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203"/>
  </p:notesMasterIdLst>
  <p:handoutMasterIdLst>
    <p:handoutMasterId r:id="rId204"/>
  </p:handoutMasterIdLst>
  <p:sldIdLst>
    <p:sldId id="281" r:id="rId3"/>
    <p:sldId id="313" r:id="rId4"/>
    <p:sldId id="314" r:id="rId5"/>
    <p:sldId id="551" r:id="rId6"/>
    <p:sldId id="552" r:id="rId7"/>
    <p:sldId id="553" r:id="rId8"/>
    <p:sldId id="554" r:id="rId9"/>
    <p:sldId id="555" r:id="rId10"/>
    <p:sldId id="556" r:id="rId11"/>
    <p:sldId id="557" r:id="rId12"/>
    <p:sldId id="558" r:id="rId13"/>
    <p:sldId id="559" r:id="rId14"/>
    <p:sldId id="560" r:id="rId15"/>
    <p:sldId id="561" r:id="rId16"/>
    <p:sldId id="562" r:id="rId17"/>
    <p:sldId id="563" r:id="rId18"/>
    <p:sldId id="564" r:id="rId19"/>
    <p:sldId id="565" r:id="rId20"/>
    <p:sldId id="566" r:id="rId21"/>
    <p:sldId id="567" r:id="rId22"/>
    <p:sldId id="568" r:id="rId23"/>
    <p:sldId id="570" r:id="rId24"/>
    <p:sldId id="569" r:id="rId25"/>
    <p:sldId id="571" r:id="rId26"/>
    <p:sldId id="572" r:id="rId27"/>
    <p:sldId id="573" r:id="rId28"/>
    <p:sldId id="574" r:id="rId29"/>
    <p:sldId id="575" r:id="rId30"/>
    <p:sldId id="581" r:id="rId31"/>
    <p:sldId id="576" r:id="rId32"/>
    <p:sldId id="577" r:id="rId33"/>
    <p:sldId id="578" r:id="rId34"/>
    <p:sldId id="579" r:id="rId35"/>
    <p:sldId id="580" r:id="rId36"/>
    <p:sldId id="582" r:id="rId37"/>
    <p:sldId id="583" r:id="rId38"/>
    <p:sldId id="584" r:id="rId39"/>
    <p:sldId id="585" r:id="rId40"/>
    <p:sldId id="586" r:id="rId41"/>
    <p:sldId id="587" r:id="rId42"/>
    <p:sldId id="588" r:id="rId43"/>
    <p:sldId id="589" r:id="rId44"/>
    <p:sldId id="590" r:id="rId45"/>
    <p:sldId id="489" r:id="rId46"/>
    <p:sldId id="591" r:id="rId47"/>
    <p:sldId id="592" r:id="rId48"/>
    <p:sldId id="593" r:id="rId49"/>
    <p:sldId id="594" r:id="rId50"/>
    <p:sldId id="595" r:id="rId51"/>
    <p:sldId id="605" r:id="rId52"/>
    <p:sldId id="596" r:id="rId53"/>
    <p:sldId id="597" r:id="rId54"/>
    <p:sldId id="598" r:id="rId55"/>
    <p:sldId id="599" r:id="rId56"/>
    <p:sldId id="600" r:id="rId57"/>
    <p:sldId id="607" r:id="rId58"/>
    <p:sldId id="601" r:id="rId59"/>
    <p:sldId id="602" r:id="rId60"/>
    <p:sldId id="603" r:id="rId61"/>
    <p:sldId id="604" r:id="rId62"/>
    <p:sldId id="606" r:id="rId63"/>
    <p:sldId id="608" r:id="rId64"/>
    <p:sldId id="610" r:id="rId65"/>
    <p:sldId id="611" r:id="rId66"/>
    <p:sldId id="612" r:id="rId67"/>
    <p:sldId id="613" r:id="rId68"/>
    <p:sldId id="614" r:id="rId69"/>
    <p:sldId id="615" r:id="rId70"/>
    <p:sldId id="616" r:id="rId71"/>
    <p:sldId id="617" r:id="rId72"/>
    <p:sldId id="623" r:id="rId73"/>
    <p:sldId id="618" r:id="rId74"/>
    <p:sldId id="619" r:id="rId75"/>
    <p:sldId id="620" r:id="rId76"/>
    <p:sldId id="621" r:id="rId77"/>
    <p:sldId id="622" r:id="rId78"/>
    <p:sldId id="624" r:id="rId79"/>
    <p:sldId id="625" r:id="rId80"/>
    <p:sldId id="632" r:id="rId81"/>
    <p:sldId id="628" r:id="rId82"/>
    <p:sldId id="626" r:id="rId83"/>
    <p:sldId id="627" r:id="rId84"/>
    <p:sldId id="629" r:id="rId85"/>
    <p:sldId id="630" r:id="rId86"/>
    <p:sldId id="631" r:id="rId87"/>
    <p:sldId id="633" r:id="rId88"/>
    <p:sldId id="635" r:id="rId89"/>
    <p:sldId id="636" r:id="rId90"/>
    <p:sldId id="637" r:id="rId91"/>
    <p:sldId id="638" r:id="rId92"/>
    <p:sldId id="639" r:id="rId93"/>
    <p:sldId id="640" r:id="rId94"/>
    <p:sldId id="641" r:id="rId95"/>
    <p:sldId id="642" r:id="rId96"/>
    <p:sldId id="643" r:id="rId97"/>
    <p:sldId id="644" r:id="rId98"/>
    <p:sldId id="654" r:id="rId99"/>
    <p:sldId id="645" r:id="rId100"/>
    <p:sldId id="646" r:id="rId101"/>
    <p:sldId id="647" r:id="rId102"/>
    <p:sldId id="648" r:id="rId103"/>
    <p:sldId id="649" r:id="rId104"/>
    <p:sldId id="650" r:id="rId105"/>
    <p:sldId id="651" r:id="rId106"/>
    <p:sldId id="652" r:id="rId107"/>
    <p:sldId id="653" r:id="rId108"/>
    <p:sldId id="655" r:id="rId109"/>
    <p:sldId id="656" r:id="rId110"/>
    <p:sldId id="657" r:id="rId111"/>
    <p:sldId id="661" r:id="rId112"/>
    <p:sldId id="658" r:id="rId113"/>
    <p:sldId id="662" r:id="rId114"/>
    <p:sldId id="663" r:id="rId115"/>
    <p:sldId id="664" r:id="rId116"/>
    <p:sldId id="659" r:id="rId117"/>
    <p:sldId id="669" r:id="rId118"/>
    <p:sldId id="660" r:id="rId119"/>
    <p:sldId id="670" r:id="rId120"/>
    <p:sldId id="671" r:id="rId121"/>
    <p:sldId id="666" r:id="rId122"/>
    <p:sldId id="667" r:id="rId123"/>
    <p:sldId id="668" r:id="rId124"/>
    <p:sldId id="672" r:id="rId125"/>
    <p:sldId id="673" r:id="rId126"/>
    <p:sldId id="674" r:id="rId127"/>
    <p:sldId id="665" r:id="rId128"/>
    <p:sldId id="675" r:id="rId129"/>
    <p:sldId id="676" r:id="rId130"/>
    <p:sldId id="677" r:id="rId131"/>
    <p:sldId id="678" r:id="rId132"/>
    <p:sldId id="679" r:id="rId133"/>
    <p:sldId id="680" r:id="rId134"/>
    <p:sldId id="681" r:id="rId135"/>
    <p:sldId id="682" r:id="rId136"/>
    <p:sldId id="683" r:id="rId137"/>
    <p:sldId id="684" r:id="rId138"/>
    <p:sldId id="685" r:id="rId139"/>
    <p:sldId id="686" r:id="rId140"/>
    <p:sldId id="688" r:id="rId141"/>
    <p:sldId id="687" r:id="rId142"/>
    <p:sldId id="689" r:id="rId143"/>
    <p:sldId id="690" r:id="rId144"/>
    <p:sldId id="691" r:id="rId145"/>
    <p:sldId id="692" r:id="rId146"/>
    <p:sldId id="693" r:id="rId147"/>
    <p:sldId id="695" r:id="rId148"/>
    <p:sldId id="694" r:id="rId149"/>
    <p:sldId id="697" r:id="rId150"/>
    <p:sldId id="696" r:id="rId151"/>
    <p:sldId id="698" r:id="rId152"/>
    <p:sldId id="699" r:id="rId153"/>
    <p:sldId id="700" r:id="rId154"/>
    <p:sldId id="701" r:id="rId155"/>
    <p:sldId id="702" r:id="rId156"/>
    <p:sldId id="703" r:id="rId157"/>
    <p:sldId id="704" r:id="rId158"/>
    <p:sldId id="705" r:id="rId159"/>
    <p:sldId id="706" r:id="rId160"/>
    <p:sldId id="707" r:id="rId161"/>
    <p:sldId id="716" r:id="rId162"/>
    <p:sldId id="717" r:id="rId163"/>
    <p:sldId id="708" r:id="rId164"/>
    <p:sldId id="709" r:id="rId165"/>
    <p:sldId id="710" r:id="rId166"/>
    <p:sldId id="711" r:id="rId167"/>
    <p:sldId id="712" r:id="rId168"/>
    <p:sldId id="713" r:id="rId169"/>
    <p:sldId id="714" r:id="rId170"/>
    <p:sldId id="715" r:id="rId171"/>
    <p:sldId id="718" r:id="rId172"/>
    <p:sldId id="719" r:id="rId173"/>
    <p:sldId id="720" r:id="rId174"/>
    <p:sldId id="721" r:id="rId175"/>
    <p:sldId id="722" r:id="rId176"/>
    <p:sldId id="723" r:id="rId177"/>
    <p:sldId id="724" r:id="rId178"/>
    <p:sldId id="725" r:id="rId179"/>
    <p:sldId id="726" r:id="rId180"/>
    <p:sldId id="727" r:id="rId181"/>
    <p:sldId id="728" r:id="rId182"/>
    <p:sldId id="729" r:id="rId183"/>
    <p:sldId id="730" r:id="rId184"/>
    <p:sldId id="731" r:id="rId185"/>
    <p:sldId id="732" r:id="rId186"/>
    <p:sldId id="733" r:id="rId187"/>
    <p:sldId id="734" r:id="rId188"/>
    <p:sldId id="735" r:id="rId189"/>
    <p:sldId id="736" r:id="rId190"/>
    <p:sldId id="737" r:id="rId191"/>
    <p:sldId id="738" r:id="rId192"/>
    <p:sldId id="740" r:id="rId193"/>
    <p:sldId id="739" r:id="rId194"/>
    <p:sldId id="741" r:id="rId195"/>
    <p:sldId id="742" r:id="rId196"/>
    <p:sldId id="743" r:id="rId197"/>
    <p:sldId id="746" r:id="rId198"/>
    <p:sldId id="744" r:id="rId199"/>
    <p:sldId id="745" r:id="rId200"/>
    <p:sldId id="747" r:id="rId201"/>
    <p:sldId id="748" r:id="rId202"/>
  </p:sldIdLst>
  <p:sldSz cx="12195175"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399"/>
    <a:srgbClr val="CC3399"/>
    <a:srgbClr val="FFFFFF"/>
    <a:srgbClr val="7A0000"/>
    <a:srgbClr val="DDDDDD"/>
    <a:srgbClr val="662C5B"/>
    <a:srgbClr val="000000"/>
    <a:srgbClr val="660033"/>
    <a:srgbClr val="CC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221" autoAdjust="0"/>
    <p:restoredTop sz="93263" autoAdjust="0"/>
  </p:normalViewPr>
  <p:slideViewPr>
    <p:cSldViewPr>
      <p:cViewPr>
        <p:scale>
          <a:sx n="70" d="100"/>
          <a:sy n="70" d="100"/>
        </p:scale>
        <p:origin x="-642" y="-138"/>
      </p:cViewPr>
      <p:guideLst>
        <p:guide orient="horz" pos="2160"/>
        <p:guide pos="3841"/>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slide" Target="slides/slide136.xml"/><Relationship Id="rId159" Type="http://schemas.openxmlformats.org/officeDocument/2006/relationships/slide" Target="slides/slide157.xml"/><Relationship Id="rId170" Type="http://schemas.openxmlformats.org/officeDocument/2006/relationships/slide" Target="slides/slide168.xml"/><Relationship Id="rId191" Type="http://schemas.openxmlformats.org/officeDocument/2006/relationships/slide" Target="slides/slide189.xml"/><Relationship Id="rId205" Type="http://schemas.openxmlformats.org/officeDocument/2006/relationships/presProps" Target="presProps.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28" Type="http://schemas.openxmlformats.org/officeDocument/2006/relationships/slide" Target="slides/slide126.xml"/><Relationship Id="rId144" Type="http://schemas.openxmlformats.org/officeDocument/2006/relationships/slide" Target="slides/slide142.xml"/><Relationship Id="rId149" Type="http://schemas.openxmlformats.org/officeDocument/2006/relationships/slide" Target="slides/slide147.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160" Type="http://schemas.openxmlformats.org/officeDocument/2006/relationships/slide" Target="slides/slide158.xml"/><Relationship Id="rId165" Type="http://schemas.openxmlformats.org/officeDocument/2006/relationships/slide" Target="slides/slide163.xml"/><Relationship Id="rId181" Type="http://schemas.openxmlformats.org/officeDocument/2006/relationships/slide" Target="slides/slide179.xml"/><Relationship Id="rId186" Type="http://schemas.openxmlformats.org/officeDocument/2006/relationships/slide" Target="slides/slide184.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slide" Target="slides/slide116.xml"/><Relationship Id="rId134" Type="http://schemas.openxmlformats.org/officeDocument/2006/relationships/slide" Target="slides/slide132.xml"/><Relationship Id="rId139" Type="http://schemas.openxmlformats.org/officeDocument/2006/relationships/slide" Target="slides/slide137.xml"/><Relationship Id="rId80" Type="http://schemas.openxmlformats.org/officeDocument/2006/relationships/slide" Target="slides/slide78.xml"/><Relationship Id="rId85" Type="http://schemas.openxmlformats.org/officeDocument/2006/relationships/slide" Target="slides/slide83.xml"/><Relationship Id="rId150" Type="http://schemas.openxmlformats.org/officeDocument/2006/relationships/slide" Target="slides/slide148.xml"/><Relationship Id="rId155" Type="http://schemas.openxmlformats.org/officeDocument/2006/relationships/slide" Target="slides/slide153.xml"/><Relationship Id="rId171" Type="http://schemas.openxmlformats.org/officeDocument/2006/relationships/slide" Target="slides/slide169.xml"/><Relationship Id="rId176" Type="http://schemas.openxmlformats.org/officeDocument/2006/relationships/slide" Target="slides/slide174.xml"/><Relationship Id="rId192" Type="http://schemas.openxmlformats.org/officeDocument/2006/relationships/slide" Target="slides/slide190.xml"/><Relationship Id="rId197" Type="http://schemas.openxmlformats.org/officeDocument/2006/relationships/slide" Target="slides/slide195.xml"/><Relationship Id="rId206" Type="http://schemas.openxmlformats.org/officeDocument/2006/relationships/viewProps" Target="viewProps.xml"/><Relationship Id="rId201" Type="http://schemas.openxmlformats.org/officeDocument/2006/relationships/slide" Target="slides/slide199.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slide" Target="slides/slide122.xml"/><Relationship Id="rId129" Type="http://schemas.openxmlformats.org/officeDocument/2006/relationships/slide" Target="slides/slide127.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40" Type="http://schemas.openxmlformats.org/officeDocument/2006/relationships/slide" Target="slides/slide138.xml"/><Relationship Id="rId145" Type="http://schemas.openxmlformats.org/officeDocument/2006/relationships/slide" Target="slides/slide143.xml"/><Relationship Id="rId161" Type="http://schemas.openxmlformats.org/officeDocument/2006/relationships/slide" Target="slides/slide159.xml"/><Relationship Id="rId166" Type="http://schemas.openxmlformats.org/officeDocument/2006/relationships/slide" Target="slides/slide164.xml"/><Relationship Id="rId182" Type="http://schemas.openxmlformats.org/officeDocument/2006/relationships/slide" Target="slides/slide180.xml"/><Relationship Id="rId187" Type="http://schemas.openxmlformats.org/officeDocument/2006/relationships/slide" Target="slides/slide185.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0" Type="http://schemas.openxmlformats.org/officeDocument/2006/relationships/slide" Target="slides/slide128.xml"/><Relationship Id="rId135" Type="http://schemas.openxmlformats.org/officeDocument/2006/relationships/slide" Target="slides/slide133.xml"/><Relationship Id="rId151" Type="http://schemas.openxmlformats.org/officeDocument/2006/relationships/slide" Target="slides/slide149.xml"/><Relationship Id="rId156" Type="http://schemas.openxmlformats.org/officeDocument/2006/relationships/slide" Target="slides/slide154.xml"/><Relationship Id="rId177" Type="http://schemas.openxmlformats.org/officeDocument/2006/relationships/slide" Target="slides/slide175.xml"/><Relationship Id="rId198" Type="http://schemas.openxmlformats.org/officeDocument/2006/relationships/slide" Target="slides/slide196.xml"/><Relationship Id="rId172" Type="http://schemas.openxmlformats.org/officeDocument/2006/relationships/slide" Target="slides/slide170.xml"/><Relationship Id="rId193" Type="http://schemas.openxmlformats.org/officeDocument/2006/relationships/slide" Target="slides/slide191.xml"/><Relationship Id="rId202" Type="http://schemas.openxmlformats.org/officeDocument/2006/relationships/slide" Target="slides/slide200.xml"/><Relationship Id="rId207" Type="http://schemas.openxmlformats.org/officeDocument/2006/relationships/theme" Target="theme/theme1.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141" Type="http://schemas.openxmlformats.org/officeDocument/2006/relationships/slide" Target="slides/slide139.xml"/><Relationship Id="rId146" Type="http://schemas.openxmlformats.org/officeDocument/2006/relationships/slide" Target="slides/slide144.xml"/><Relationship Id="rId167" Type="http://schemas.openxmlformats.org/officeDocument/2006/relationships/slide" Target="slides/slide165.xml"/><Relationship Id="rId188" Type="http://schemas.openxmlformats.org/officeDocument/2006/relationships/slide" Target="slides/slide186.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162" Type="http://schemas.openxmlformats.org/officeDocument/2006/relationships/slide" Target="slides/slide160.xml"/><Relationship Id="rId183" Type="http://schemas.openxmlformats.org/officeDocument/2006/relationships/slide" Target="slides/slide181.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slide" Target="slides/slide134.xml"/><Relationship Id="rId157" Type="http://schemas.openxmlformats.org/officeDocument/2006/relationships/slide" Target="slides/slide155.xml"/><Relationship Id="rId178" Type="http://schemas.openxmlformats.org/officeDocument/2006/relationships/slide" Target="slides/slide176.xml"/><Relationship Id="rId61" Type="http://schemas.openxmlformats.org/officeDocument/2006/relationships/slide" Target="slides/slide59.xml"/><Relationship Id="rId82" Type="http://schemas.openxmlformats.org/officeDocument/2006/relationships/slide" Target="slides/slide80.xml"/><Relationship Id="rId152" Type="http://schemas.openxmlformats.org/officeDocument/2006/relationships/slide" Target="slides/slide150.xml"/><Relationship Id="rId173" Type="http://schemas.openxmlformats.org/officeDocument/2006/relationships/slide" Target="slides/slide171.xml"/><Relationship Id="rId194" Type="http://schemas.openxmlformats.org/officeDocument/2006/relationships/slide" Target="slides/slide192.xml"/><Relationship Id="rId199" Type="http://schemas.openxmlformats.org/officeDocument/2006/relationships/slide" Target="slides/slide197.xml"/><Relationship Id="rId203" Type="http://schemas.openxmlformats.org/officeDocument/2006/relationships/notesMaster" Target="notesMasters/notesMaster1.xml"/><Relationship Id="rId208" Type="http://schemas.openxmlformats.org/officeDocument/2006/relationships/tableStyles" Target="tableStyles.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168" Type="http://schemas.openxmlformats.org/officeDocument/2006/relationships/slide" Target="slides/slide166.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163" Type="http://schemas.openxmlformats.org/officeDocument/2006/relationships/slide" Target="slides/slide161.xml"/><Relationship Id="rId184" Type="http://schemas.openxmlformats.org/officeDocument/2006/relationships/slide" Target="slides/slide182.xml"/><Relationship Id="rId189" Type="http://schemas.openxmlformats.org/officeDocument/2006/relationships/slide" Target="slides/slide187.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 Id="rId174" Type="http://schemas.openxmlformats.org/officeDocument/2006/relationships/slide" Target="slides/slide172.xml"/><Relationship Id="rId179" Type="http://schemas.openxmlformats.org/officeDocument/2006/relationships/slide" Target="slides/slide177.xml"/><Relationship Id="rId195" Type="http://schemas.openxmlformats.org/officeDocument/2006/relationships/slide" Target="slides/slide193.xml"/><Relationship Id="rId190" Type="http://schemas.openxmlformats.org/officeDocument/2006/relationships/slide" Target="slides/slide188.xml"/><Relationship Id="rId204" Type="http://schemas.openxmlformats.org/officeDocument/2006/relationships/handoutMaster" Target="handoutMasters/handoutMaster1.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48" Type="http://schemas.openxmlformats.org/officeDocument/2006/relationships/slide" Target="slides/slide146.xml"/><Relationship Id="rId164" Type="http://schemas.openxmlformats.org/officeDocument/2006/relationships/slide" Target="slides/slide162.xml"/><Relationship Id="rId169" Type="http://schemas.openxmlformats.org/officeDocument/2006/relationships/slide" Target="slides/slide167.xml"/><Relationship Id="rId185" Type="http://schemas.openxmlformats.org/officeDocument/2006/relationships/slide" Target="slides/slide183.xml"/><Relationship Id="rId4" Type="http://schemas.openxmlformats.org/officeDocument/2006/relationships/slide" Target="slides/slide2.xml"/><Relationship Id="rId9" Type="http://schemas.openxmlformats.org/officeDocument/2006/relationships/slide" Target="slides/slide7.xml"/><Relationship Id="rId180" Type="http://schemas.openxmlformats.org/officeDocument/2006/relationships/slide" Target="slides/slide178.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slide" Target="slides/slide152.xml"/><Relationship Id="rId175" Type="http://schemas.openxmlformats.org/officeDocument/2006/relationships/slide" Target="slides/slide173.xml"/><Relationship Id="rId196" Type="http://schemas.openxmlformats.org/officeDocument/2006/relationships/slide" Target="slides/slide194.xml"/><Relationship Id="rId200" Type="http://schemas.openxmlformats.org/officeDocument/2006/relationships/slide" Target="slides/slide19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sz="quarter" idx="1"/>
          </p:nvPr>
        </p:nvSpPr>
        <p:spPr>
          <a:xfrm>
            <a:off x="3970938" y="0"/>
            <a:ext cx="3037840" cy="464820"/>
          </a:xfrm>
          <a:prstGeom prst="rect">
            <a:avLst/>
          </a:prstGeom>
        </p:spPr>
        <p:txBody>
          <a:bodyPr vert="horz" lIns="93177" tIns="46589" rIns="93177" bIns="46589" rtlCol="0"/>
          <a:lstStyle>
            <a:lvl1pPr algn="r">
              <a:defRPr sz="1200"/>
            </a:lvl1pPr>
          </a:lstStyle>
          <a:p>
            <a:fld id="{722F73B2-7CF1-4832-BF09-2E3D082F4856}" type="datetimeFigureOut">
              <a:rPr lang="en-US" smtClean="0"/>
              <a:pPr/>
              <a:t>28-Aug-21</a:t>
            </a:fld>
            <a:endParaRPr lang="en-US"/>
          </a:p>
        </p:txBody>
      </p:sp>
      <p:sp>
        <p:nvSpPr>
          <p:cNvPr id="4" name="Footer Placeholder 3"/>
          <p:cNvSpPr>
            <a:spLocks noGrp="1"/>
          </p:cNvSpPr>
          <p:nvPr>
            <p:ph type="ftr" sz="quarter" idx="2"/>
          </p:nvPr>
        </p:nvSpPr>
        <p:spPr>
          <a:xfrm>
            <a:off x="0" y="8829967"/>
            <a:ext cx="3037840" cy="464820"/>
          </a:xfrm>
          <a:prstGeom prst="rect">
            <a:avLst/>
          </a:prstGeom>
        </p:spPr>
        <p:txBody>
          <a:bodyPr vert="horz" lIns="93177" tIns="46589" rIns="93177" bIns="46589" rtlCol="0" anchor="b"/>
          <a:lstStyle>
            <a:lvl1pPr algn="l">
              <a:defRPr sz="1200"/>
            </a:lvl1pPr>
          </a:lstStyle>
          <a:p>
            <a:endParaRPr lang="en-US"/>
          </a:p>
        </p:txBody>
      </p:sp>
      <p:sp>
        <p:nvSpPr>
          <p:cNvPr id="5" name="Slide Number Placeholder 4"/>
          <p:cNvSpPr>
            <a:spLocks noGrp="1"/>
          </p:cNvSpPr>
          <p:nvPr>
            <p:ph type="sldNum" sz="quarter" idx="3"/>
          </p:nvPr>
        </p:nvSpPr>
        <p:spPr>
          <a:xfrm>
            <a:off x="3970938" y="8829967"/>
            <a:ext cx="3037840" cy="464820"/>
          </a:xfrm>
          <a:prstGeom prst="rect">
            <a:avLst/>
          </a:prstGeom>
        </p:spPr>
        <p:txBody>
          <a:bodyPr vert="horz" lIns="93177" tIns="46589" rIns="93177" bIns="46589" rtlCol="0" anchor="b"/>
          <a:lstStyle>
            <a:lvl1pPr algn="r">
              <a:defRPr sz="1200"/>
            </a:lvl1pPr>
          </a:lstStyle>
          <a:p>
            <a:fld id="{4702B329-9B4F-43B9-920A-39268306AFA7}" type="slidenum">
              <a:rPr lang="en-US" smtClean="0"/>
              <a:pPr/>
              <a:t>‹#›</a:t>
            </a:fld>
            <a:endParaRPr lang="en-US"/>
          </a:p>
        </p:txBody>
      </p:sp>
    </p:spTree>
    <p:extLst>
      <p:ext uri="{BB962C8B-B14F-4D97-AF65-F5344CB8AC3E}">
        <p14:creationId xmlns:p14="http://schemas.microsoft.com/office/powerpoint/2010/main" val="171426322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endParaRPr lang="en-GB"/>
          </a:p>
        </p:txBody>
      </p:sp>
      <p:sp>
        <p:nvSpPr>
          <p:cNvPr id="3" name="Date Placeholder 2"/>
          <p:cNvSpPr>
            <a:spLocks noGrp="1"/>
          </p:cNvSpPr>
          <p:nvPr>
            <p:ph type="dt" idx="1"/>
          </p:nvPr>
        </p:nvSpPr>
        <p:spPr>
          <a:xfrm>
            <a:off x="3970938" y="0"/>
            <a:ext cx="3037840" cy="464820"/>
          </a:xfrm>
          <a:prstGeom prst="rect">
            <a:avLst/>
          </a:prstGeom>
        </p:spPr>
        <p:txBody>
          <a:bodyPr vert="horz" lIns="93177" tIns="46589" rIns="93177" bIns="46589" rtlCol="0"/>
          <a:lstStyle>
            <a:lvl1pPr algn="r">
              <a:defRPr sz="1200"/>
            </a:lvl1pPr>
          </a:lstStyle>
          <a:p>
            <a:fld id="{FAEDA5C1-9818-47C9-A79E-B4D4158DD3E3}" type="datetimeFigureOut">
              <a:rPr lang="en-GB" smtClean="0"/>
              <a:pPr/>
              <a:t>28/08/2021</a:t>
            </a:fld>
            <a:endParaRPr lang="en-GB"/>
          </a:p>
        </p:txBody>
      </p:sp>
      <p:sp>
        <p:nvSpPr>
          <p:cNvPr id="4" name="Slide Image Placeholder 3"/>
          <p:cNvSpPr>
            <a:spLocks noGrp="1" noRot="1" noChangeAspect="1"/>
          </p:cNvSpPr>
          <p:nvPr>
            <p:ph type="sldImg" idx="2"/>
          </p:nvPr>
        </p:nvSpPr>
        <p:spPr>
          <a:xfrm>
            <a:off x="404813" y="696913"/>
            <a:ext cx="6200775" cy="3486150"/>
          </a:xfrm>
          <a:prstGeom prst="rect">
            <a:avLst/>
          </a:prstGeom>
          <a:noFill/>
          <a:ln w="12700">
            <a:solidFill>
              <a:prstClr val="black"/>
            </a:solidFill>
          </a:ln>
        </p:spPr>
        <p:txBody>
          <a:bodyPr vert="horz" lIns="93177" tIns="46589" rIns="93177" bIns="46589" rtlCol="0" anchor="ctr"/>
          <a:lstStyle/>
          <a:p>
            <a:endParaRPr lang="en-GB"/>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3177" tIns="46589" rIns="93177" bIns="46589"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829967"/>
            <a:ext cx="3037840" cy="464820"/>
          </a:xfrm>
          <a:prstGeom prst="rect">
            <a:avLst/>
          </a:prstGeom>
        </p:spPr>
        <p:txBody>
          <a:bodyPr vert="horz" lIns="93177" tIns="46589" rIns="93177" bIns="46589" rtlCol="0" anchor="b"/>
          <a:lstStyle>
            <a:lvl1pPr algn="l">
              <a:defRPr sz="1200"/>
            </a:lvl1pPr>
          </a:lstStyle>
          <a:p>
            <a:endParaRPr lang="en-GB"/>
          </a:p>
        </p:txBody>
      </p:sp>
      <p:sp>
        <p:nvSpPr>
          <p:cNvPr id="7" name="Slide Number Placeholder 6"/>
          <p:cNvSpPr>
            <a:spLocks noGrp="1"/>
          </p:cNvSpPr>
          <p:nvPr>
            <p:ph type="sldNum" sz="quarter" idx="5"/>
          </p:nvPr>
        </p:nvSpPr>
        <p:spPr>
          <a:xfrm>
            <a:off x="3970938" y="8829967"/>
            <a:ext cx="3037840" cy="464820"/>
          </a:xfrm>
          <a:prstGeom prst="rect">
            <a:avLst/>
          </a:prstGeom>
        </p:spPr>
        <p:txBody>
          <a:bodyPr vert="horz" lIns="93177" tIns="46589" rIns="93177" bIns="46589" rtlCol="0" anchor="b"/>
          <a:lstStyle>
            <a:lvl1pPr algn="r">
              <a:defRPr sz="1200"/>
            </a:lvl1pPr>
          </a:lstStyle>
          <a:p>
            <a:fld id="{9D498802-2017-4E9A-A8AF-781802F703C5}" type="slidenum">
              <a:rPr lang="en-GB" smtClean="0"/>
              <a:pPr/>
              <a:t>‹#›</a:t>
            </a:fld>
            <a:endParaRPr lang="en-GB"/>
          </a:p>
        </p:txBody>
      </p:sp>
    </p:spTree>
    <p:extLst>
      <p:ext uri="{BB962C8B-B14F-4D97-AF65-F5344CB8AC3E}">
        <p14:creationId xmlns:p14="http://schemas.microsoft.com/office/powerpoint/2010/main" val="30632242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4813" y="696913"/>
            <a:ext cx="6200775" cy="3486150"/>
          </a:xfrm>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9D498802-2017-4E9A-A8AF-781802F703C5}" type="slidenum">
              <a:rPr lang="en-GB" smtClean="0"/>
              <a:pPr/>
              <a:t>1</a:t>
            </a:fld>
            <a:endParaRPr lang="en-GB"/>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pic>
        <p:nvPicPr>
          <p:cNvPr id="7" name="Picture 2" descr="C:\Users\Ours\Desktop\flash\c.u..jpg"/>
          <p:cNvPicPr>
            <a:picLocks noChangeAspect="1" noChangeArrowheads="1"/>
          </p:cNvPicPr>
          <p:nvPr userDrawn="1"/>
        </p:nvPicPr>
        <p:blipFill>
          <a:blip r:embed="rId2" cstate="print">
            <a:duotone>
              <a:prstClr val="black"/>
              <a:srgbClr val="800080">
                <a:alpha val="78824"/>
                <a:tint val="45000"/>
                <a:satMod val="400000"/>
              </a:srgbClr>
            </a:duotone>
          </a:blip>
          <a:srcRect t="-169" b="15477"/>
          <a:stretch>
            <a:fillRect/>
          </a:stretch>
        </p:blipFill>
        <p:spPr bwMode="auto">
          <a:xfrm>
            <a:off x="2" y="-54768"/>
            <a:ext cx="12281948" cy="6912768"/>
          </a:xfrm>
          <a:prstGeom prst="rect">
            <a:avLst/>
          </a:prstGeom>
          <a:noFill/>
        </p:spPr>
      </p:pic>
      <p:pic>
        <p:nvPicPr>
          <p:cNvPr id="8" name="Picture 2" descr="C:\Users\Ours\Desktop\my stuffs\1 NTFS_000\LostFiles2\INSPIRATION\PROJECTS\MIND PROJECTS\cu_logo.png"/>
          <p:cNvPicPr>
            <a:picLocks noChangeAspect="1" noChangeArrowheads="1"/>
          </p:cNvPicPr>
          <p:nvPr userDrawn="1"/>
        </p:nvPicPr>
        <p:blipFill>
          <a:blip r:embed="rId3" cstate="print"/>
          <a:srcRect/>
          <a:stretch>
            <a:fillRect/>
          </a:stretch>
        </p:blipFill>
        <p:spPr bwMode="auto">
          <a:xfrm>
            <a:off x="841003" y="570166"/>
            <a:ext cx="743452" cy="792088"/>
          </a:xfrm>
          <a:prstGeom prst="rect">
            <a:avLst/>
          </a:prstGeom>
          <a:noFill/>
        </p:spPr>
      </p:pic>
      <p:sp>
        <p:nvSpPr>
          <p:cNvPr id="9" name="TextBox 8"/>
          <p:cNvSpPr txBox="1"/>
          <p:nvPr userDrawn="1"/>
        </p:nvSpPr>
        <p:spPr>
          <a:xfrm>
            <a:off x="9003276" y="0"/>
            <a:ext cx="3230910" cy="369332"/>
          </a:xfrm>
          <a:prstGeom prst="rect">
            <a:avLst/>
          </a:prstGeom>
          <a:noFill/>
        </p:spPr>
        <p:txBody>
          <a:bodyPr wrap="none" rtlCol="0">
            <a:spAutoFit/>
          </a:bodyPr>
          <a:lstStyle/>
          <a:p>
            <a:r>
              <a:rPr lang="en-US" sz="1800" dirty="0" smtClean="0"/>
              <a:t>www.covenantuniversity.edu.ng</a:t>
            </a:r>
            <a:endParaRPr lang="en-GB" sz="1800" dirty="0"/>
          </a:p>
        </p:txBody>
      </p:sp>
      <p:pic>
        <p:nvPicPr>
          <p:cNvPr id="10" name="Picture 2" descr="C:\Users\Ours\Desktop\Picture3.png"/>
          <p:cNvPicPr>
            <a:picLocks noChangeAspect="1" noChangeArrowheads="1"/>
          </p:cNvPicPr>
          <p:nvPr userDrawn="1"/>
        </p:nvPicPr>
        <p:blipFill>
          <a:blip r:embed="rId4" cstate="print"/>
          <a:srcRect/>
          <a:stretch>
            <a:fillRect/>
          </a:stretch>
        </p:blipFill>
        <p:spPr bwMode="auto">
          <a:xfrm>
            <a:off x="1345059" y="570169"/>
            <a:ext cx="4608512" cy="743775"/>
          </a:xfrm>
          <a:prstGeom prst="rect">
            <a:avLst/>
          </a:prstGeom>
          <a:noFill/>
        </p:spPr>
      </p:pic>
      <p:sp>
        <p:nvSpPr>
          <p:cNvPr id="2" name="Title 1"/>
          <p:cNvSpPr>
            <a:spLocks noGrp="1"/>
          </p:cNvSpPr>
          <p:nvPr>
            <p:ph type="ctrTitle"/>
          </p:nvPr>
        </p:nvSpPr>
        <p:spPr>
          <a:xfrm>
            <a:off x="914403" y="1844828"/>
            <a:ext cx="10366375" cy="2448271"/>
          </a:xfrm>
          <a:solidFill>
            <a:srgbClr val="660033">
              <a:alpha val="61961"/>
            </a:srgbClr>
          </a:solidFill>
        </p:spPr>
        <p:txBody>
          <a:bodyPr>
            <a:noAutofit/>
          </a:bodyPr>
          <a:lstStyle>
            <a:lvl1pPr>
              <a:defRPr sz="5400" b="0">
                <a:solidFill>
                  <a:schemeClr val="bg1"/>
                </a:solidFill>
                <a:latin typeface="Rockwell" pitchFamily="18" charset="0"/>
              </a:defRPr>
            </a:lvl1pPr>
          </a:lstStyle>
          <a:p>
            <a:r>
              <a:rPr lang="en-US" dirty="0" smtClean="0"/>
              <a:t>Click to edit Master title style</a:t>
            </a:r>
            <a:endParaRPr lang="en-GB" dirty="0"/>
          </a:p>
        </p:txBody>
      </p:sp>
      <p:sp>
        <p:nvSpPr>
          <p:cNvPr id="3" name="Subtitle 2"/>
          <p:cNvSpPr>
            <a:spLocks noGrp="1"/>
          </p:cNvSpPr>
          <p:nvPr>
            <p:ph type="subTitle" idx="1"/>
          </p:nvPr>
        </p:nvSpPr>
        <p:spPr>
          <a:xfrm>
            <a:off x="1828800" y="4509120"/>
            <a:ext cx="8537575" cy="1752600"/>
          </a:xfrm>
          <a:solidFill>
            <a:srgbClr val="FFFFFF">
              <a:alpha val="74118"/>
            </a:srgbClr>
          </a:solidFill>
        </p:spPr>
        <p:txBody>
          <a:bodyPr>
            <a:normAutofit/>
          </a:bodyPr>
          <a:lstStyle>
            <a:lvl1pPr marL="0" indent="0" algn="ctr">
              <a:buNone/>
              <a:defRPr sz="3600">
                <a:solidFill>
                  <a:schemeClr val="tx1"/>
                </a:solidFill>
                <a:latin typeface="Rockwell" pitchFamily="18"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GB" dirty="0"/>
          </a:p>
        </p:txBody>
      </p:sp>
      <p:sp>
        <p:nvSpPr>
          <p:cNvPr id="11" name="TextBox 10"/>
          <p:cNvSpPr txBox="1"/>
          <p:nvPr userDrawn="1"/>
        </p:nvSpPr>
        <p:spPr>
          <a:xfrm>
            <a:off x="1633093" y="1074222"/>
            <a:ext cx="3220653" cy="338554"/>
          </a:xfrm>
          <a:prstGeom prst="rect">
            <a:avLst/>
          </a:prstGeom>
          <a:noFill/>
        </p:spPr>
        <p:txBody>
          <a:bodyPr wrap="none" rtlCol="0">
            <a:spAutoFit/>
          </a:bodyPr>
          <a:lstStyle/>
          <a:p>
            <a:r>
              <a:rPr lang="en-US" sz="1600" dirty="0" smtClean="0">
                <a:solidFill>
                  <a:srgbClr val="662C5B"/>
                </a:solidFill>
              </a:rPr>
              <a:t>Raising a new Generation of Leaders</a:t>
            </a:r>
            <a:endParaRPr lang="en-GB" sz="1600" dirty="0">
              <a:solidFill>
                <a:srgbClr val="662C5B"/>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90341" y="4800600"/>
            <a:ext cx="7317105" cy="566738"/>
          </a:xfrm>
        </p:spPr>
        <p:txBody>
          <a:bodyPr anchor="b"/>
          <a:lstStyle>
            <a:lvl1pPr algn="l">
              <a:defRPr sz="2000" b="1"/>
            </a:lvl1pPr>
          </a:lstStyle>
          <a:p>
            <a:r>
              <a:rPr lang="en-US" smtClean="0"/>
              <a:t>Click to edit Master title style</a:t>
            </a:r>
            <a:endParaRPr lang="en-GB"/>
          </a:p>
        </p:txBody>
      </p:sp>
      <p:sp>
        <p:nvSpPr>
          <p:cNvPr id="3" name="Picture Placeholder 2"/>
          <p:cNvSpPr>
            <a:spLocks noGrp="1"/>
          </p:cNvSpPr>
          <p:nvPr>
            <p:ph type="pic" idx="1"/>
          </p:nvPr>
        </p:nvSpPr>
        <p:spPr>
          <a:xfrm>
            <a:off x="2390341" y="612775"/>
            <a:ext cx="7317105"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2390341" y="5367338"/>
            <a:ext cx="7317105"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462E69B-9B3B-437C-9ADF-D56F423A0581}" type="datetimeFigureOut">
              <a:rPr lang="en-GB" smtClean="0"/>
              <a:pPr/>
              <a:t>28/08/2021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C5DFEC63-AC9E-491C-B008-E83D881192CD}" type="slidenum">
              <a:rPr lang="en-GB" smtClean="0"/>
              <a:pPr/>
              <a:t>‹#›</a:t>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6462E69B-9B3B-437C-9ADF-D56F423A0581}" type="datetimeFigureOut">
              <a:rPr lang="en-GB" smtClean="0"/>
              <a:pPr/>
              <a:t>28/08/2021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C5DFEC63-AC9E-491C-B008-E83D881192CD}" type="slidenum">
              <a:rPr lang="en-GB" smtClean="0"/>
              <a:pPr/>
              <a:t>‹#›</a:t>
            </a:fld>
            <a:endParaRPr lang="en-GB"/>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41502" y="274643"/>
            <a:ext cx="2743914" cy="5851525"/>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609759" y="274643"/>
            <a:ext cx="802849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6462E69B-9B3B-437C-9ADF-D56F423A0581}" type="datetimeFigureOut">
              <a:rPr lang="en-GB" smtClean="0"/>
              <a:pPr/>
              <a:t>28/08/2021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C5DFEC63-AC9E-491C-B008-E83D881192CD}" type="slidenum">
              <a:rPr lang="en-GB" smtClean="0"/>
              <a:pPr/>
              <a:t>‹#›</a:t>
            </a:fld>
            <a:endParaRPr lang="en-GB"/>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Outline/Opening">
    <p:spTree>
      <p:nvGrpSpPr>
        <p:cNvPr id="1" name=""/>
        <p:cNvGrpSpPr/>
        <p:nvPr/>
      </p:nvGrpSpPr>
      <p:grpSpPr>
        <a:xfrm>
          <a:off x="0" y="0"/>
          <a:ext cx="0" cy="0"/>
          <a:chOff x="0" y="0"/>
          <a:chExt cx="0" cy="0"/>
        </a:xfrm>
      </p:grpSpPr>
    </p:spTree>
    <p:extLst>
      <p:ext uri="{BB962C8B-B14F-4D97-AF65-F5344CB8AC3E}">
        <p14:creationId xmlns:p14="http://schemas.microsoft.com/office/powerpoint/2010/main" val="69736777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3" y="2130429"/>
            <a:ext cx="10366375" cy="1470025"/>
          </a:xfrm>
        </p:spPr>
        <p:txBody>
          <a:bodyPr/>
          <a:lstStyle/>
          <a:p>
            <a:r>
              <a:rPr lang="en-US" smtClean="0"/>
              <a:t>Click to edit Master title style</a:t>
            </a:r>
            <a:endParaRPr lang="en-GB"/>
          </a:p>
        </p:txBody>
      </p:sp>
      <p:sp>
        <p:nvSpPr>
          <p:cNvPr id="3" name="Subtitle 2"/>
          <p:cNvSpPr>
            <a:spLocks noGrp="1"/>
          </p:cNvSpPr>
          <p:nvPr>
            <p:ph type="subTitle" idx="1"/>
          </p:nvPr>
        </p:nvSpPr>
        <p:spPr>
          <a:xfrm>
            <a:off x="1828800" y="3886200"/>
            <a:ext cx="8537575"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p>
            <a:fld id="{04FA4263-B01D-4F49-B558-EEB448DAF4C2}" type="datetimeFigureOut">
              <a:rPr lang="en-GB" smtClean="0"/>
              <a:pPr/>
              <a:t>28/08/2021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9BBD965-F460-422A-A842-9BE9972FC43E}" type="slidenum">
              <a:rPr lang="en-GB" smtClean="0"/>
              <a:pPr/>
              <a:t>‹#›</a:t>
            </a:fld>
            <a:endParaRPr lang="en-GB"/>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04FA4263-B01D-4F49-B558-EEB448DAF4C2}" type="datetimeFigureOut">
              <a:rPr lang="en-GB" smtClean="0"/>
              <a:pPr/>
              <a:t>28/08/2021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9BBD965-F460-422A-A842-9BE9972FC43E}" type="slidenum">
              <a:rPr lang="en-GB" smtClean="0"/>
              <a:pPr/>
              <a:t>‹#›</a:t>
            </a:fld>
            <a:endParaRPr lang="en-GB"/>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615" y="4406904"/>
            <a:ext cx="10366375" cy="1362075"/>
          </a:xfrm>
        </p:spPr>
        <p:txBody>
          <a:bodyPr anchor="t"/>
          <a:lstStyle>
            <a:lvl1pPr algn="l">
              <a:defRPr sz="4000" b="1" cap="all"/>
            </a:lvl1pPr>
          </a:lstStyle>
          <a:p>
            <a:r>
              <a:rPr lang="en-US" smtClean="0"/>
              <a:t>Click to edit Master title style</a:t>
            </a:r>
            <a:endParaRPr lang="en-GB"/>
          </a:p>
        </p:txBody>
      </p:sp>
      <p:sp>
        <p:nvSpPr>
          <p:cNvPr id="3" name="Text Placeholder 2"/>
          <p:cNvSpPr>
            <a:spLocks noGrp="1"/>
          </p:cNvSpPr>
          <p:nvPr>
            <p:ph type="body" idx="1"/>
          </p:nvPr>
        </p:nvSpPr>
        <p:spPr>
          <a:xfrm>
            <a:off x="963615" y="2906713"/>
            <a:ext cx="10366375"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4FA4263-B01D-4F49-B558-EEB448DAF4C2}" type="datetimeFigureOut">
              <a:rPr lang="en-GB" smtClean="0"/>
              <a:pPr/>
              <a:t>28/08/2021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9BBD965-F460-422A-A842-9BE9972FC43E}" type="slidenum">
              <a:rPr lang="en-GB" smtClean="0"/>
              <a:pPr/>
              <a:t>‹#›</a:t>
            </a:fld>
            <a:endParaRPr lang="en-GB"/>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609600" y="1600204"/>
            <a:ext cx="5411788"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6173788" y="1600204"/>
            <a:ext cx="5411788"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p>
            <a:fld id="{04FA4263-B01D-4F49-B558-EEB448DAF4C2}" type="datetimeFigureOut">
              <a:rPr lang="en-GB" smtClean="0"/>
              <a:pPr/>
              <a:t>28/08/2021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E9BBD965-F460-422A-A842-9BE9972FC43E}" type="slidenum">
              <a:rPr lang="en-GB" smtClean="0"/>
              <a:pPr/>
              <a:t>‹#›</a:t>
            </a:fld>
            <a:endParaRPr lang="en-GB"/>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GB"/>
          </a:p>
        </p:txBody>
      </p:sp>
      <p:sp>
        <p:nvSpPr>
          <p:cNvPr id="3" name="Text Placeholder 2"/>
          <p:cNvSpPr>
            <a:spLocks noGrp="1"/>
          </p:cNvSpPr>
          <p:nvPr>
            <p:ph type="body" idx="1"/>
          </p:nvPr>
        </p:nvSpPr>
        <p:spPr>
          <a:xfrm>
            <a:off x="609602" y="1535113"/>
            <a:ext cx="53879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2" y="2174875"/>
            <a:ext cx="53879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6194425" y="1535113"/>
            <a:ext cx="539115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4425" y="2174875"/>
            <a:ext cx="539115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p>
            <a:fld id="{04FA4263-B01D-4F49-B558-EEB448DAF4C2}" type="datetimeFigureOut">
              <a:rPr lang="en-GB" smtClean="0"/>
              <a:pPr/>
              <a:t>28/08/2021</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E9BBD965-F460-422A-A842-9BE9972FC43E}" type="slidenum">
              <a:rPr lang="en-GB" smtClean="0"/>
              <a:pPr/>
              <a:t>‹#›</a:t>
            </a:fld>
            <a:endParaRPr lang="en-GB"/>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p>
            <a:fld id="{04FA4263-B01D-4F49-B558-EEB448DAF4C2}" type="datetimeFigureOut">
              <a:rPr lang="en-GB" smtClean="0"/>
              <a:pPr/>
              <a:t>28/08/2021</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E9BBD965-F460-422A-A842-9BE9972FC43E}" type="slidenum">
              <a:rPr lang="en-GB" smtClean="0"/>
              <a:pPr/>
              <a:t>‹#›</a:t>
            </a:fld>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2" name="Picture 2" descr="C:\Users\Ours\Desktop\flash\c.u..jpg"/>
          <p:cNvPicPr>
            <a:picLocks noChangeAspect="1" noChangeArrowheads="1"/>
          </p:cNvPicPr>
          <p:nvPr userDrawn="1"/>
        </p:nvPicPr>
        <p:blipFill>
          <a:blip r:embed="rId2" cstate="print">
            <a:duotone>
              <a:prstClr val="black"/>
              <a:srgbClr val="800080">
                <a:alpha val="78824"/>
                <a:tint val="45000"/>
                <a:satMod val="400000"/>
              </a:srgbClr>
            </a:duotone>
          </a:blip>
          <a:srcRect t="-169" b="15477"/>
          <a:stretch>
            <a:fillRect/>
          </a:stretch>
        </p:blipFill>
        <p:spPr bwMode="auto">
          <a:xfrm>
            <a:off x="2" y="-54768"/>
            <a:ext cx="12281948" cy="6912768"/>
          </a:xfrm>
          <a:prstGeom prst="rect">
            <a:avLst/>
          </a:prstGeom>
          <a:noFill/>
        </p:spPr>
      </p:pic>
      <p:pic>
        <p:nvPicPr>
          <p:cNvPr id="8" name="Picture 2" descr="C:\Users\Ours\Desktop\my stuffs\1 NTFS_000\LostFiles2\INSPIRATION\PROJECTS\MIND PROJECTS\cu_logo.png"/>
          <p:cNvPicPr>
            <a:picLocks noChangeAspect="1" noChangeArrowheads="1"/>
          </p:cNvPicPr>
          <p:nvPr userDrawn="1"/>
        </p:nvPicPr>
        <p:blipFill>
          <a:blip r:embed="rId3" cstate="print"/>
          <a:srcRect/>
          <a:stretch>
            <a:fillRect/>
          </a:stretch>
        </p:blipFill>
        <p:spPr bwMode="auto">
          <a:xfrm>
            <a:off x="264941" y="548680"/>
            <a:ext cx="1216557" cy="1296144"/>
          </a:xfrm>
          <a:prstGeom prst="rect">
            <a:avLst/>
          </a:prstGeom>
          <a:noFill/>
        </p:spPr>
      </p:pic>
      <p:sp>
        <p:nvSpPr>
          <p:cNvPr id="10" name="Title 1"/>
          <p:cNvSpPr>
            <a:spLocks noGrp="1"/>
          </p:cNvSpPr>
          <p:nvPr userDrawn="1">
            <p:ph type="ctrTitle"/>
          </p:nvPr>
        </p:nvSpPr>
        <p:spPr>
          <a:xfrm>
            <a:off x="914638" y="2204865"/>
            <a:ext cx="10365899" cy="2520280"/>
          </a:xfrm>
          <a:solidFill>
            <a:srgbClr val="CC3399">
              <a:alpha val="83137"/>
            </a:srgbClr>
          </a:solidFill>
        </p:spPr>
        <p:txBody>
          <a:bodyPr>
            <a:normAutofit/>
          </a:bodyPr>
          <a:lstStyle/>
          <a:p>
            <a:endParaRPr lang="en-GB" sz="6600" b="1" dirty="0">
              <a:solidFill>
                <a:schemeClr val="bg1"/>
              </a:solidFill>
              <a:latin typeface="Rockwell" pitchFamily="18" charset="0"/>
            </a:endParaRPr>
          </a:p>
        </p:txBody>
      </p:sp>
      <p:sp>
        <p:nvSpPr>
          <p:cNvPr id="11" name="Subtitle 2"/>
          <p:cNvSpPr>
            <a:spLocks noGrp="1"/>
          </p:cNvSpPr>
          <p:nvPr userDrawn="1">
            <p:ph type="subTitle" idx="1"/>
          </p:nvPr>
        </p:nvSpPr>
        <p:spPr>
          <a:xfrm>
            <a:off x="1705101" y="4869160"/>
            <a:ext cx="8536623" cy="1752600"/>
          </a:xfrm>
          <a:solidFill>
            <a:srgbClr val="FFFFFF">
              <a:alpha val="63137"/>
            </a:srgbClr>
          </a:solidFill>
        </p:spPr>
        <p:txBody>
          <a:bodyPr>
            <a:normAutofit/>
          </a:bodyPr>
          <a:lstStyle>
            <a:lvl1pPr algn="ctr">
              <a:buNone/>
              <a:defRPr sz="4000">
                <a:ln>
                  <a:noFill/>
                </a:ln>
                <a:solidFill>
                  <a:srgbClr val="002060"/>
                </a:solidFill>
              </a:defRPr>
            </a:lvl1pPr>
          </a:lstStyle>
          <a:p>
            <a:endParaRPr lang="en-GB" dirty="0">
              <a:solidFill>
                <a:schemeClr val="bg1"/>
              </a:solidFill>
              <a:latin typeface="Rockwell" pitchFamily="18" charset="0"/>
            </a:endParaRPr>
          </a:p>
        </p:txBody>
      </p:sp>
      <p:sp>
        <p:nvSpPr>
          <p:cNvPr id="13" name="TextBox 12"/>
          <p:cNvSpPr txBox="1"/>
          <p:nvPr userDrawn="1"/>
        </p:nvSpPr>
        <p:spPr>
          <a:xfrm>
            <a:off x="1345059" y="1268760"/>
            <a:ext cx="3979650" cy="400110"/>
          </a:xfrm>
          <a:prstGeom prst="rect">
            <a:avLst/>
          </a:prstGeom>
          <a:noFill/>
        </p:spPr>
        <p:txBody>
          <a:bodyPr wrap="none" rtlCol="0">
            <a:spAutoFit/>
          </a:bodyPr>
          <a:lstStyle/>
          <a:p>
            <a:r>
              <a:rPr lang="en-US" sz="2000" dirty="0" smtClean="0">
                <a:solidFill>
                  <a:srgbClr val="662C5B"/>
                </a:solidFill>
              </a:rPr>
              <a:t>Raising a new Generation of Leaders</a:t>
            </a:r>
            <a:endParaRPr lang="en-GB" sz="2000" dirty="0">
              <a:solidFill>
                <a:srgbClr val="662C5B"/>
              </a:solidFill>
            </a:endParaRPr>
          </a:p>
        </p:txBody>
      </p:sp>
      <p:sp>
        <p:nvSpPr>
          <p:cNvPr id="14" name="TextBox 13"/>
          <p:cNvSpPr txBox="1"/>
          <p:nvPr userDrawn="1"/>
        </p:nvSpPr>
        <p:spPr>
          <a:xfrm>
            <a:off x="9003276" y="0"/>
            <a:ext cx="3230910" cy="369332"/>
          </a:xfrm>
          <a:prstGeom prst="rect">
            <a:avLst/>
          </a:prstGeom>
          <a:noFill/>
        </p:spPr>
        <p:txBody>
          <a:bodyPr wrap="none" rtlCol="0">
            <a:spAutoFit/>
          </a:bodyPr>
          <a:lstStyle/>
          <a:p>
            <a:r>
              <a:rPr lang="en-US" sz="1800" dirty="0" smtClean="0"/>
              <a:t>www.covenantuniversity.edu.ng</a:t>
            </a:r>
            <a:endParaRPr lang="en-GB" sz="1800" dirty="0"/>
          </a:p>
        </p:txBody>
      </p:sp>
      <p:pic>
        <p:nvPicPr>
          <p:cNvPr id="3074" name="Picture 2" descr="C:\Users\Ours\Desktop\Picture3.png"/>
          <p:cNvPicPr>
            <a:picLocks noChangeAspect="1" noChangeArrowheads="1"/>
          </p:cNvPicPr>
          <p:nvPr userDrawn="1"/>
        </p:nvPicPr>
        <p:blipFill>
          <a:blip r:embed="rId4" cstate="print"/>
          <a:srcRect/>
          <a:stretch>
            <a:fillRect/>
          </a:stretch>
        </p:blipFill>
        <p:spPr bwMode="auto">
          <a:xfrm>
            <a:off x="1129035" y="692700"/>
            <a:ext cx="5065714" cy="817563"/>
          </a:xfrm>
          <a:prstGeom prst="rect">
            <a:avLst/>
          </a:prstGeom>
          <a:noFill/>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4FA4263-B01D-4F49-B558-EEB448DAF4C2}" type="datetimeFigureOut">
              <a:rPr lang="en-GB" smtClean="0"/>
              <a:pPr/>
              <a:t>28/08/2021</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E9BBD965-F460-422A-A842-9BE9972FC43E}" type="slidenum">
              <a:rPr lang="en-GB" smtClean="0"/>
              <a:pPr/>
              <a:t>‹#›</a:t>
            </a:fld>
            <a:endParaRPr lang="en-GB"/>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2" y="273050"/>
            <a:ext cx="4011612" cy="1162050"/>
          </a:xfrm>
        </p:spPr>
        <p:txBody>
          <a:bodyPr anchor="b"/>
          <a:lstStyle>
            <a:lvl1pPr algn="l">
              <a:defRPr sz="2000" b="1"/>
            </a:lvl1pPr>
          </a:lstStyle>
          <a:p>
            <a:r>
              <a:rPr lang="en-US" smtClean="0"/>
              <a:t>Click to edit Master title style</a:t>
            </a:r>
            <a:endParaRPr lang="en-GB"/>
          </a:p>
        </p:txBody>
      </p:sp>
      <p:sp>
        <p:nvSpPr>
          <p:cNvPr id="3" name="Content Placeholder 2"/>
          <p:cNvSpPr>
            <a:spLocks noGrp="1"/>
          </p:cNvSpPr>
          <p:nvPr>
            <p:ph idx="1"/>
          </p:nvPr>
        </p:nvSpPr>
        <p:spPr>
          <a:xfrm>
            <a:off x="4767263" y="273054"/>
            <a:ext cx="6818312"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609602" y="1435103"/>
            <a:ext cx="4011612"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4FA4263-B01D-4F49-B558-EEB448DAF4C2}" type="datetimeFigureOut">
              <a:rPr lang="en-GB" smtClean="0"/>
              <a:pPr/>
              <a:t>28/08/2021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E9BBD965-F460-422A-A842-9BE9972FC43E}" type="slidenum">
              <a:rPr lang="en-GB" smtClean="0"/>
              <a:pPr/>
              <a:t>‹#›</a:t>
            </a:fld>
            <a:endParaRPr lang="en-GB"/>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90776" y="4800600"/>
            <a:ext cx="7316788" cy="566738"/>
          </a:xfrm>
        </p:spPr>
        <p:txBody>
          <a:bodyPr anchor="b"/>
          <a:lstStyle>
            <a:lvl1pPr algn="l">
              <a:defRPr sz="2000" b="1"/>
            </a:lvl1pPr>
          </a:lstStyle>
          <a:p>
            <a:r>
              <a:rPr lang="en-US" smtClean="0"/>
              <a:t>Click to edit Master title style</a:t>
            </a:r>
            <a:endParaRPr lang="en-GB"/>
          </a:p>
        </p:txBody>
      </p:sp>
      <p:sp>
        <p:nvSpPr>
          <p:cNvPr id="3" name="Picture Placeholder 2"/>
          <p:cNvSpPr>
            <a:spLocks noGrp="1"/>
          </p:cNvSpPr>
          <p:nvPr>
            <p:ph type="pic" idx="1"/>
          </p:nvPr>
        </p:nvSpPr>
        <p:spPr>
          <a:xfrm>
            <a:off x="2390776" y="612775"/>
            <a:ext cx="7316788"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2390776" y="5367338"/>
            <a:ext cx="7316788"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4FA4263-B01D-4F49-B558-EEB448DAF4C2}" type="datetimeFigureOut">
              <a:rPr lang="en-GB" smtClean="0"/>
              <a:pPr/>
              <a:t>28/08/2021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E9BBD965-F460-422A-A842-9BE9972FC43E}" type="slidenum">
              <a:rPr lang="en-GB" smtClean="0"/>
              <a:pPr/>
              <a:t>‹#›</a:t>
            </a:fld>
            <a:endParaRPr lang="en-GB"/>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04FA4263-B01D-4F49-B558-EEB448DAF4C2}" type="datetimeFigureOut">
              <a:rPr lang="en-GB" smtClean="0"/>
              <a:pPr/>
              <a:t>28/08/2021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9BBD965-F460-422A-A842-9BE9972FC43E}" type="slidenum">
              <a:rPr lang="en-GB" smtClean="0"/>
              <a:pPr/>
              <a:t>‹#›</a:t>
            </a:fld>
            <a:endParaRPr lang="en-GB"/>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42375" y="274642"/>
            <a:ext cx="2743200" cy="5851525"/>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609602" y="274642"/>
            <a:ext cx="8080374"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04FA4263-B01D-4F49-B558-EEB448DAF4C2}" type="datetimeFigureOut">
              <a:rPr lang="en-GB" smtClean="0"/>
              <a:pPr/>
              <a:t>28/08/2021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9BBD965-F460-422A-A842-9BE9972FC43E}" type="slidenum">
              <a:rPr lang="en-GB" smtClean="0"/>
              <a:pPr/>
              <a:t>‹#›</a:t>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80963" y="153144"/>
            <a:ext cx="11714212" cy="1115616"/>
          </a:xfrm>
          <a:solidFill>
            <a:schemeClr val="bg1"/>
          </a:solidFill>
          <a:ln w="57150">
            <a:noFill/>
          </a:ln>
        </p:spPr>
        <p:txBody>
          <a:bodyPr>
            <a:normAutofit/>
          </a:bodyPr>
          <a:lstStyle>
            <a:lvl1pPr algn="l">
              <a:defRPr sz="5400" b="1">
                <a:solidFill>
                  <a:schemeClr val="tx1">
                    <a:lumMod val="95000"/>
                    <a:lumOff val="5000"/>
                  </a:schemeClr>
                </a:solidFill>
                <a:latin typeface="Rockwell Condensed" pitchFamily="18" charset="0"/>
                <a:cs typeface="Times New Roman" pitchFamily="18" charset="0"/>
              </a:defRPr>
            </a:lvl1pPr>
          </a:lstStyle>
          <a:p>
            <a:r>
              <a:rPr lang="en-US" dirty="0" smtClean="0"/>
              <a:t>Click to edit master title style</a:t>
            </a:r>
            <a:endParaRPr lang="en-GB" dirty="0"/>
          </a:p>
        </p:txBody>
      </p:sp>
      <p:sp>
        <p:nvSpPr>
          <p:cNvPr id="4" name="Date Placeholder 3"/>
          <p:cNvSpPr>
            <a:spLocks noGrp="1"/>
          </p:cNvSpPr>
          <p:nvPr>
            <p:ph type="dt" sz="half" idx="10"/>
          </p:nvPr>
        </p:nvSpPr>
        <p:spPr/>
        <p:txBody>
          <a:bodyPr/>
          <a:lstStyle/>
          <a:p>
            <a:fld id="{6462E69B-9B3B-437C-9ADF-D56F423A0581}" type="datetimeFigureOut">
              <a:rPr lang="en-GB" smtClean="0"/>
              <a:pPr/>
              <a:t>28/08/2021</a:t>
            </a:fld>
            <a:endParaRPr lang="en-GB"/>
          </a:p>
        </p:txBody>
      </p:sp>
      <p:sp>
        <p:nvSpPr>
          <p:cNvPr id="5" name="Footer Placeholder 4"/>
          <p:cNvSpPr>
            <a:spLocks noGrp="1"/>
          </p:cNvSpPr>
          <p:nvPr>
            <p:ph type="ftr" sz="quarter" idx="11"/>
          </p:nvPr>
        </p:nvSpPr>
        <p:spPr/>
        <p:txBody>
          <a:bodyPr/>
          <a:lstStyle/>
          <a:p>
            <a:endParaRPr lang="en-GB"/>
          </a:p>
        </p:txBody>
      </p:sp>
      <p:pic>
        <p:nvPicPr>
          <p:cNvPr id="7" name="Picture 2" descr="C:\Users\Ours\Desktop\flash\c.u..jpg"/>
          <p:cNvPicPr>
            <a:picLocks noChangeAspect="1" noChangeArrowheads="1"/>
          </p:cNvPicPr>
          <p:nvPr userDrawn="1"/>
        </p:nvPicPr>
        <p:blipFill>
          <a:blip r:embed="rId2" cstate="print">
            <a:duotone>
              <a:prstClr val="black"/>
              <a:srgbClr val="800080">
                <a:alpha val="78824"/>
                <a:tint val="45000"/>
                <a:satMod val="400000"/>
              </a:srgbClr>
            </a:duotone>
          </a:blip>
          <a:srcRect t="41294" b="49226"/>
          <a:stretch>
            <a:fillRect/>
          </a:stretch>
        </p:blipFill>
        <p:spPr bwMode="auto">
          <a:xfrm>
            <a:off x="2" y="6309320"/>
            <a:ext cx="12281948" cy="773752"/>
          </a:xfrm>
          <a:prstGeom prst="rect">
            <a:avLst/>
          </a:prstGeom>
          <a:noFill/>
        </p:spPr>
      </p:pic>
      <p:sp>
        <p:nvSpPr>
          <p:cNvPr id="8" name="Slide Number Placeholder 5"/>
          <p:cNvSpPr txBox="1">
            <a:spLocks/>
          </p:cNvSpPr>
          <p:nvPr userDrawn="1"/>
        </p:nvSpPr>
        <p:spPr>
          <a:xfrm>
            <a:off x="10778109" y="6336704"/>
            <a:ext cx="1045349" cy="548680"/>
          </a:xfrm>
          <a:prstGeom prst="rect">
            <a:avLst/>
          </a:prstGeom>
          <a:solidFill>
            <a:srgbClr val="F7F7F7">
              <a:alpha val="45098"/>
            </a:srgbClr>
          </a:solidFill>
        </p:spPr>
        <p:txBody>
          <a:bodyPr vert="horz" lIns="91440" tIns="45720" rIns="91440" bIns="45720" rtlCol="0" anchor="ctr"/>
          <a:lstStyle>
            <a:lvl1pPr>
              <a:defRPr sz="1400" b="1">
                <a:solidFill>
                  <a:schemeClr val="tx1">
                    <a:lumMod val="95000"/>
                    <a:lumOff val="5000"/>
                  </a:schemeClr>
                </a:solidFill>
                <a:latin typeface="Georgia" pitchFamily="18" charset="0"/>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5FE708FE-ED12-4ACB-81C9-F40A112777FF}" type="slidenum">
              <a:rPr kumimoji="0" lang="en-GB" sz="2800" b="1" i="0" u="none" strike="noStrike" kern="1200" cap="none" spc="0" normalizeH="0" baseline="0" noProof="0" smtClean="0">
                <a:ln>
                  <a:noFill/>
                </a:ln>
                <a:solidFill>
                  <a:schemeClr val="bg1"/>
                </a:solidFill>
                <a:effectLst/>
                <a:uLnTx/>
                <a:uFillTx/>
                <a:latin typeface="Georgia"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2800" b="1" i="0" u="none" strike="noStrike" kern="1200" cap="none" spc="0" normalizeH="0" baseline="0" noProof="0" dirty="0">
              <a:ln>
                <a:noFill/>
              </a:ln>
              <a:solidFill>
                <a:schemeClr val="bg1"/>
              </a:solidFill>
              <a:effectLst/>
              <a:uLnTx/>
              <a:uFillTx/>
              <a:latin typeface="Georgia" pitchFamily="18" charset="0"/>
              <a:ea typeface="+mn-ea"/>
              <a:cs typeface="+mn-cs"/>
            </a:endParaRPr>
          </a:p>
        </p:txBody>
      </p:sp>
      <p:pic>
        <p:nvPicPr>
          <p:cNvPr id="10" name="Picture 2" descr="C:\Users\Ours\Desktop\my stuffs\1 NTFS_000\LostFiles2\INSPIRATION\PROJECTS\MIND PROJECTS\cu_logo.png"/>
          <p:cNvPicPr>
            <a:picLocks noChangeAspect="1" noChangeArrowheads="1"/>
          </p:cNvPicPr>
          <p:nvPr userDrawn="1"/>
        </p:nvPicPr>
        <p:blipFill>
          <a:blip r:embed="rId3" cstate="print"/>
          <a:srcRect/>
          <a:stretch>
            <a:fillRect/>
          </a:stretch>
        </p:blipFill>
        <p:spPr bwMode="auto">
          <a:xfrm>
            <a:off x="144016" y="6363534"/>
            <a:ext cx="624979" cy="665866"/>
          </a:xfrm>
          <a:prstGeom prst="rect">
            <a:avLst/>
          </a:prstGeom>
          <a:noFill/>
        </p:spPr>
      </p:pic>
      <p:sp>
        <p:nvSpPr>
          <p:cNvPr id="3" name="Content Placeholder 2"/>
          <p:cNvSpPr>
            <a:spLocks noGrp="1"/>
          </p:cNvSpPr>
          <p:nvPr>
            <p:ph idx="1"/>
          </p:nvPr>
        </p:nvSpPr>
        <p:spPr>
          <a:xfrm>
            <a:off x="239412" y="1412776"/>
            <a:ext cx="11716352" cy="4824536"/>
          </a:xfrm>
          <a:solidFill>
            <a:schemeClr val="bg1"/>
          </a:solidFill>
          <a:ln>
            <a:noFill/>
          </a:ln>
        </p:spPr>
        <p:txBody>
          <a:bodyPr>
            <a:normAutofit/>
          </a:bodyPr>
          <a:lstStyle>
            <a:lvl1pPr>
              <a:lnSpc>
                <a:spcPct val="100000"/>
              </a:lnSpc>
              <a:spcBef>
                <a:spcPts val="500"/>
              </a:spcBef>
              <a:spcAft>
                <a:spcPts val="500"/>
              </a:spcAft>
              <a:defRPr sz="4000">
                <a:latin typeface="Rockwell" pitchFamily="18" charset="0"/>
              </a:defRPr>
            </a:lvl1pPr>
            <a:lvl2pPr>
              <a:lnSpc>
                <a:spcPct val="100000"/>
              </a:lnSpc>
              <a:spcBef>
                <a:spcPts val="500"/>
              </a:spcBef>
              <a:spcAft>
                <a:spcPts val="500"/>
              </a:spcAft>
              <a:buFont typeface="Wingdings" pitchFamily="2" charset="2"/>
              <a:buChar char="§"/>
              <a:defRPr sz="3600">
                <a:solidFill>
                  <a:srgbClr val="7A0000"/>
                </a:solidFill>
                <a:latin typeface="Rockwell" pitchFamily="18" charset="0"/>
              </a:defRPr>
            </a:lvl2pPr>
            <a:lvl3pPr>
              <a:lnSpc>
                <a:spcPct val="100000"/>
              </a:lnSpc>
              <a:spcBef>
                <a:spcPts val="500"/>
              </a:spcBef>
              <a:spcAft>
                <a:spcPts val="500"/>
              </a:spcAft>
              <a:buFont typeface="Calibri" pitchFamily="34" charset="0"/>
              <a:buChar char="‒"/>
              <a:defRPr sz="3200">
                <a:solidFill>
                  <a:schemeClr val="accent4">
                    <a:lumMod val="50000"/>
                  </a:schemeClr>
                </a:solidFill>
                <a:latin typeface="Rockwell" pitchFamily="18" charset="0"/>
              </a:defRPr>
            </a:lvl3pPr>
            <a:lvl4pPr>
              <a:lnSpc>
                <a:spcPct val="100000"/>
              </a:lnSpc>
              <a:spcBef>
                <a:spcPts val="500"/>
              </a:spcBef>
              <a:spcAft>
                <a:spcPts val="500"/>
              </a:spcAft>
              <a:buFont typeface="Arial" pitchFamily="34" charset="0"/>
              <a:buChar char="•"/>
              <a:defRPr sz="2800">
                <a:latin typeface="Rockwell" pitchFamily="18" charset="0"/>
              </a:defRPr>
            </a:lvl4pPr>
            <a:lvl5pPr>
              <a:lnSpc>
                <a:spcPct val="100000"/>
              </a:lnSpc>
              <a:spcBef>
                <a:spcPts val="500"/>
              </a:spcBef>
              <a:spcAft>
                <a:spcPts val="500"/>
              </a:spcAft>
              <a:defRPr sz="2800">
                <a:latin typeface="Rockwell" pitchFamily="18"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pic>
        <p:nvPicPr>
          <p:cNvPr id="1026" name="Picture 2" descr="C:\Users\Ours\Desktop\Picture1.png"/>
          <p:cNvPicPr>
            <a:picLocks noChangeAspect="1" noChangeArrowheads="1"/>
          </p:cNvPicPr>
          <p:nvPr userDrawn="1"/>
        </p:nvPicPr>
        <p:blipFill>
          <a:blip r:embed="rId4" cstate="print"/>
          <a:srcRect/>
          <a:stretch>
            <a:fillRect/>
          </a:stretch>
        </p:blipFill>
        <p:spPr bwMode="auto">
          <a:xfrm>
            <a:off x="552972" y="6317328"/>
            <a:ext cx="5976665" cy="640064"/>
          </a:xfrm>
          <a:prstGeom prst="rect">
            <a:avLst/>
          </a:prstGeom>
          <a:noFill/>
        </p:spPr>
      </p:pic>
      <p:sp>
        <p:nvSpPr>
          <p:cNvPr id="13" name="TextBox 12"/>
          <p:cNvSpPr txBox="1"/>
          <p:nvPr userDrawn="1"/>
        </p:nvSpPr>
        <p:spPr>
          <a:xfrm>
            <a:off x="724026" y="6707435"/>
            <a:ext cx="2215495" cy="276999"/>
          </a:xfrm>
          <a:prstGeom prst="rect">
            <a:avLst/>
          </a:prstGeom>
          <a:noFill/>
        </p:spPr>
        <p:txBody>
          <a:bodyPr wrap="none" rtlCol="0">
            <a:spAutoFit/>
          </a:bodyPr>
          <a:lstStyle/>
          <a:p>
            <a:r>
              <a:rPr lang="en-US" sz="1200" dirty="0" smtClean="0"/>
              <a:t>www.covenantuniversity.edu.ng</a:t>
            </a:r>
            <a:endParaRPr lang="en-GB" sz="1200" dirty="0"/>
          </a:p>
        </p:txBody>
      </p:sp>
      <p:cxnSp>
        <p:nvCxnSpPr>
          <p:cNvPr id="19" name="Straight Connector 18"/>
          <p:cNvCxnSpPr/>
          <p:nvPr userDrawn="1"/>
        </p:nvCxnSpPr>
        <p:spPr>
          <a:xfrm flipV="1">
            <a:off x="8689876" y="1340768"/>
            <a:ext cx="1800001" cy="0"/>
          </a:xfrm>
          <a:prstGeom prst="line">
            <a:avLst/>
          </a:prstGeom>
          <a:ln w="28575">
            <a:solidFill>
              <a:srgbClr val="662C5B"/>
            </a:solidFill>
          </a:ln>
        </p:spPr>
        <p:style>
          <a:lnRef idx="1">
            <a:schemeClr val="dk1"/>
          </a:lnRef>
          <a:fillRef idx="0">
            <a:schemeClr val="dk1"/>
          </a:fillRef>
          <a:effectRef idx="0">
            <a:schemeClr val="dk1"/>
          </a:effectRef>
          <a:fontRef idx="minor">
            <a:schemeClr val="tx1"/>
          </a:fontRef>
        </p:style>
      </p:cxnSp>
      <p:cxnSp>
        <p:nvCxnSpPr>
          <p:cNvPr id="21" name="Straight Connector 20"/>
          <p:cNvCxnSpPr/>
          <p:nvPr userDrawn="1"/>
        </p:nvCxnSpPr>
        <p:spPr>
          <a:xfrm flipV="1">
            <a:off x="10526061" y="1340768"/>
            <a:ext cx="719999" cy="0"/>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22" name="Straight Connector 21"/>
          <p:cNvCxnSpPr/>
          <p:nvPr userDrawn="1"/>
        </p:nvCxnSpPr>
        <p:spPr>
          <a:xfrm flipV="1">
            <a:off x="11282245" y="1340768"/>
            <a:ext cx="719999"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336" y="4406905"/>
            <a:ext cx="10365899" cy="1362075"/>
          </a:xfrm>
        </p:spPr>
        <p:txBody>
          <a:bodyPr anchor="t"/>
          <a:lstStyle>
            <a:lvl1pPr algn="l">
              <a:defRPr sz="4000" b="1" cap="all"/>
            </a:lvl1pPr>
          </a:lstStyle>
          <a:p>
            <a:r>
              <a:rPr lang="en-US" smtClean="0"/>
              <a:t>Click to edit Master title style</a:t>
            </a:r>
            <a:endParaRPr lang="en-GB"/>
          </a:p>
        </p:txBody>
      </p:sp>
      <p:sp>
        <p:nvSpPr>
          <p:cNvPr id="3" name="Text Placeholder 2"/>
          <p:cNvSpPr>
            <a:spLocks noGrp="1"/>
          </p:cNvSpPr>
          <p:nvPr>
            <p:ph type="body" idx="1"/>
          </p:nvPr>
        </p:nvSpPr>
        <p:spPr>
          <a:xfrm>
            <a:off x="963336" y="2906713"/>
            <a:ext cx="10365899"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462E69B-9B3B-437C-9ADF-D56F423A0581}" type="datetimeFigureOut">
              <a:rPr lang="en-GB" smtClean="0"/>
              <a:pPr/>
              <a:t>28/08/2021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C5DFEC63-AC9E-491C-B008-E83D881192CD}" type="slidenum">
              <a:rPr lang="en-GB" smtClean="0"/>
              <a:pPr/>
              <a:t>‹#›</a:t>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609759" y="1600205"/>
            <a:ext cx="5386202"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6199214" y="1600205"/>
            <a:ext cx="5386202"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p>
            <a:fld id="{6462E69B-9B3B-437C-9ADF-D56F423A0581}" type="datetimeFigureOut">
              <a:rPr lang="en-GB" smtClean="0"/>
              <a:pPr/>
              <a:t>28/08/2021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C5DFEC63-AC9E-491C-B008-E83D881192CD}" type="slidenum">
              <a:rPr lang="en-GB" smtClean="0"/>
              <a:pPr/>
              <a:t>‹#›</a:t>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GB"/>
          </a:p>
        </p:txBody>
      </p:sp>
      <p:sp>
        <p:nvSpPr>
          <p:cNvPr id="3" name="Text Placeholder 2"/>
          <p:cNvSpPr>
            <a:spLocks noGrp="1"/>
          </p:cNvSpPr>
          <p:nvPr>
            <p:ph type="body" idx="1"/>
          </p:nvPr>
        </p:nvSpPr>
        <p:spPr>
          <a:xfrm>
            <a:off x="609759" y="1535113"/>
            <a:ext cx="538832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759" y="2174875"/>
            <a:ext cx="53883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6194983" y="1535113"/>
            <a:ext cx="539043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4983" y="2174875"/>
            <a:ext cx="539043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p>
            <a:fld id="{6462E69B-9B3B-437C-9ADF-D56F423A0581}" type="datetimeFigureOut">
              <a:rPr lang="en-GB" smtClean="0"/>
              <a:pPr/>
              <a:t>28/08/2021</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C5DFEC63-AC9E-491C-B008-E83D881192CD}" type="slidenum">
              <a:rPr lang="en-GB" smtClean="0"/>
              <a:pPr/>
              <a:t>‹#›</a:t>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p>
            <a:fld id="{6462E69B-9B3B-437C-9ADF-D56F423A0581}" type="datetimeFigureOut">
              <a:rPr lang="en-GB" smtClean="0"/>
              <a:pPr/>
              <a:t>28/08/2021</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C5DFEC63-AC9E-491C-B008-E83D881192CD}" type="slidenum">
              <a:rPr lang="en-GB" smtClean="0"/>
              <a:pPr/>
              <a:t>‹#›</a:t>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462E69B-9B3B-437C-9ADF-D56F423A0581}" type="datetimeFigureOut">
              <a:rPr lang="en-GB" smtClean="0"/>
              <a:pPr/>
              <a:t>28/08/2021</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C5DFEC63-AC9E-491C-B008-E83D881192CD}" type="slidenum">
              <a:rPr lang="en-GB" smtClean="0"/>
              <a:pPr/>
              <a:t>‹#›</a:t>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762" y="273050"/>
            <a:ext cx="4012129" cy="1162050"/>
          </a:xfrm>
        </p:spPr>
        <p:txBody>
          <a:bodyPr anchor="b"/>
          <a:lstStyle>
            <a:lvl1pPr algn="l">
              <a:defRPr sz="2000" b="1"/>
            </a:lvl1pPr>
          </a:lstStyle>
          <a:p>
            <a:r>
              <a:rPr lang="en-US" smtClean="0"/>
              <a:t>Click to edit Master title style</a:t>
            </a:r>
            <a:endParaRPr lang="en-GB"/>
          </a:p>
        </p:txBody>
      </p:sp>
      <p:sp>
        <p:nvSpPr>
          <p:cNvPr id="3" name="Content Placeholder 2"/>
          <p:cNvSpPr>
            <a:spLocks noGrp="1"/>
          </p:cNvSpPr>
          <p:nvPr>
            <p:ph idx="1"/>
          </p:nvPr>
        </p:nvSpPr>
        <p:spPr>
          <a:xfrm>
            <a:off x="4767974" y="273055"/>
            <a:ext cx="6817442"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609762" y="1435103"/>
            <a:ext cx="4012129"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462E69B-9B3B-437C-9ADF-D56F423A0581}" type="datetimeFigureOut">
              <a:rPr lang="en-GB" smtClean="0"/>
              <a:pPr/>
              <a:t>28/08/2021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C5DFEC63-AC9E-491C-B008-E83D881192CD}" type="slidenum">
              <a:rPr lang="en-GB" smtClean="0"/>
              <a:pPr/>
              <a:t>‹#›</a:t>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theme" Target="../theme/theme2.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759" y="274638"/>
            <a:ext cx="10975658" cy="1143000"/>
          </a:xfrm>
          <a:prstGeom prst="rect">
            <a:avLst/>
          </a:prstGeom>
        </p:spPr>
        <p:txBody>
          <a:bodyPr vert="horz" lIns="91440" tIns="45720" rIns="91440" bIns="45720" rtlCol="0" anchor="ctr">
            <a:normAutofit/>
          </a:bodyPr>
          <a:lstStyle/>
          <a:p>
            <a:r>
              <a:rPr lang="en-US" smtClean="0"/>
              <a:t>Click to edit Master title style</a:t>
            </a:r>
            <a:endParaRPr lang="en-GB"/>
          </a:p>
        </p:txBody>
      </p:sp>
      <p:sp>
        <p:nvSpPr>
          <p:cNvPr id="3" name="Text Placeholder 2"/>
          <p:cNvSpPr>
            <a:spLocks noGrp="1"/>
          </p:cNvSpPr>
          <p:nvPr>
            <p:ph type="body" idx="1"/>
          </p:nvPr>
        </p:nvSpPr>
        <p:spPr>
          <a:xfrm>
            <a:off x="609759" y="1600205"/>
            <a:ext cx="10975658"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2"/>
          </p:nvPr>
        </p:nvSpPr>
        <p:spPr>
          <a:xfrm>
            <a:off x="609760" y="6356355"/>
            <a:ext cx="2845541"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462E69B-9B3B-437C-9ADF-D56F423A0581}" type="datetimeFigureOut">
              <a:rPr lang="en-GB" smtClean="0"/>
              <a:pPr/>
              <a:t>28/08/2021</a:t>
            </a:fld>
            <a:endParaRPr lang="en-GB"/>
          </a:p>
        </p:txBody>
      </p:sp>
      <p:sp>
        <p:nvSpPr>
          <p:cNvPr id="5" name="Footer Placeholder 4"/>
          <p:cNvSpPr>
            <a:spLocks noGrp="1"/>
          </p:cNvSpPr>
          <p:nvPr>
            <p:ph type="ftr" sz="quarter" idx="3"/>
          </p:nvPr>
        </p:nvSpPr>
        <p:spPr>
          <a:xfrm>
            <a:off x="4166685" y="6356355"/>
            <a:ext cx="386180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739875" y="6356355"/>
            <a:ext cx="2845541"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5DFEC63-AC9E-491C-B008-E83D881192CD}" type="slidenum">
              <a:rPr lang="en-GB" smtClean="0"/>
              <a:pPr/>
              <a:t>‹#›</a:t>
            </a:fld>
            <a:endParaRPr lang="en-GB"/>
          </a:p>
        </p:txBody>
      </p:sp>
    </p:spTree>
  </p:cSld>
  <p:clrMap bg1="lt1" tx1="dk1" bg2="lt2" tx2="dk2" accent1="accent1" accent2="accent2" accent3="accent3" accent4="accent4" accent5="accent5" accent6="accent6" hlink="hlink" folHlink="folHlink"/>
  <p:sldLayoutIdLst>
    <p:sldLayoutId id="2147483672"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73" r:id="rId13"/>
  </p:sldLayoutIdLst>
  <p:timing>
    <p:tnLst>
      <p:par>
        <p:cT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5975" cy="1143000"/>
          </a:xfrm>
          <a:prstGeom prst="rect">
            <a:avLst/>
          </a:prstGeom>
        </p:spPr>
        <p:txBody>
          <a:bodyPr vert="horz" lIns="91440" tIns="45720" rIns="91440" bIns="45720" rtlCol="0" anchor="ctr">
            <a:normAutofit/>
          </a:bodyPr>
          <a:lstStyle/>
          <a:p>
            <a:r>
              <a:rPr lang="en-US" smtClean="0"/>
              <a:t>Click to edit Master title style</a:t>
            </a:r>
            <a:endParaRPr lang="en-GB"/>
          </a:p>
        </p:txBody>
      </p:sp>
      <p:sp>
        <p:nvSpPr>
          <p:cNvPr id="3" name="Text Placeholder 2"/>
          <p:cNvSpPr>
            <a:spLocks noGrp="1"/>
          </p:cNvSpPr>
          <p:nvPr>
            <p:ph type="body" idx="1"/>
          </p:nvPr>
        </p:nvSpPr>
        <p:spPr>
          <a:xfrm>
            <a:off x="609600" y="1600204"/>
            <a:ext cx="10975975"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2"/>
          </p:nvPr>
        </p:nvSpPr>
        <p:spPr>
          <a:xfrm>
            <a:off x="609602" y="6356354"/>
            <a:ext cx="2846388"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4FA4263-B01D-4F49-B558-EEB448DAF4C2}" type="datetimeFigureOut">
              <a:rPr lang="en-GB" smtClean="0"/>
              <a:pPr/>
              <a:t>28/08/2021</a:t>
            </a:fld>
            <a:endParaRPr lang="en-GB"/>
          </a:p>
        </p:txBody>
      </p:sp>
      <p:sp>
        <p:nvSpPr>
          <p:cNvPr id="5" name="Footer Placeholder 4"/>
          <p:cNvSpPr>
            <a:spLocks noGrp="1"/>
          </p:cNvSpPr>
          <p:nvPr>
            <p:ph type="ftr" sz="quarter" idx="3"/>
          </p:nvPr>
        </p:nvSpPr>
        <p:spPr>
          <a:xfrm>
            <a:off x="4167188" y="6356354"/>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739189" y="6356354"/>
            <a:ext cx="284638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9BBD965-F460-422A-A842-9BE9972FC43E}" type="slidenum">
              <a:rPr lang="en-GB" smtClean="0"/>
              <a:pPr/>
              <a:t>‹#›</a:t>
            </a:fld>
            <a:endParaRPr lang="en-GB"/>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3" Type="http://schemas.openxmlformats.org/officeDocument/2006/relationships/image" Target="../media/image820.png"/><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7.PNG"/><Relationship Id="rId1" Type="http://schemas.openxmlformats.org/officeDocument/2006/relationships/slideLayout" Target="../slideLayouts/slideLayout3.xml"/><Relationship Id="rId4" Type="http://schemas.openxmlformats.org/officeDocument/2006/relationships/hyperlink" Target="https://github.com/TTOWG/PET328_2021_Class/blob/main/demo_oil_fvf_updator.py" TargetMode="External"/></Relationships>
</file>

<file path=ppt/slides/_rels/slide10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7.PNG"/><Relationship Id="rId1" Type="http://schemas.openxmlformats.org/officeDocument/2006/relationships/slideLayout" Target="../slideLayouts/slideLayout3.xml"/><Relationship Id="rId4" Type="http://schemas.openxmlformats.org/officeDocument/2006/relationships/image" Target="../media/image88.png"/></Relationships>
</file>

<file path=ppt/slides/_rels/slide116.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7.PNG"/><Relationship Id="rId1" Type="http://schemas.openxmlformats.org/officeDocument/2006/relationships/slideLayout" Target="../slideLayouts/slideLayout3.xml"/><Relationship Id="rId4" Type="http://schemas.openxmlformats.org/officeDocument/2006/relationships/image" Target="../media/image90.png"/></Relationships>
</file>

<file path=ppt/slides/_rels/slide117.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7.PNG"/><Relationship Id="rId1" Type="http://schemas.openxmlformats.org/officeDocument/2006/relationships/slideLayout" Target="../slideLayouts/slideLayout3.xml"/><Relationship Id="rId4" Type="http://schemas.openxmlformats.org/officeDocument/2006/relationships/image" Target="../media/image92.png"/></Relationships>
</file>

<file path=ppt/slides/_rels/slide118.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7.PNG"/><Relationship Id="rId1" Type="http://schemas.openxmlformats.org/officeDocument/2006/relationships/slideLayout" Target="../slideLayouts/slideLayout3.xml"/><Relationship Id="rId4" Type="http://schemas.openxmlformats.org/officeDocument/2006/relationships/image" Target="../media/image95.png"/></Relationships>
</file>

<file path=ppt/slides/_rels/slide1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7.PNG"/><Relationship Id="rId1" Type="http://schemas.openxmlformats.org/officeDocument/2006/relationships/slideLayout" Target="../slideLayouts/slideLayout3.xml"/><Relationship Id="rId4" Type="http://schemas.openxmlformats.org/officeDocument/2006/relationships/image" Target="../media/image96.png"/></Relationships>
</file>

<file path=ppt/slides/_rels/slide121.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25.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26.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2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28.xml.rels><?xml version="1.0" encoding="UTF-8" standalone="yes"?>
<Relationships xmlns="http://schemas.openxmlformats.org/package/2006/relationships"><Relationship Id="rId3" Type="http://schemas.openxmlformats.org/officeDocument/2006/relationships/hyperlink" Target="https://github.com/TTOWG/PET328_2021_Class/blob/main/peteng.py" TargetMode="External"/><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29.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3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31.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3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33.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3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3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4.png"/><Relationship Id="rId1" Type="http://schemas.openxmlformats.org/officeDocument/2006/relationships/slideLayout" Target="../slideLayouts/slideLayout3.xml"/><Relationship Id="rId5" Type="http://schemas.openxmlformats.org/officeDocument/2006/relationships/hyperlink" Target="https://github.com/TTOWG/PET328_2021_Class/blob/main/algorithms_peteng.pdf" TargetMode="External"/><Relationship Id="rId4" Type="http://schemas.openxmlformats.org/officeDocument/2006/relationships/hyperlink" Target="https://github.com/TTOWG/PET328_2021_Class/blob/main/peteng.py" TargetMode="Externa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8.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3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4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41.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42.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7.PNG"/><Relationship Id="rId1" Type="http://schemas.openxmlformats.org/officeDocument/2006/relationships/slideLayout" Target="../slideLayouts/slideLayout3.xml"/><Relationship Id="rId5" Type="http://schemas.openxmlformats.org/officeDocument/2006/relationships/image" Target="../media/image108.png"/><Relationship Id="rId4" Type="http://schemas.openxmlformats.org/officeDocument/2006/relationships/image" Target="../media/image107.png"/></Relationships>
</file>

<file path=ppt/slides/_rels/slide143.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7.PNG"/><Relationship Id="rId1" Type="http://schemas.openxmlformats.org/officeDocument/2006/relationships/slideLayout" Target="../slideLayouts/slideLayout3.xml"/><Relationship Id="rId4" Type="http://schemas.openxmlformats.org/officeDocument/2006/relationships/image" Target="../media/image110.png"/></Relationships>
</file>

<file path=ppt/slides/_rels/slide14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4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46.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47.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48.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49.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7.PNG"/><Relationship Id="rId1" Type="http://schemas.openxmlformats.org/officeDocument/2006/relationships/slideLayout" Target="../slideLayouts/slideLayout3.xml"/><Relationship Id="rId4" Type="http://schemas.openxmlformats.org/officeDocument/2006/relationships/image" Target="../media/image113.png"/></Relationships>
</file>

<file path=ppt/slides/_rels/slide1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50.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51.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7.PNG"/><Relationship Id="rId1" Type="http://schemas.openxmlformats.org/officeDocument/2006/relationships/slideLayout" Target="../slideLayouts/slideLayout3.xml"/><Relationship Id="rId4" Type="http://schemas.openxmlformats.org/officeDocument/2006/relationships/image" Target="../media/image117.png"/></Relationships>
</file>

<file path=ppt/slides/_rels/slide152.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7.PNG"/><Relationship Id="rId1" Type="http://schemas.openxmlformats.org/officeDocument/2006/relationships/slideLayout" Target="../slideLayouts/slideLayout3.xml"/><Relationship Id="rId4" Type="http://schemas.openxmlformats.org/officeDocument/2006/relationships/image" Target="../media/image119.png"/></Relationships>
</file>

<file path=ppt/slides/_rels/slide153.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54.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55.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56.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57.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58.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59.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60.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61.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62.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6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64.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65.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66.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67.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68.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69.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7.PNG"/><Relationship Id="rId1" Type="http://schemas.openxmlformats.org/officeDocument/2006/relationships/slideLayout" Target="../slideLayouts/slideLayout3.xml"/><Relationship Id="rId4" Type="http://schemas.openxmlformats.org/officeDocument/2006/relationships/image" Target="../media/image136.png"/></Relationships>
</file>

<file path=ppt/slides/_rels/slide1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7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71.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7.PNG"/><Relationship Id="rId1" Type="http://schemas.openxmlformats.org/officeDocument/2006/relationships/slideLayout" Target="../slideLayouts/slideLayout3.xml"/><Relationship Id="rId4" Type="http://schemas.openxmlformats.org/officeDocument/2006/relationships/image" Target="../media/image138.png"/></Relationships>
</file>

<file path=ppt/slides/_rels/slide172.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7.PNG"/><Relationship Id="rId1" Type="http://schemas.openxmlformats.org/officeDocument/2006/relationships/slideLayout" Target="../slideLayouts/slideLayout3.xml"/><Relationship Id="rId4" Type="http://schemas.openxmlformats.org/officeDocument/2006/relationships/image" Target="../media/image140.png"/></Relationships>
</file>

<file path=ppt/slides/_rels/slide173.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74.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75.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76.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77.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78.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79.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8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81.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8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8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84.xml.rels><?xml version="1.0" encoding="UTF-8" standalone="yes"?>
<Relationships xmlns="http://schemas.openxmlformats.org/package/2006/relationships"><Relationship Id="rId3" Type="http://schemas.openxmlformats.org/officeDocument/2006/relationships/hyperlink" Target="https://github.com/TTOWG/PET328_2021_Class/blob/main/demo_stoiip_calc_discretized_model.py" TargetMode="External"/><Relationship Id="rId2" Type="http://schemas.openxmlformats.org/officeDocument/2006/relationships/image" Target="../media/image7.PNG"/><Relationship Id="rId1" Type="http://schemas.openxmlformats.org/officeDocument/2006/relationships/slideLayout" Target="../slideLayouts/slideLayout3.xml"/><Relationship Id="rId4" Type="http://schemas.openxmlformats.org/officeDocument/2006/relationships/hyperlink" Target="https://github.com/TTOWG/PET328_2021_Class/blob/main/peteng.py" TargetMode="External"/></Relationships>
</file>

<file path=ppt/slides/_rels/slide185.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7.PNG"/><Relationship Id="rId1" Type="http://schemas.openxmlformats.org/officeDocument/2006/relationships/slideLayout" Target="../slideLayouts/slideLayout3.xml"/><Relationship Id="rId6" Type="http://schemas.openxmlformats.org/officeDocument/2006/relationships/image" Target="../media/image151.png"/><Relationship Id="rId5" Type="http://schemas.openxmlformats.org/officeDocument/2006/relationships/image" Target="../media/image150.png"/><Relationship Id="rId4" Type="http://schemas.openxmlformats.org/officeDocument/2006/relationships/image" Target="../media/image149.png"/></Relationships>
</file>

<file path=ppt/slides/_rels/slide186.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7.PNG"/><Relationship Id="rId1" Type="http://schemas.openxmlformats.org/officeDocument/2006/relationships/slideLayout" Target="../slideLayouts/slideLayout3.xml"/><Relationship Id="rId4" Type="http://schemas.openxmlformats.org/officeDocument/2006/relationships/image" Target="../media/image153.png"/></Relationships>
</file>

<file path=ppt/slides/_rels/slide18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88.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89.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90.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7.PNG"/><Relationship Id="rId1" Type="http://schemas.openxmlformats.org/officeDocument/2006/relationships/slideLayout" Target="../slideLayouts/slideLayout3.xml"/><Relationship Id="rId4" Type="http://schemas.openxmlformats.org/officeDocument/2006/relationships/image" Target="../media/image157.png"/></Relationships>
</file>

<file path=ppt/slides/_rels/slide191.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92.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7.PNG"/><Relationship Id="rId1" Type="http://schemas.openxmlformats.org/officeDocument/2006/relationships/slideLayout" Target="../slideLayouts/slideLayout3.xml"/><Relationship Id="rId4" Type="http://schemas.openxmlformats.org/officeDocument/2006/relationships/image" Target="../media/image160.png"/></Relationships>
</file>

<file path=ppt/slides/_rels/slide19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94.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9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96.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image" Target="../media/image7.PNG"/><Relationship Id="rId1" Type="http://schemas.openxmlformats.org/officeDocument/2006/relationships/slideLayout" Target="../slideLayouts/slideLayout3.xml"/><Relationship Id="rId4" Type="http://schemas.openxmlformats.org/officeDocument/2006/relationships/image" Target="../media/image163.png"/></Relationships>
</file>

<file path=ppt/slides/_rels/slide19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98.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99.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7.PNG"/><Relationship Id="rId1" Type="http://schemas.openxmlformats.org/officeDocument/2006/relationships/slideLayout" Target="../slideLayouts/slideLayout3.xml"/><Relationship Id="rId4" Type="http://schemas.openxmlformats.org/officeDocument/2006/relationships/image" Target="../media/image20.jpeg"/></Relationships>
</file>

<file path=ppt/slides/_rels/slide2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7.PNG"/><Relationship Id="rId1" Type="http://schemas.openxmlformats.org/officeDocument/2006/relationships/slideLayout" Target="../slideLayouts/slideLayout3.xml"/><Relationship Id="rId4" Type="http://schemas.openxmlformats.org/officeDocument/2006/relationships/image" Target="../media/image23.jpeg"/></Relationships>
</file>

<file path=ppt/slides/_rels/slide25.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7.PNG"/><Relationship Id="rId1" Type="http://schemas.openxmlformats.org/officeDocument/2006/relationships/slideLayout" Target="../slideLayouts/slideLayout3.xml"/><Relationship Id="rId5" Type="http://schemas.openxmlformats.org/officeDocument/2006/relationships/image" Target="../media/image26.jpeg"/><Relationship Id="rId4" Type="http://schemas.openxmlformats.org/officeDocument/2006/relationships/image" Target="../media/image25.jpeg"/></Relationships>
</file>

<file path=ppt/slides/_rels/slide26.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7.PNG"/><Relationship Id="rId1" Type="http://schemas.openxmlformats.org/officeDocument/2006/relationships/slideLayout" Target="../slideLayouts/slideLayout3.xml"/><Relationship Id="rId4" Type="http://schemas.openxmlformats.org/officeDocument/2006/relationships/hyperlink" Target="https://github.com/TTOWG/PET328_2021_Class/blob/main/demo_Input_Output.py"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7.PNG"/><Relationship Id="rId1" Type="http://schemas.openxmlformats.org/officeDocument/2006/relationships/slideLayout" Target="../slideLayouts/slideLayout3.xml"/><Relationship Id="rId5" Type="http://schemas.openxmlformats.org/officeDocument/2006/relationships/image" Target="../media/image37.png"/><Relationship Id="rId4" Type="http://schemas.openxmlformats.org/officeDocument/2006/relationships/image" Target="../media/image36.png"/></Relationships>
</file>

<file path=ppt/slides/_rels/slide4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7.PNG"/><Relationship Id="rId1" Type="http://schemas.openxmlformats.org/officeDocument/2006/relationships/slideLayout" Target="../slideLayouts/slideLayout3.xml"/><Relationship Id="rId4" Type="http://schemas.openxmlformats.org/officeDocument/2006/relationships/image" Target="../media/image39.jpeg"/></Relationships>
</file>

<file path=ppt/slides/_rels/slide4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7.PNG"/><Relationship Id="rId1" Type="http://schemas.openxmlformats.org/officeDocument/2006/relationships/slideLayout" Target="../slideLayouts/slideLayout3.xml"/><Relationship Id="rId4" Type="http://schemas.openxmlformats.org/officeDocument/2006/relationships/image" Target="../media/image45.png"/></Relationships>
</file>

<file path=ppt/slides/_rels/slide5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7.PNG"/><Relationship Id="rId1" Type="http://schemas.openxmlformats.org/officeDocument/2006/relationships/slideLayout" Target="../slideLayouts/slideLayout3.xml"/><Relationship Id="rId4" Type="http://schemas.openxmlformats.org/officeDocument/2006/relationships/image" Target="../media/image48.png"/></Relationships>
</file>

<file path=ppt/slides/_rels/slide5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hyperlink" Target="https://www.python.org/downloads/" TargetMode="External"/><Relationship Id="rId2" Type="http://schemas.openxmlformats.org/officeDocument/2006/relationships/image" Target="../media/image7.PNG"/><Relationship Id="rId1" Type="http://schemas.openxmlformats.org/officeDocument/2006/relationships/slideLayout" Target="../slideLayouts/slideLayout3.xml"/><Relationship Id="rId4" Type="http://schemas.openxmlformats.org/officeDocument/2006/relationships/image" Target="../media/image9.jpeg"/></Relationships>
</file>

<file path=ppt/slides/_rels/slide6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7.PNG"/><Relationship Id="rId1" Type="http://schemas.openxmlformats.org/officeDocument/2006/relationships/slideLayout" Target="../slideLayouts/slideLayout3.xml"/><Relationship Id="rId4" Type="http://schemas.openxmlformats.org/officeDocument/2006/relationships/image" Target="../media/image56.png"/></Relationships>
</file>

<file path=ppt/slides/_rels/slide6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7.PNG"/><Relationship Id="rId1" Type="http://schemas.openxmlformats.org/officeDocument/2006/relationships/slideLayout" Target="../slideLayouts/slideLayout3.xml"/><Relationship Id="rId4" Type="http://schemas.openxmlformats.org/officeDocument/2006/relationships/hyperlink" Target="https://github.com/TTOWG/PET328_2021_Class/blob/main/demo_gas_grav_corr.py"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hyperlink" Target="https://github.com/TTOWG/PET328_2021_Class/blob/main/algorithm_sutton_correlation.pdf" TargetMode="External"/><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7.PNG"/><Relationship Id="rId1" Type="http://schemas.openxmlformats.org/officeDocument/2006/relationships/slideLayout" Target="../slideLayouts/slideLayout3.xml"/><Relationship Id="rId4" Type="http://schemas.openxmlformats.org/officeDocument/2006/relationships/image" Target="../media/image60.png"/></Relationships>
</file>

<file path=ppt/slides/_rels/slide7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7.PNG"/><Relationship Id="rId1" Type="http://schemas.openxmlformats.org/officeDocument/2006/relationships/slideLayout" Target="../slideLayouts/slideLayout3.xml"/><Relationship Id="rId4" Type="http://schemas.openxmlformats.org/officeDocument/2006/relationships/image" Target="../media/image61.png"/></Relationships>
</file>

<file path=ppt/slides/_rels/slide7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7.PNG"/><Relationship Id="rId1" Type="http://schemas.openxmlformats.org/officeDocument/2006/relationships/slideLayout" Target="../slideLayouts/slideLayout3.xml"/><Relationship Id="rId4" Type="http://schemas.openxmlformats.org/officeDocument/2006/relationships/image" Target="../media/image61.png"/></Relationships>
</file>

<file path=ppt/slides/_rels/slide7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7.PNG"/><Relationship Id="rId1" Type="http://schemas.openxmlformats.org/officeDocument/2006/relationships/slideLayout" Target="../slideLayouts/slideLayout3.xml"/><Relationship Id="rId4" Type="http://schemas.openxmlformats.org/officeDocument/2006/relationships/hyperlink" Target="https://github.com/TTOWG/PET328_2021_Class/blob/main/demo_oil_fvf_calculator.py" TargetMode="External"/></Relationships>
</file>

<file path=ppt/slides/_rels/slide7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7.PNG"/><Relationship Id="rId1" Type="http://schemas.openxmlformats.org/officeDocument/2006/relationships/slideLayout" Target="../slideLayouts/slideLayout3.xml"/><Relationship Id="rId5" Type="http://schemas.openxmlformats.org/officeDocument/2006/relationships/image" Target="../media/image67.png"/><Relationship Id="rId4" Type="http://schemas.openxmlformats.org/officeDocument/2006/relationships/image" Target="../media/image66.png"/></Relationships>
</file>

<file path=ppt/slides/_rels/slide8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7.PNG"/><Relationship Id="rId1" Type="http://schemas.openxmlformats.org/officeDocument/2006/relationships/slideLayout" Target="../slideLayouts/slideLayout3.xml"/><Relationship Id="rId5" Type="http://schemas.openxmlformats.org/officeDocument/2006/relationships/image" Target="../media/image71.png"/><Relationship Id="rId4" Type="http://schemas.openxmlformats.org/officeDocument/2006/relationships/image" Target="../media/image70.png"/></Relationships>
</file>

<file path=ppt/slides/_rels/slide8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7.PNG"/><Relationship Id="rId1" Type="http://schemas.openxmlformats.org/officeDocument/2006/relationships/slideLayout" Target="../slideLayouts/slideLayout3.xml"/><Relationship Id="rId5" Type="http://schemas.openxmlformats.org/officeDocument/2006/relationships/image" Target="../media/image73.png"/><Relationship Id="rId4" Type="http://schemas.openxmlformats.org/officeDocument/2006/relationships/image" Target="../media/image72.png"/></Relationships>
</file>

<file path=ppt/slides/_rels/slide8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3" Type="http://schemas.openxmlformats.org/officeDocument/2006/relationships/hyperlink" Target="https://github.com/TTOWG/PET328_2021_Class/blob/main/demo_stoiip_calc_discretized_model.py" TargetMode="External"/><Relationship Id="rId2" Type="http://schemas.openxmlformats.org/officeDocument/2006/relationships/image" Target="../media/image7.PNG"/><Relationship Id="rId1" Type="http://schemas.openxmlformats.org/officeDocument/2006/relationships/slideLayout" Target="../slideLayouts/slideLayout3.xml"/><Relationship Id="rId4" Type="http://schemas.openxmlformats.org/officeDocument/2006/relationships/image" Target="../media/image77.png"/></Relationships>
</file>

<file path=ppt/slides/_rels/slide9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7.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306387" y="1371600"/>
            <a:ext cx="11888788" cy="3124200"/>
          </a:xfrm>
        </p:spPr>
        <p:txBody>
          <a:bodyPr/>
          <a:lstStyle/>
          <a:p>
            <a:r>
              <a:rPr lang="en-US" sz="6600" b="1" dirty="0" smtClean="0">
                <a:latin typeface="Times New Roman" pitchFamily="18" charset="0"/>
                <a:ea typeface="ＭＳ Ｐゴシック" pitchFamily="34" charset="-128"/>
                <a:cs typeface="Times New Roman" pitchFamily="18" charset="0"/>
              </a:rPr>
              <a:t/>
            </a:r>
            <a:br>
              <a:rPr lang="en-US" sz="6600" b="1" dirty="0" smtClean="0">
                <a:latin typeface="Times New Roman" pitchFamily="18" charset="0"/>
                <a:ea typeface="ＭＳ Ｐゴシック" pitchFamily="34" charset="-128"/>
                <a:cs typeface="Times New Roman" pitchFamily="18" charset="0"/>
              </a:rPr>
            </a:br>
            <a:r>
              <a:rPr lang="en-US" sz="6600" b="1" dirty="0" smtClean="0">
                <a:latin typeface="Times New Roman" pitchFamily="18" charset="0"/>
                <a:ea typeface="ＭＳ Ｐゴシック" pitchFamily="34" charset="-128"/>
                <a:cs typeface="Times New Roman" pitchFamily="18" charset="0"/>
              </a:rPr>
              <a:t/>
            </a:r>
            <a:br>
              <a:rPr lang="en-US" sz="6600" b="1" dirty="0" smtClean="0">
                <a:latin typeface="Times New Roman" pitchFamily="18" charset="0"/>
                <a:ea typeface="ＭＳ Ｐゴシック" pitchFamily="34" charset="-128"/>
                <a:cs typeface="Times New Roman" pitchFamily="18" charset="0"/>
              </a:rPr>
            </a:br>
            <a:r>
              <a:rPr lang="en-US" sz="4800" i="1" dirty="0" smtClean="0">
                <a:latin typeface="Times New Roman" pitchFamily="18" charset="0"/>
                <a:ea typeface="ＭＳ Ｐゴシック" pitchFamily="34" charset="-128"/>
                <a:cs typeface="Times New Roman" pitchFamily="18" charset="0"/>
              </a:rPr>
              <a:t/>
            </a:r>
            <a:br>
              <a:rPr lang="en-US" sz="4800" i="1" dirty="0" smtClean="0">
                <a:latin typeface="Times New Roman" pitchFamily="18" charset="0"/>
                <a:ea typeface="ＭＳ Ｐゴシック" pitchFamily="34" charset="-128"/>
                <a:cs typeface="Times New Roman" pitchFamily="18" charset="0"/>
              </a:rPr>
            </a:br>
            <a:r>
              <a:rPr lang="en-US" sz="4800" dirty="0" smtClean="0">
                <a:latin typeface="Times New Roman" pitchFamily="18" charset="0"/>
                <a:ea typeface="ＭＳ Ｐゴシック" pitchFamily="34" charset="-128"/>
                <a:cs typeface="Times New Roman" pitchFamily="18" charset="0"/>
              </a:rPr>
              <a:t/>
            </a:r>
            <a:br>
              <a:rPr lang="en-US" sz="4800" dirty="0" smtClean="0">
                <a:latin typeface="Times New Roman" pitchFamily="18" charset="0"/>
                <a:ea typeface="ＭＳ Ｐゴシック" pitchFamily="34" charset="-128"/>
                <a:cs typeface="Times New Roman" pitchFamily="18" charset="0"/>
              </a:rPr>
            </a:br>
            <a:endParaRPr lang="en-US" sz="4800" dirty="0"/>
          </a:p>
        </p:txBody>
      </p:sp>
      <p:sp>
        <p:nvSpPr>
          <p:cNvPr id="7" name="Subtitle 6"/>
          <p:cNvSpPr>
            <a:spLocks noGrp="1"/>
          </p:cNvSpPr>
          <p:nvPr>
            <p:ph type="subTitle" idx="1"/>
          </p:nvPr>
        </p:nvSpPr>
        <p:spPr>
          <a:xfrm>
            <a:off x="1296987" y="4495800"/>
            <a:ext cx="9372600" cy="1828800"/>
          </a:xfrm>
        </p:spPr>
        <p:txBody>
          <a:bodyPr>
            <a:noAutofit/>
          </a:bodyPr>
          <a:lstStyle/>
          <a:p>
            <a:r>
              <a:rPr lang="en-US" sz="4800" dirty="0" smtClean="0">
                <a:solidFill>
                  <a:srgbClr val="002060"/>
                </a:solidFill>
                <a:latin typeface="Garamond" pitchFamily="18" charset="0"/>
              </a:rPr>
              <a:t>PET328</a:t>
            </a:r>
          </a:p>
          <a:p>
            <a:r>
              <a:rPr lang="en-US" sz="3200" dirty="0" smtClean="0">
                <a:solidFill>
                  <a:srgbClr val="002060"/>
                </a:solidFill>
                <a:latin typeface="Garamond" pitchFamily="18" charset="0"/>
              </a:rPr>
              <a:t>COMPUTER APPLICATIONS IN PETROLEUM ENGINEERING</a:t>
            </a:r>
            <a:endParaRPr lang="en-US" sz="3200" dirty="0" smtClean="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Image result for fluid flow through porous media, imag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Image result for fluid flow through porous media, imag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Title 1"/>
          <p:cNvSpPr txBox="1">
            <a:spLocks/>
          </p:cNvSpPr>
          <p:nvPr/>
        </p:nvSpPr>
        <p:spPr>
          <a:xfrm>
            <a:off x="1587" y="0"/>
            <a:ext cx="10470340" cy="990600"/>
          </a:xfrm>
          <a:prstGeom prst="rect">
            <a:avLst/>
          </a:prstGeom>
          <a:solidFill>
            <a:srgbClr val="7030A0"/>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000" dirty="0">
                <a:solidFill>
                  <a:schemeClr val="bg1"/>
                </a:solidFill>
                <a:latin typeface="Monotype Corsiva" panose="03010101010201010101" pitchFamily="66" charset="0"/>
              </a:rPr>
              <a:t>PET </a:t>
            </a:r>
            <a:r>
              <a:rPr lang="en-US" sz="2000" dirty="0" smtClean="0">
                <a:solidFill>
                  <a:schemeClr val="bg1"/>
                </a:solidFill>
                <a:latin typeface="Monotype Corsiva" panose="03010101010201010101" pitchFamily="66" charset="0"/>
              </a:rPr>
              <a:t>328: Computer Applications in Petroleum Engineering – with Python Programming	</a:t>
            </a:r>
            <a:r>
              <a:rPr lang="en-US" sz="2000" dirty="0" smtClean="0">
                <a:solidFill>
                  <a:srgbClr val="FFFF00"/>
                </a:solidFill>
                <a:latin typeface="Monotype Corsiva" panose="03010101010201010101" pitchFamily="66" charset="0"/>
              </a:rPr>
              <a:t>Dr. Mosobalaje, O. O.</a:t>
            </a:r>
            <a:endParaRPr lang="en-US" sz="2000" dirty="0">
              <a:solidFill>
                <a:srgbClr val="FFFF00"/>
              </a:solidFill>
              <a:latin typeface="Monotype Corsiva" panose="03010101010201010101" pitchFamily="66" charset="0"/>
            </a:endParaRPr>
          </a:p>
          <a:p>
            <a:r>
              <a:rPr lang="en-US" sz="2800" dirty="0" smtClean="0">
                <a:solidFill>
                  <a:schemeClr val="bg1"/>
                </a:solidFill>
                <a:latin typeface="Garamond" panose="02020404030301010803" pitchFamily="18" charset="0"/>
              </a:rPr>
              <a:t>PREAMBLES</a:t>
            </a:r>
          </a:p>
        </p:txBody>
      </p:sp>
      <p:sp>
        <p:nvSpPr>
          <p:cNvPr id="6" name="Rectangle 5"/>
          <p:cNvSpPr/>
          <p:nvPr/>
        </p:nvSpPr>
        <p:spPr>
          <a:xfrm>
            <a:off x="155575" y="1066800"/>
            <a:ext cx="4951412" cy="2954655"/>
          </a:xfrm>
          <a:prstGeom prst="rect">
            <a:avLst/>
          </a:prstGeom>
        </p:spPr>
        <p:txBody>
          <a:bodyPr wrap="square" numCol="1">
            <a:spAutoFit/>
          </a:bodyPr>
          <a:lstStyle/>
          <a:p>
            <a:pPr algn="ctr">
              <a:lnSpc>
                <a:spcPct val="150000"/>
              </a:lnSpc>
              <a:buSzPct val="100000"/>
            </a:pPr>
            <a:r>
              <a:rPr lang="en-US" sz="2800" dirty="0" smtClean="0">
                <a:solidFill>
                  <a:srgbClr val="FF0000"/>
                </a:solidFill>
                <a:latin typeface="Garamond" panose="02020404030301010803" pitchFamily="18" charset="0"/>
              </a:rPr>
              <a:t>The Toolbox</a:t>
            </a:r>
          </a:p>
          <a:p>
            <a:pPr marL="342900" indent="-342900">
              <a:lnSpc>
                <a:spcPct val="150000"/>
              </a:lnSpc>
              <a:buSzPct val="100000"/>
              <a:buBlip>
                <a:blip r:embed="rId2"/>
              </a:buBlip>
            </a:pPr>
            <a:r>
              <a:rPr lang="en-US" sz="2400" dirty="0" smtClean="0">
                <a:solidFill>
                  <a:srgbClr val="FF0000"/>
                </a:solidFill>
                <a:latin typeface="Garamond" pitchFamily="18" charset="0"/>
              </a:rPr>
              <a:t>Launching Python 3</a:t>
            </a:r>
          </a:p>
          <a:p>
            <a:pPr>
              <a:lnSpc>
                <a:spcPct val="150000"/>
              </a:lnSpc>
              <a:buSzPct val="100000"/>
            </a:pPr>
            <a:r>
              <a:rPr lang="en-US" sz="2400" dirty="0" smtClean="0">
                <a:solidFill>
                  <a:srgbClr val="003399"/>
                </a:solidFill>
                <a:latin typeface="Garamond" pitchFamily="18" charset="0"/>
              </a:rPr>
              <a:t>Simply type Python into the Start Menu search box and click the Python program.</a:t>
            </a:r>
          </a:p>
        </p:txBody>
      </p:sp>
      <p:pic>
        <p:nvPicPr>
          <p:cNvPr id="7" name="Picture 6"/>
          <p:cNvPicPr/>
          <p:nvPr/>
        </p:nvPicPr>
        <p:blipFill>
          <a:blip r:embed="rId3"/>
          <a:stretch>
            <a:fillRect/>
          </a:stretch>
        </p:blipFill>
        <p:spPr>
          <a:xfrm>
            <a:off x="4954587" y="1600200"/>
            <a:ext cx="6705600" cy="4191000"/>
          </a:xfrm>
          <a:prstGeom prst="rect">
            <a:avLst/>
          </a:prstGeom>
        </p:spPr>
      </p:pic>
    </p:spTree>
    <p:extLst>
      <p:ext uri="{BB962C8B-B14F-4D97-AF65-F5344CB8AC3E}">
        <p14:creationId xmlns:p14="http://schemas.microsoft.com/office/powerpoint/2010/main" val="3434117809"/>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Image result for fluid flow through porous media, imag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Image result for fluid flow through porous media, imag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Title 1"/>
          <p:cNvSpPr txBox="1">
            <a:spLocks/>
          </p:cNvSpPr>
          <p:nvPr/>
        </p:nvSpPr>
        <p:spPr>
          <a:xfrm>
            <a:off x="1587" y="0"/>
            <a:ext cx="10470340" cy="990600"/>
          </a:xfrm>
          <a:prstGeom prst="rect">
            <a:avLst/>
          </a:prstGeom>
          <a:solidFill>
            <a:srgbClr val="7030A0"/>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000" dirty="0">
                <a:solidFill>
                  <a:schemeClr val="bg1"/>
                </a:solidFill>
                <a:latin typeface="Monotype Corsiva" panose="03010101010201010101" pitchFamily="66" charset="0"/>
              </a:rPr>
              <a:t>PET </a:t>
            </a:r>
            <a:r>
              <a:rPr lang="en-US" sz="2000" dirty="0" smtClean="0">
                <a:solidFill>
                  <a:schemeClr val="bg1"/>
                </a:solidFill>
                <a:latin typeface="Monotype Corsiva" panose="03010101010201010101" pitchFamily="66" charset="0"/>
              </a:rPr>
              <a:t>328: Computer Applications in Petroleum Engineering – with Python Programming	</a:t>
            </a:r>
            <a:r>
              <a:rPr lang="en-US" sz="2000" dirty="0" smtClean="0">
                <a:solidFill>
                  <a:srgbClr val="FFFF00"/>
                </a:solidFill>
                <a:latin typeface="Monotype Corsiva" panose="03010101010201010101" pitchFamily="66" charset="0"/>
              </a:rPr>
              <a:t>Dr. Mosobalaje, O. O.</a:t>
            </a:r>
            <a:endParaRPr lang="en-US" sz="2000" dirty="0">
              <a:solidFill>
                <a:srgbClr val="FFFF00"/>
              </a:solidFill>
              <a:latin typeface="Monotype Corsiva" panose="03010101010201010101" pitchFamily="66" charset="0"/>
            </a:endParaRPr>
          </a:p>
          <a:p>
            <a:r>
              <a:rPr lang="en-US" sz="2800" dirty="0">
                <a:solidFill>
                  <a:schemeClr val="bg1"/>
                </a:solidFill>
                <a:latin typeface="Garamond" panose="02020404030301010803" pitchFamily="18" charset="0"/>
              </a:rPr>
              <a:t>GETTING STARTED WITH PYTHON</a:t>
            </a:r>
            <a:endParaRPr lang="en-US" sz="2800" dirty="0" smtClean="0">
              <a:solidFill>
                <a:schemeClr val="bg1"/>
              </a:solidFill>
              <a:latin typeface="Garamond" panose="02020404030301010803" pitchFamily="18" charset="0"/>
            </a:endParaRPr>
          </a:p>
        </p:txBody>
      </p:sp>
      <p:sp>
        <p:nvSpPr>
          <p:cNvPr id="8" name="Rectangle 7"/>
          <p:cNvSpPr/>
          <p:nvPr/>
        </p:nvSpPr>
        <p:spPr>
          <a:xfrm>
            <a:off x="155573" y="838200"/>
            <a:ext cx="8228014" cy="4278094"/>
          </a:xfrm>
          <a:prstGeom prst="rect">
            <a:avLst/>
          </a:prstGeom>
        </p:spPr>
        <p:txBody>
          <a:bodyPr wrap="square" numCol="1">
            <a:spAutoFit/>
          </a:bodyPr>
          <a:lstStyle/>
          <a:p>
            <a:pPr algn="ctr">
              <a:buSzPct val="100000"/>
            </a:pPr>
            <a:r>
              <a:rPr lang="en-US" sz="2800" dirty="0" smtClean="0">
                <a:solidFill>
                  <a:srgbClr val="FF0000"/>
                </a:solidFill>
                <a:latin typeface="Garamond" panose="02020404030301010803" pitchFamily="18" charset="0"/>
              </a:rPr>
              <a:t>Repeated Execution</a:t>
            </a:r>
          </a:p>
          <a:p>
            <a:pPr algn="ctr">
              <a:buSzPct val="100000"/>
            </a:pPr>
            <a:r>
              <a:rPr lang="en-US" sz="2800" dirty="0" smtClean="0">
                <a:solidFill>
                  <a:srgbClr val="FF0000"/>
                </a:solidFill>
                <a:latin typeface="Garamond" panose="02020404030301010803" pitchFamily="18" charset="0"/>
              </a:rPr>
              <a:t>while... loops</a:t>
            </a:r>
          </a:p>
          <a:p>
            <a:pPr marL="342900" indent="-342900">
              <a:buBlip>
                <a:blip r:embed="rId2"/>
              </a:buBlip>
            </a:pPr>
            <a:r>
              <a:rPr lang="en-US" sz="2400" dirty="0" smtClean="0">
                <a:solidFill>
                  <a:srgbClr val="002060"/>
                </a:solidFill>
                <a:latin typeface="Garamond" panose="02020404030301010803" pitchFamily="18" charset="0"/>
              </a:rPr>
              <a:t>The ‘while’ loop condition is constructed as Boolean expression.</a:t>
            </a:r>
          </a:p>
          <a:p>
            <a:pPr marL="342900" indent="-342900">
              <a:buBlip>
                <a:blip r:embed="rId2"/>
              </a:buBlip>
            </a:pPr>
            <a:endParaRPr lang="en-US" sz="2400" dirty="0" smtClean="0">
              <a:solidFill>
                <a:srgbClr val="002060"/>
              </a:solidFill>
              <a:latin typeface="Garamond" panose="02020404030301010803" pitchFamily="18" charset="0"/>
            </a:endParaRPr>
          </a:p>
          <a:p>
            <a:pPr marL="342900" indent="-342900">
              <a:buBlip>
                <a:blip r:embed="rId2"/>
              </a:buBlip>
            </a:pPr>
            <a:r>
              <a:rPr lang="en-US" sz="2400" dirty="0" smtClean="0">
                <a:solidFill>
                  <a:srgbClr val="002060"/>
                </a:solidFill>
                <a:latin typeface="Garamond" panose="02020404030301010803" pitchFamily="18" charset="0"/>
              </a:rPr>
              <a:t>Typically, the condition involves an iterator variable that is normally initialized outside (before) the loop and gets updated in the loop (during each iteration).</a:t>
            </a:r>
          </a:p>
          <a:p>
            <a:pPr marL="342900" indent="-342900">
              <a:buBlip>
                <a:blip r:embed="rId2"/>
              </a:buBlip>
            </a:pPr>
            <a:endParaRPr lang="en-US" sz="2400" dirty="0" smtClean="0">
              <a:solidFill>
                <a:srgbClr val="002060"/>
              </a:solidFill>
              <a:latin typeface="Garamond" panose="02020404030301010803" pitchFamily="18" charset="0"/>
            </a:endParaRPr>
          </a:p>
          <a:p>
            <a:pPr marL="342900" indent="-342900">
              <a:buBlip>
                <a:blip r:embed="rId2"/>
              </a:buBlip>
            </a:pPr>
            <a:r>
              <a:rPr lang="en-US" sz="2400" dirty="0" smtClean="0">
                <a:solidFill>
                  <a:srgbClr val="002060"/>
                </a:solidFill>
                <a:latin typeface="Garamond" panose="02020404030301010803" pitchFamily="18" charset="0"/>
              </a:rPr>
              <a:t>It is by such changes (updates) to the value of the iterator variable that the condition would eventually turn False and the loop gets terminated.</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80398" y="1143000"/>
            <a:ext cx="2483766" cy="3657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84422391"/>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Image result for fluid flow through porous media, imag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Image result for fluid flow through porous media, imag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Title 1"/>
          <p:cNvSpPr txBox="1">
            <a:spLocks/>
          </p:cNvSpPr>
          <p:nvPr/>
        </p:nvSpPr>
        <p:spPr>
          <a:xfrm>
            <a:off x="1587" y="0"/>
            <a:ext cx="10470340" cy="990600"/>
          </a:xfrm>
          <a:prstGeom prst="rect">
            <a:avLst/>
          </a:prstGeom>
          <a:solidFill>
            <a:srgbClr val="7030A0"/>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000" dirty="0">
                <a:solidFill>
                  <a:schemeClr val="bg1"/>
                </a:solidFill>
                <a:latin typeface="Monotype Corsiva" panose="03010101010201010101" pitchFamily="66" charset="0"/>
              </a:rPr>
              <a:t>PET </a:t>
            </a:r>
            <a:r>
              <a:rPr lang="en-US" sz="2000" dirty="0" smtClean="0">
                <a:solidFill>
                  <a:schemeClr val="bg1"/>
                </a:solidFill>
                <a:latin typeface="Monotype Corsiva" panose="03010101010201010101" pitchFamily="66" charset="0"/>
              </a:rPr>
              <a:t>328: Computer Applications in Petroleum Engineering – with Python Programming	</a:t>
            </a:r>
            <a:r>
              <a:rPr lang="en-US" sz="2000" dirty="0" smtClean="0">
                <a:solidFill>
                  <a:srgbClr val="FFFF00"/>
                </a:solidFill>
                <a:latin typeface="Monotype Corsiva" panose="03010101010201010101" pitchFamily="66" charset="0"/>
              </a:rPr>
              <a:t>Dr. Mosobalaje, O. O.</a:t>
            </a:r>
            <a:endParaRPr lang="en-US" sz="2000" dirty="0">
              <a:solidFill>
                <a:srgbClr val="FFFF00"/>
              </a:solidFill>
              <a:latin typeface="Monotype Corsiva" panose="03010101010201010101" pitchFamily="66" charset="0"/>
            </a:endParaRPr>
          </a:p>
          <a:p>
            <a:r>
              <a:rPr lang="en-US" sz="2800" dirty="0">
                <a:solidFill>
                  <a:schemeClr val="bg1"/>
                </a:solidFill>
                <a:latin typeface="Garamond" panose="02020404030301010803" pitchFamily="18" charset="0"/>
              </a:rPr>
              <a:t>GETTING STARTED WITH PYTHON</a:t>
            </a:r>
            <a:endParaRPr lang="en-US" sz="2800" dirty="0" smtClean="0">
              <a:solidFill>
                <a:schemeClr val="bg1"/>
              </a:solidFill>
              <a:latin typeface="Garamond" panose="02020404030301010803" pitchFamily="18" charset="0"/>
            </a:endParaRPr>
          </a:p>
        </p:txBody>
      </p:sp>
      <p:sp>
        <p:nvSpPr>
          <p:cNvPr id="8" name="Rectangle 7"/>
          <p:cNvSpPr/>
          <p:nvPr/>
        </p:nvSpPr>
        <p:spPr>
          <a:xfrm>
            <a:off x="155573" y="838200"/>
            <a:ext cx="8228014" cy="3170099"/>
          </a:xfrm>
          <a:prstGeom prst="rect">
            <a:avLst/>
          </a:prstGeom>
        </p:spPr>
        <p:txBody>
          <a:bodyPr wrap="square" numCol="1">
            <a:spAutoFit/>
          </a:bodyPr>
          <a:lstStyle/>
          <a:p>
            <a:pPr algn="ctr">
              <a:buSzPct val="100000"/>
            </a:pPr>
            <a:r>
              <a:rPr lang="en-US" sz="2800" dirty="0" smtClean="0">
                <a:solidFill>
                  <a:srgbClr val="FF0000"/>
                </a:solidFill>
                <a:latin typeface="Garamond" panose="02020404030301010803" pitchFamily="18" charset="0"/>
              </a:rPr>
              <a:t>Repeated Execution</a:t>
            </a:r>
          </a:p>
          <a:p>
            <a:pPr algn="ctr">
              <a:buSzPct val="100000"/>
            </a:pPr>
            <a:r>
              <a:rPr lang="en-US" sz="2800" dirty="0" smtClean="0">
                <a:solidFill>
                  <a:srgbClr val="FF0000"/>
                </a:solidFill>
                <a:latin typeface="Garamond" panose="02020404030301010803" pitchFamily="18" charset="0"/>
              </a:rPr>
              <a:t>while... loops</a:t>
            </a:r>
          </a:p>
          <a:p>
            <a:pPr marL="342900" indent="-342900">
              <a:buBlip>
                <a:blip r:embed="rId2"/>
              </a:buBlip>
            </a:pPr>
            <a:r>
              <a:rPr lang="en-US" sz="2400" dirty="0">
                <a:solidFill>
                  <a:srgbClr val="002060"/>
                </a:solidFill>
                <a:latin typeface="Garamond" panose="02020404030301010803" pitchFamily="18" charset="0"/>
              </a:rPr>
              <a:t>When the iteration variable is not specified or not updated, the loop runs forever – </a:t>
            </a:r>
            <a:r>
              <a:rPr lang="en-US" sz="2400" dirty="0">
                <a:solidFill>
                  <a:srgbClr val="FF0000"/>
                </a:solidFill>
                <a:latin typeface="Garamond" panose="02020404030301010803" pitchFamily="18" charset="0"/>
              </a:rPr>
              <a:t>infinite loops.</a:t>
            </a:r>
          </a:p>
          <a:p>
            <a:pPr marL="342900" indent="-342900">
              <a:buBlip>
                <a:blip r:embed="rId2"/>
              </a:buBlip>
            </a:pPr>
            <a:r>
              <a:rPr lang="en-US" sz="2400" dirty="0">
                <a:solidFill>
                  <a:srgbClr val="002060"/>
                </a:solidFill>
                <a:latin typeface="Garamond" panose="02020404030301010803" pitchFamily="18" charset="0"/>
              </a:rPr>
              <a:t> </a:t>
            </a:r>
            <a:endParaRPr lang="en-US" sz="2400" dirty="0" smtClean="0">
              <a:solidFill>
                <a:srgbClr val="002060"/>
              </a:solidFill>
              <a:latin typeface="Garamond" panose="02020404030301010803" pitchFamily="18" charset="0"/>
            </a:endParaRPr>
          </a:p>
          <a:p>
            <a:pPr marL="342900" indent="-342900">
              <a:buBlip>
                <a:blip r:embed="rId2"/>
              </a:buBlip>
            </a:pPr>
            <a:r>
              <a:rPr lang="en-US" sz="2400" dirty="0" smtClean="0">
                <a:solidFill>
                  <a:srgbClr val="002060"/>
                </a:solidFill>
                <a:latin typeface="Garamond" panose="02020404030301010803" pitchFamily="18" charset="0"/>
              </a:rPr>
              <a:t>Reading Assignment:</a:t>
            </a:r>
          </a:p>
          <a:p>
            <a:pPr marL="800100" lvl="1" indent="-342900">
              <a:buBlip>
                <a:blip r:embed="rId2"/>
              </a:buBlip>
            </a:pPr>
            <a:r>
              <a:rPr lang="en-US" sz="2400" dirty="0" smtClean="0">
                <a:solidFill>
                  <a:srgbClr val="002060"/>
                </a:solidFill>
                <a:latin typeface="Garamond" panose="02020404030301010803" pitchFamily="18" charset="0"/>
              </a:rPr>
              <a:t>Read on </a:t>
            </a:r>
            <a:r>
              <a:rPr lang="en-US" sz="2400" dirty="0" smtClean="0">
                <a:solidFill>
                  <a:srgbClr val="FF0000"/>
                </a:solidFill>
                <a:latin typeface="Garamond" panose="02020404030301010803" pitchFamily="18" charset="0"/>
              </a:rPr>
              <a:t>Infinite Loops</a:t>
            </a:r>
            <a:r>
              <a:rPr lang="en-US" sz="2400" dirty="0" smtClean="0">
                <a:solidFill>
                  <a:srgbClr val="002060"/>
                </a:solidFill>
                <a:latin typeface="Garamond" panose="02020404030301010803" pitchFamily="18" charset="0"/>
              </a:rPr>
              <a:t>, ‘</a:t>
            </a:r>
            <a:r>
              <a:rPr lang="en-US" sz="2400" dirty="0" smtClean="0">
                <a:solidFill>
                  <a:srgbClr val="FF0000"/>
                </a:solidFill>
                <a:latin typeface="Garamond" panose="02020404030301010803" pitchFamily="18" charset="0"/>
              </a:rPr>
              <a:t>break</a:t>
            </a:r>
            <a:r>
              <a:rPr lang="en-US" sz="2400" dirty="0" smtClean="0">
                <a:solidFill>
                  <a:srgbClr val="002060"/>
                </a:solidFill>
                <a:latin typeface="Garamond" panose="02020404030301010803" pitchFamily="18" charset="0"/>
              </a:rPr>
              <a:t>’ and ‘</a:t>
            </a:r>
            <a:r>
              <a:rPr lang="en-US" sz="2400" dirty="0" smtClean="0">
                <a:solidFill>
                  <a:srgbClr val="FF0000"/>
                </a:solidFill>
                <a:latin typeface="Garamond" panose="02020404030301010803" pitchFamily="18" charset="0"/>
              </a:rPr>
              <a:t>continue</a:t>
            </a:r>
            <a:r>
              <a:rPr lang="en-US" sz="2400" dirty="0" smtClean="0">
                <a:solidFill>
                  <a:srgbClr val="002060"/>
                </a:solidFill>
                <a:latin typeface="Garamond" panose="02020404030301010803" pitchFamily="18" charset="0"/>
              </a:rPr>
              <a:t>’ statements in the textbook recommended for this course. </a:t>
            </a:r>
            <a:endParaRPr lang="en-US" sz="2400" dirty="0">
              <a:solidFill>
                <a:srgbClr val="002060"/>
              </a:solidFill>
              <a:latin typeface="Garamond" panose="02020404030301010803" pitchFamily="18" charset="0"/>
            </a:endParaRP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80398" y="1143000"/>
            <a:ext cx="2483766" cy="3657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16398137"/>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Image result for fluid flow through porous media, imag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Image result for fluid flow through porous media, imag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Title 1"/>
          <p:cNvSpPr txBox="1">
            <a:spLocks/>
          </p:cNvSpPr>
          <p:nvPr/>
        </p:nvSpPr>
        <p:spPr>
          <a:xfrm>
            <a:off x="1587" y="0"/>
            <a:ext cx="10470340" cy="990600"/>
          </a:xfrm>
          <a:prstGeom prst="rect">
            <a:avLst/>
          </a:prstGeom>
          <a:solidFill>
            <a:srgbClr val="7030A0"/>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000" dirty="0">
                <a:solidFill>
                  <a:schemeClr val="bg1"/>
                </a:solidFill>
                <a:latin typeface="Monotype Corsiva" panose="03010101010201010101" pitchFamily="66" charset="0"/>
              </a:rPr>
              <a:t>PET </a:t>
            </a:r>
            <a:r>
              <a:rPr lang="en-US" sz="2000" dirty="0" smtClean="0">
                <a:solidFill>
                  <a:schemeClr val="bg1"/>
                </a:solidFill>
                <a:latin typeface="Monotype Corsiva" panose="03010101010201010101" pitchFamily="66" charset="0"/>
              </a:rPr>
              <a:t>328: Computer Applications in Petroleum Engineering – with Python Programming	</a:t>
            </a:r>
            <a:r>
              <a:rPr lang="en-US" sz="2000" dirty="0" smtClean="0">
                <a:solidFill>
                  <a:srgbClr val="FFFF00"/>
                </a:solidFill>
                <a:latin typeface="Monotype Corsiva" panose="03010101010201010101" pitchFamily="66" charset="0"/>
              </a:rPr>
              <a:t>Dr. Mosobalaje, O. O.</a:t>
            </a:r>
            <a:endParaRPr lang="en-US" sz="2000" dirty="0">
              <a:solidFill>
                <a:srgbClr val="FFFF00"/>
              </a:solidFill>
              <a:latin typeface="Monotype Corsiva" panose="03010101010201010101" pitchFamily="66" charset="0"/>
            </a:endParaRPr>
          </a:p>
          <a:p>
            <a:r>
              <a:rPr lang="en-US" sz="2800" dirty="0">
                <a:solidFill>
                  <a:schemeClr val="bg1"/>
                </a:solidFill>
                <a:latin typeface="Garamond" panose="02020404030301010803" pitchFamily="18" charset="0"/>
              </a:rPr>
              <a:t>GETTING STARTED WITH PYTHON</a:t>
            </a:r>
            <a:endParaRPr lang="en-US" sz="2800" dirty="0" smtClean="0">
              <a:solidFill>
                <a:schemeClr val="bg1"/>
              </a:solidFill>
              <a:latin typeface="Garamond" panose="02020404030301010803" pitchFamily="18" charset="0"/>
            </a:endParaRPr>
          </a:p>
        </p:txBody>
      </p:sp>
      <p:sp>
        <p:nvSpPr>
          <p:cNvPr id="8" name="Rectangle 7"/>
          <p:cNvSpPr/>
          <p:nvPr/>
        </p:nvSpPr>
        <p:spPr>
          <a:xfrm>
            <a:off x="155573" y="838200"/>
            <a:ext cx="10895014" cy="3970318"/>
          </a:xfrm>
          <a:prstGeom prst="rect">
            <a:avLst/>
          </a:prstGeom>
        </p:spPr>
        <p:txBody>
          <a:bodyPr wrap="square" numCol="1">
            <a:spAutoFit/>
          </a:bodyPr>
          <a:lstStyle/>
          <a:p>
            <a:pPr algn="ctr">
              <a:buSzPct val="100000"/>
            </a:pPr>
            <a:r>
              <a:rPr lang="en-US" sz="2800" dirty="0" smtClean="0">
                <a:solidFill>
                  <a:srgbClr val="FF0000"/>
                </a:solidFill>
                <a:latin typeface="Garamond" panose="02020404030301010803" pitchFamily="18" charset="0"/>
              </a:rPr>
              <a:t>Repeated Execution</a:t>
            </a:r>
          </a:p>
          <a:p>
            <a:pPr algn="ctr">
              <a:buSzPct val="100000"/>
            </a:pPr>
            <a:r>
              <a:rPr lang="en-US" sz="2800" dirty="0" smtClean="0">
                <a:solidFill>
                  <a:srgbClr val="FF0000"/>
                </a:solidFill>
                <a:latin typeface="Garamond" panose="02020404030301010803" pitchFamily="18" charset="0"/>
              </a:rPr>
              <a:t>while... Loops</a:t>
            </a:r>
          </a:p>
          <a:p>
            <a:pPr>
              <a:buSzPct val="100000"/>
            </a:pPr>
            <a:r>
              <a:rPr lang="en-US" sz="2800" dirty="0" smtClean="0">
                <a:solidFill>
                  <a:srgbClr val="FF0000"/>
                </a:solidFill>
                <a:latin typeface="Garamond" panose="02020404030301010803" pitchFamily="18" charset="0"/>
              </a:rPr>
              <a:t>Petroleum engineering applications</a:t>
            </a:r>
          </a:p>
          <a:p>
            <a:pPr marL="342900" indent="-342900">
              <a:buBlip>
                <a:blip r:embed="rId2"/>
              </a:buBlip>
            </a:pPr>
            <a:r>
              <a:rPr lang="en-US" sz="2400" dirty="0" smtClean="0">
                <a:solidFill>
                  <a:srgbClr val="002060"/>
                </a:solidFill>
                <a:latin typeface="Garamond" panose="02020404030301010803" pitchFamily="18" charset="0"/>
              </a:rPr>
              <a:t>The ‘while’ loops finds applications in cases where a task need to be performed for a series of dynamically-changing values of a variable (like pressure) until that variable violates a specified threshold value.</a:t>
            </a:r>
          </a:p>
          <a:p>
            <a:pPr marL="342900" indent="-342900">
              <a:buBlip>
                <a:blip r:embed="rId2"/>
              </a:buBlip>
            </a:pPr>
            <a:endParaRPr lang="en-US" sz="2400" dirty="0" smtClean="0">
              <a:solidFill>
                <a:srgbClr val="002060"/>
              </a:solidFill>
              <a:latin typeface="Garamond" panose="02020404030301010803" pitchFamily="18" charset="0"/>
            </a:endParaRPr>
          </a:p>
          <a:p>
            <a:pPr marL="342900" indent="-342900">
              <a:buBlip>
                <a:blip r:embed="rId2"/>
              </a:buBlip>
            </a:pPr>
            <a:r>
              <a:rPr lang="en-US" sz="2400" dirty="0" smtClean="0">
                <a:solidFill>
                  <a:srgbClr val="002060"/>
                </a:solidFill>
                <a:latin typeface="Garamond" panose="02020404030301010803" pitchFamily="18" charset="0"/>
              </a:rPr>
              <a:t>For instance, in scripting an undersaturated oil reservoir simulator, computations are to be performed for series of decreasing pressure values until pressure reduces to a value below bubble-point pressure.  </a:t>
            </a:r>
            <a:endParaRPr lang="en-US" sz="2400" dirty="0">
              <a:solidFill>
                <a:srgbClr val="002060"/>
              </a:solidFill>
              <a:latin typeface="Garamond" panose="02020404030301010803" pitchFamily="18" charset="0"/>
            </a:endParaRPr>
          </a:p>
        </p:txBody>
      </p:sp>
    </p:spTree>
    <p:extLst>
      <p:ext uri="{BB962C8B-B14F-4D97-AF65-F5344CB8AC3E}">
        <p14:creationId xmlns:p14="http://schemas.microsoft.com/office/powerpoint/2010/main" val="2903976231"/>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Image result for fluid flow through porous media, imag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Image result for fluid flow through porous media, imag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Title 1"/>
          <p:cNvSpPr txBox="1">
            <a:spLocks/>
          </p:cNvSpPr>
          <p:nvPr/>
        </p:nvSpPr>
        <p:spPr>
          <a:xfrm>
            <a:off x="1587" y="0"/>
            <a:ext cx="10470340" cy="990600"/>
          </a:xfrm>
          <a:prstGeom prst="rect">
            <a:avLst/>
          </a:prstGeom>
          <a:solidFill>
            <a:srgbClr val="7030A0"/>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000" dirty="0">
                <a:solidFill>
                  <a:schemeClr val="bg1"/>
                </a:solidFill>
                <a:latin typeface="Monotype Corsiva" panose="03010101010201010101" pitchFamily="66" charset="0"/>
              </a:rPr>
              <a:t>PET </a:t>
            </a:r>
            <a:r>
              <a:rPr lang="en-US" sz="2000" dirty="0" smtClean="0">
                <a:solidFill>
                  <a:schemeClr val="bg1"/>
                </a:solidFill>
                <a:latin typeface="Monotype Corsiva" panose="03010101010201010101" pitchFamily="66" charset="0"/>
              </a:rPr>
              <a:t>328: Computer Applications in Petroleum Engineering – with Python Programming	</a:t>
            </a:r>
            <a:r>
              <a:rPr lang="en-US" sz="2000" dirty="0" smtClean="0">
                <a:solidFill>
                  <a:srgbClr val="FFFF00"/>
                </a:solidFill>
                <a:latin typeface="Monotype Corsiva" panose="03010101010201010101" pitchFamily="66" charset="0"/>
              </a:rPr>
              <a:t>Dr. Mosobalaje, O. O.</a:t>
            </a:r>
            <a:endParaRPr lang="en-US" sz="2000" dirty="0">
              <a:solidFill>
                <a:srgbClr val="FFFF00"/>
              </a:solidFill>
              <a:latin typeface="Monotype Corsiva" panose="03010101010201010101" pitchFamily="66" charset="0"/>
            </a:endParaRPr>
          </a:p>
          <a:p>
            <a:r>
              <a:rPr lang="en-US" sz="2800" dirty="0">
                <a:solidFill>
                  <a:schemeClr val="bg1"/>
                </a:solidFill>
                <a:latin typeface="Garamond" panose="02020404030301010803" pitchFamily="18" charset="0"/>
              </a:rPr>
              <a:t>GETTING STARTED WITH PYTHON</a:t>
            </a:r>
            <a:endParaRPr lang="en-US" sz="2800" dirty="0" smtClean="0">
              <a:solidFill>
                <a:schemeClr val="bg1"/>
              </a:solidFill>
              <a:latin typeface="Garamond" panose="02020404030301010803" pitchFamily="18" charset="0"/>
            </a:endParaRPr>
          </a:p>
        </p:txBody>
      </p:sp>
      <p:sp>
        <p:nvSpPr>
          <p:cNvPr id="8" name="Rectangle 7"/>
          <p:cNvSpPr/>
          <p:nvPr/>
        </p:nvSpPr>
        <p:spPr>
          <a:xfrm>
            <a:off x="155573" y="838200"/>
            <a:ext cx="10895014" cy="1754326"/>
          </a:xfrm>
          <a:prstGeom prst="rect">
            <a:avLst/>
          </a:prstGeom>
        </p:spPr>
        <p:txBody>
          <a:bodyPr wrap="square" numCol="1">
            <a:spAutoFit/>
          </a:bodyPr>
          <a:lstStyle/>
          <a:p>
            <a:pPr algn="ctr">
              <a:buSzPct val="100000"/>
            </a:pPr>
            <a:r>
              <a:rPr lang="en-US" sz="2800" dirty="0" smtClean="0">
                <a:solidFill>
                  <a:srgbClr val="FF0000"/>
                </a:solidFill>
                <a:latin typeface="Garamond" panose="02020404030301010803" pitchFamily="18" charset="0"/>
              </a:rPr>
              <a:t>Repeated Execution</a:t>
            </a:r>
          </a:p>
          <a:p>
            <a:pPr algn="ctr">
              <a:buSzPct val="100000"/>
            </a:pPr>
            <a:r>
              <a:rPr lang="en-US" sz="2800" dirty="0" smtClean="0">
                <a:solidFill>
                  <a:srgbClr val="FF0000"/>
                </a:solidFill>
                <a:latin typeface="Garamond" panose="02020404030301010803" pitchFamily="18" charset="0"/>
              </a:rPr>
              <a:t>while... Loops</a:t>
            </a:r>
          </a:p>
          <a:p>
            <a:pPr>
              <a:buSzPct val="100000"/>
            </a:pPr>
            <a:r>
              <a:rPr lang="en-US" sz="2800" dirty="0" smtClean="0">
                <a:solidFill>
                  <a:srgbClr val="FF0000"/>
                </a:solidFill>
                <a:latin typeface="Garamond" panose="02020404030301010803" pitchFamily="18" charset="0"/>
              </a:rPr>
              <a:t>Petroleum engineering applications</a:t>
            </a:r>
          </a:p>
          <a:p>
            <a:pPr marL="342900" indent="-342900">
              <a:buBlip>
                <a:blip r:embed="rId2"/>
              </a:buBlip>
            </a:pPr>
            <a:r>
              <a:rPr lang="en-US" sz="2400" dirty="0" smtClean="0">
                <a:solidFill>
                  <a:srgbClr val="002060"/>
                </a:solidFill>
                <a:latin typeface="Garamond" panose="02020404030301010803" pitchFamily="18" charset="0"/>
              </a:rPr>
              <a:t>See a trivial example here. </a:t>
            </a:r>
            <a:endParaRPr lang="en-US" sz="2400" dirty="0">
              <a:solidFill>
                <a:srgbClr val="002060"/>
              </a:solidFill>
              <a:latin typeface="Garamond" panose="02020404030301010803" pitchFamily="18" charset="0"/>
            </a:endParaRP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9387" y="2695575"/>
            <a:ext cx="10325100" cy="3324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8016079"/>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Image result for fluid flow through porous media, imag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Image result for fluid flow through porous media, imag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Title 1"/>
          <p:cNvSpPr txBox="1">
            <a:spLocks/>
          </p:cNvSpPr>
          <p:nvPr/>
        </p:nvSpPr>
        <p:spPr>
          <a:xfrm>
            <a:off x="1587" y="0"/>
            <a:ext cx="10470340" cy="990600"/>
          </a:xfrm>
          <a:prstGeom prst="rect">
            <a:avLst/>
          </a:prstGeom>
          <a:solidFill>
            <a:srgbClr val="7030A0"/>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000" dirty="0">
                <a:solidFill>
                  <a:schemeClr val="bg1"/>
                </a:solidFill>
                <a:latin typeface="Monotype Corsiva" panose="03010101010201010101" pitchFamily="66" charset="0"/>
              </a:rPr>
              <a:t>PET </a:t>
            </a:r>
            <a:r>
              <a:rPr lang="en-US" sz="2000" dirty="0" smtClean="0">
                <a:solidFill>
                  <a:schemeClr val="bg1"/>
                </a:solidFill>
                <a:latin typeface="Monotype Corsiva" panose="03010101010201010101" pitchFamily="66" charset="0"/>
              </a:rPr>
              <a:t>328: Computer Applications in Petroleum Engineering – with Python Programming	</a:t>
            </a:r>
            <a:r>
              <a:rPr lang="en-US" sz="2000" dirty="0" smtClean="0">
                <a:solidFill>
                  <a:srgbClr val="FFFF00"/>
                </a:solidFill>
                <a:latin typeface="Monotype Corsiva" panose="03010101010201010101" pitchFamily="66" charset="0"/>
              </a:rPr>
              <a:t>Dr. Mosobalaje, O. O.</a:t>
            </a:r>
            <a:endParaRPr lang="en-US" sz="2000" dirty="0">
              <a:solidFill>
                <a:srgbClr val="FFFF00"/>
              </a:solidFill>
              <a:latin typeface="Monotype Corsiva" panose="03010101010201010101" pitchFamily="66" charset="0"/>
            </a:endParaRPr>
          </a:p>
          <a:p>
            <a:r>
              <a:rPr lang="en-US" sz="2800" dirty="0">
                <a:solidFill>
                  <a:schemeClr val="bg1"/>
                </a:solidFill>
                <a:latin typeface="Garamond" panose="02020404030301010803" pitchFamily="18" charset="0"/>
              </a:rPr>
              <a:t>GETTING STARTED WITH PYTHON</a:t>
            </a:r>
            <a:endParaRPr lang="en-US" sz="2800" dirty="0" smtClean="0">
              <a:solidFill>
                <a:schemeClr val="bg1"/>
              </a:solidFill>
              <a:latin typeface="Garamond" panose="02020404030301010803" pitchFamily="18" charset="0"/>
            </a:endParaRPr>
          </a:p>
        </p:txBody>
      </p:sp>
      <mc:AlternateContent xmlns:mc="http://schemas.openxmlformats.org/markup-compatibility/2006" xmlns:a14="http://schemas.microsoft.com/office/drawing/2010/main">
        <mc:Choice Requires="a14">
          <p:sp>
            <p:nvSpPr>
              <p:cNvPr id="8" name="Rectangle 7"/>
              <p:cNvSpPr/>
              <p:nvPr/>
            </p:nvSpPr>
            <p:spPr>
              <a:xfrm>
                <a:off x="155573" y="838200"/>
                <a:ext cx="10895014" cy="4734501"/>
              </a:xfrm>
              <a:prstGeom prst="rect">
                <a:avLst/>
              </a:prstGeom>
            </p:spPr>
            <p:txBody>
              <a:bodyPr wrap="square" numCol="1">
                <a:spAutoFit/>
              </a:bodyPr>
              <a:lstStyle/>
              <a:p>
                <a:pPr algn="ctr">
                  <a:buSzPct val="100000"/>
                </a:pPr>
                <a:r>
                  <a:rPr lang="en-US" sz="2800" dirty="0" smtClean="0">
                    <a:solidFill>
                      <a:srgbClr val="FF0000"/>
                    </a:solidFill>
                    <a:latin typeface="Garamond" panose="02020404030301010803" pitchFamily="18" charset="0"/>
                  </a:rPr>
                  <a:t>Repeated Execution</a:t>
                </a:r>
              </a:p>
              <a:p>
                <a:pPr algn="ctr">
                  <a:buSzPct val="100000"/>
                </a:pPr>
                <a:r>
                  <a:rPr lang="en-US" sz="2800" dirty="0" smtClean="0">
                    <a:solidFill>
                      <a:srgbClr val="FF0000"/>
                    </a:solidFill>
                    <a:latin typeface="Garamond" panose="02020404030301010803" pitchFamily="18" charset="0"/>
                  </a:rPr>
                  <a:t>while... Loops</a:t>
                </a:r>
              </a:p>
              <a:p>
                <a:pPr>
                  <a:buSzPct val="100000"/>
                </a:pPr>
                <a:r>
                  <a:rPr lang="en-US" sz="2800" dirty="0" smtClean="0">
                    <a:solidFill>
                      <a:srgbClr val="FF0000"/>
                    </a:solidFill>
                    <a:latin typeface="Garamond" panose="02020404030301010803" pitchFamily="18" charset="0"/>
                  </a:rPr>
                  <a:t>Petroleum engineering applications</a:t>
                </a:r>
              </a:p>
              <a:p>
                <a:pPr marL="342900" indent="-342900">
                  <a:buBlip>
                    <a:blip r:embed="rId2"/>
                  </a:buBlip>
                </a:pPr>
                <a:r>
                  <a:rPr lang="en-US" sz="2400" dirty="0" smtClean="0">
                    <a:solidFill>
                      <a:srgbClr val="002060"/>
                    </a:solidFill>
                    <a:latin typeface="Garamond" panose="02020404030301010803" pitchFamily="18" charset="0"/>
                  </a:rPr>
                  <a:t>Updating oil formation volume factor (Bo), for undersaturated reservoir simulation.</a:t>
                </a:r>
              </a:p>
              <a:p>
                <a:r>
                  <a:rPr lang="en-US" sz="2400" dirty="0" smtClean="0">
                    <a:solidFill>
                      <a:srgbClr val="003399"/>
                    </a:solidFill>
                    <a:latin typeface="Garamond" panose="02020404030301010803" pitchFamily="18" charset="0"/>
                  </a:rPr>
                  <a:t>Recall that, </a:t>
                </a:r>
                <a:r>
                  <a:rPr lang="en-US" sz="2400" dirty="0">
                    <a:solidFill>
                      <a:srgbClr val="003399"/>
                    </a:solidFill>
                    <a:latin typeface="Garamond" panose="02020404030301010803" pitchFamily="18" charset="0"/>
                  </a:rPr>
                  <a:t>the analytical equation for computing </a:t>
                </a:r>
                <a:r>
                  <a:rPr lang="en-US" sz="2400" dirty="0" smtClean="0">
                    <a:solidFill>
                      <a:srgbClr val="003399"/>
                    </a:solidFill>
                    <a:latin typeface="Garamond" panose="02020404030301010803" pitchFamily="18" charset="0"/>
                  </a:rPr>
                  <a:t>Bo, at pressures above bubble point </a:t>
                </a:r>
                <a:r>
                  <a:rPr lang="en-US" sz="2400" dirty="0">
                    <a:solidFill>
                      <a:srgbClr val="003399"/>
                    </a:solidFill>
                    <a:latin typeface="Garamond" panose="02020404030301010803" pitchFamily="18" charset="0"/>
                  </a:rPr>
                  <a:t>is given as</a:t>
                </a:r>
                <a:r>
                  <a:rPr lang="en-US" sz="2400" dirty="0" smtClean="0">
                    <a:solidFill>
                      <a:srgbClr val="003399"/>
                    </a:solidFill>
                    <a:latin typeface="Garamond" panose="02020404030301010803" pitchFamily="18" charset="0"/>
                  </a:rPr>
                  <a:t>: (see Slide 75 – 76)</a:t>
                </a:r>
                <a:endParaRPr lang="en-US" sz="2400" dirty="0">
                  <a:solidFill>
                    <a:srgbClr val="003399"/>
                  </a:solidFill>
                  <a:latin typeface="Garamond" panose="02020404030301010803" pitchFamily="18" charset="0"/>
                </a:endParaRPr>
              </a:p>
              <a:p>
                <a:r>
                  <a:rPr lang="en-US" sz="2400" dirty="0">
                    <a:solidFill>
                      <a:srgbClr val="003399"/>
                    </a:solidFill>
                    <a:latin typeface="Garamond" panose="02020404030301010803" pitchFamily="18" charset="0"/>
                  </a:rPr>
                  <a:t> </a:t>
                </a:r>
              </a:p>
              <a:p>
                <a:pPr/>
                <a14:m>
                  <m:oMathPara xmlns:m="http://schemas.openxmlformats.org/officeDocument/2006/math">
                    <m:oMathParaPr>
                      <m:jc m:val="centerGroup"/>
                    </m:oMathParaPr>
                    <m:oMath xmlns:m="http://schemas.openxmlformats.org/officeDocument/2006/math">
                      <m:sSub>
                        <m:sSubPr>
                          <m:ctrlPr>
                            <a:rPr lang="en-US" sz="2400" i="1">
                              <a:solidFill>
                                <a:srgbClr val="003399"/>
                              </a:solidFill>
                              <a:latin typeface="Cambria Math"/>
                            </a:rPr>
                          </m:ctrlPr>
                        </m:sSubPr>
                        <m:e>
                          <m:r>
                            <a:rPr lang="en-US" sz="2400" i="1">
                              <a:solidFill>
                                <a:srgbClr val="003399"/>
                              </a:solidFill>
                              <a:latin typeface="Cambria Math"/>
                            </a:rPr>
                            <m:t>𝐵</m:t>
                          </m:r>
                        </m:e>
                        <m:sub>
                          <m:r>
                            <a:rPr lang="en-US" sz="2400" i="1">
                              <a:solidFill>
                                <a:srgbClr val="003399"/>
                              </a:solidFill>
                              <a:latin typeface="Cambria Math"/>
                            </a:rPr>
                            <m:t>𝑜</m:t>
                          </m:r>
                        </m:sub>
                      </m:sSub>
                      <m:r>
                        <a:rPr lang="en-US" sz="2400" i="1">
                          <a:solidFill>
                            <a:srgbClr val="003399"/>
                          </a:solidFill>
                          <a:latin typeface="Cambria Math"/>
                        </a:rPr>
                        <m:t>= </m:t>
                      </m:r>
                      <m:sSub>
                        <m:sSubPr>
                          <m:ctrlPr>
                            <a:rPr lang="en-US" sz="2400" i="1">
                              <a:solidFill>
                                <a:srgbClr val="003399"/>
                              </a:solidFill>
                              <a:latin typeface="Cambria Math"/>
                            </a:rPr>
                          </m:ctrlPr>
                        </m:sSubPr>
                        <m:e>
                          <m:r>
                            <a:rPr lang="en-US" sz="2400" i="1">
                              <a:solidFill>
                                <a:srgbClr val="003399"/>
                              </a:solidFill>
                              <a:latin typeface="Cambria Math"/>
                            </a:rPr>
                            <m:t>𝐵</m:t>
                          </m:r>
                        </m:e>
                        <m:sub>
                          <m:r>
                            <m:rPr>
                              <m:sty m:val="p"/>
                            </m:rPr>
                            <a:rPr lang="en-US" sz="2400">
                              <a:solidFill>
                                <a:srgbClr val="003399"/>
                              </a:solidFill>
                              <a:latin typeface="Cambria Math"/>
                            </a:rPr>
                            <m:t>ob</m:t>
                          </m:r>
                        </m:sub>
                      </m:sSub>
                      <m:sSup>
                        <m:sSupPr>
                          <m:ctrlPr>
                            <a:rPr lang="en-US" sz="2400" i="1">
                              <a:solidFill>
                                <a:srgbClr val="003399"/>
                              </a:solidFill>
                              <a:latin typeface="Cambria Math"/>
                            </a:rPr>
                          </m:ctrlPr>
                        </m:sSupPr>
                        <m:e>
                          <m:r>
                            <a:rPr lang="en-US" sz="2400" i="1">
                              <a:solidFill>
                                <a:srgbClr val="003399"/>
                              </a:solidFill>
                              <a:latin typeface="Cambria Math"/>
                            </a:rPr>
                            <m:t>𝑒</m:t>
                          </m:r>
                        </m:e>
                        <m:sup>
                          <m:d>
                            <m:dPr>
                              <m:begChr m:val="["/>
                              <m:endChr m:val="]"/>
                              <m:ctrlPr>
                                <a:rPr lang="en-US" sz="2400" i="1">
                                  <a:solidFill>
                                    <a:srgbClr val="003399"/>
                                  </a:solidFill>
                                  <a:latin typeface="Cambria Math"/>
                                </a:rPr>
                              </m:ctrlPr>
                            </m:dPr>
                            <m:e>
                              <m:sSub>
                                <m:sSubPr>
                                  <m:ctrlPr>
                                    <a:rPr lang="en-US" sz="2400" i="1">
                                      <a:solidFill>
                                        <a:srgbClr val="003399"/>
                                      </a:solidFill>
                                      <a:latin typeface="Cambria Math"/>
                                    </a:rPr>
                                  </m:ctrlPr>
                                </m:sSubPr>
                                <m:e>
                                  <m:r>
                                    <m:rPr>
                                      <m:sty m:val="p"/>
                                    </m:rPr>
                                    <a:rPr lang="en-US" sz="2400">
                                      <a:solidFill>
                                        <a:srgbClr val="003399"/>
                                      </a:solidFill>
                                      <a:latin typeface="Cambria Math"/>
                                    </a:rPr>
                                    <m:t>c</m:t>
                                  </m:r>
                                </m:e>
                                <m:sub>
                                  <m:r>
                                    <m:rPr>
                                      <m:sty m:val="p"/>
                                    </m:rPr>
                                    <a:rPr lang="en-US" sz="2400">
                                      <a:solidFill>
                                        <a:srgbClr val="003399"/>
                                      </a:solidFill>
                                      <a:latin typeface="Cambria Math"/>
                                    </a:rPr>
                                    <m:t>o</m:t>
                                  </m:r>
                                </m:sub>
                              </m:sSub>
                              <m:d>
                                <m:dPr>
                                  <m:ctrlPr>
                                    <a:rPr lang="en-US" sz="2400" i="1">
                                      <a:solidFill>
                                        <a:srgbClr val="003399"/>
                                      </a:solidFill>
                                      <a:latin typeface="Cambria Math"/>
                                    </a:rPr>
                                  </m:ctrlPr>
                                </m:dPr>
                                <m:e>
                                  <m:sSub>
                                    <m:sSubPr>
                                      <m:ctrlPr>
                                        <a:rPr lang="en-US" sz="2400" i="1">
                                          <a:solidFill>
                                            <a:srgbClr val="003399"/>
                                          </a:solidFill>
                                          <a:latin typeface="Cambria Math"/>
                                        </a:rPr>
                                      </m:ctrlPr>
                                    </m:sSubPr>
                                    <m:e>
                                      <m:r>
                                        <m:rPr>
                                          <m:sty m:val="p"/>
                                        </m:rPr>
                                        <a:rPr lang="en-US" sz="2400">
                                          <a:solidFill>
                                            <a:srgbClr val="003399"/>
                                          </a:solidFill>
                                          <a:latin typeface="Cambria Math"/>
                                        </a:rPr>
                                        <m:t>P</m:t>
                                      </m:r>
                                    </m:e>
                                    <m:sub>
                                      <m:r>
                                        <m:rPr>
                                          <m:sty m:val="p"/>
                                        </m:rPr>
                                        <a:rPr lang="en-US" sz="2400">
                                          <a:solidFill>
                                            <a:srgbClr val="003399"/>
                                          </a:solidFill>
                                          <a:latin typeface="Cambria Math"/>
                                        </a:rPr>
                                        <m:t>b</m:t>
                                      </m:r>
                                    </m:sub>
                                  </m:sSub>
                                  <m:r>
                                    <a:rPr lang="en-US" sz="2400" i="1">
                                      <a:solidFill>
                                        <a:srgbClr val="003399"/>
                                      </a:solidFill>
                                      <a:latin typeface="Cambria Math"/>
                                    </a:rPr>
                                    <m:t>−</m:t>
                                  </m:r>
                                  <m:r>
                                    <m:rPr>
                                      <m:sty m:val="p"/>
                                    </m:rPr>
                                    <a:rPr lang="en-US" sz="2400">
                                      <a:solidFill>
                                        <a:srgbClr val="003399"/>
                                      </a:solidFill>
                                      <a:latin typeface="Cambria Math"/>
                                    </a:rPr>
                                    <m:t>P</m:t>
                                  </m:r>
                                </m:e>
                              </m:d>
                            </m:e>
                          </m:d>
                        </m:sup>
                      </m:sSup>
                      <m:r>
                        <a:rPr lang="en-US" sz="2400" i="1">
                          <a:solidFill>
                            <a:srgbClr val="003399"/>
                          </a:solidFill>
                          <a:latin typeface="Cambria Math"/>
                        </a:rPr>
                        <m:t>−−−−2.37</m:t>
                      </m:r>
                    </m:oMath>
                  </m:oMathPara>
                </a14:m>
                <a:endParaRPr lang="en-US" sz="2400" dirty="0" smtClean="0">
                  <a:solidFill>
                    <a:srgbClr val="003399"/>
                  </a:solidFill>
                  <a:latin typeface="Garamond" panose="02020404030301010803" pitchFamily="18" charset="0"/>
                </a:endParaRPr>
              </a:p>
              <a:p>
                <a:endParaRPr lang="en-US" sz="2400" dirty="0">
                  <a:solidFill>
                    <a:srgbClr val="003399"/>
                  </a:solidFill>
                  <a:latin typeface="Garamond" panose="02020404030301010803" pitchFamily="18" charset="0"/>
                </a:endParaRPr>
              </a:p>
              <a:p>
                <a:pPr marL="342900" indent="-342900">
                  <a:buBlip>
                    <a:blip r:embed="rId2"/>
                  </a:buBlip>
                </a:pPr>
                <a:r>
                  <a:rPr lang="en-US" sz="2400" dirty="0" smtClean="0">
                    <a:solidFill>
                      <a:srgbClr val="002060"/>
                    </a:solidFill>
                    <a:latin typeface="Garamond" panose="02020404030301010803" pitchFamily="18" charset="0"/>
                  </a:rPr>
                  <a:t> There is a need to write statement that would not just compute Bo at a single pressure value, but at series of decreasing pressure values until pressure decreases to bubble point pressure, at which point, the simulation must be terminated.</a:t>
                </a:r>
                <a:endParaRPr lang="en-US" sz="2400" dirty="0">
                  <a:solidFill>
                    <a:srgbClr val="002060"/>
                  </a:solidFill>
                  <a:latin typeface="Garamond" panose="02020404030301010803" pitchFamily="18" charset="0"/>
                </a:endParaRPr>
              </a:p>
            </p:txBody>
          </p:sp>
        </mc:Choice>
        <mc:Fallback xmlns="">
          <p:sp>
            <p:nvSpPr>
              <p:cNvPr id="8" name="Rectangle 7"/>
              <p:cNvSpPr>
                <a:spLocks noRot="1" noChangeAspect="1" noMove="1" noResize="1" noEditPoints="1" noAdjustHandles="1" noChangeArrowheads="1" noChangeShapeType="1" noTextEdit="1"/>
              </p:cNvSpPr>
              <p:nvPr/>
            </p:nvSpPr>
            <p:spPr>
              <a:xfrm>
                <a:off x="155573" y="838200"/>
                <a:ext cx="10895014" cy="4734501"/>
              </a:xfrm>
              <a:prstGeom prst="rect">
                <a:avLst/>
              </a:prstGeom>
              <a:blipFill rotWithShape="1">
                <a:blip r:embed="rId3"/>
                <a:stretch>
                  <a:fillRect l="-1175" t="-1289" r="-168" b="-1933"/>
                </a:stretch>
              </a:blipFill>
            </p:spPr>
            <p:txBody>
              <a:bodyPr/>
              <a:lstStyle/>
              <a:p>
                <a:r>
                  <a:rPr lang="en-US">
                    <a:noFill/>
                  </a:rPr>
                  <a:t> </a:t>
                </a:r>
              </a:p>
            </p:txBody>
          </p:sp>
        </mc:Fallback>
      </mc:AlternateContent>
    </p:spTree>
    <p:extLst>
      <p:ext uri="{BB962C8B-B14F-4D97-AF65-F5344CB8AC3E}">
        <p14:creationId xmlns:p14="http://schemas.microsoft.com/office/powerpoint/2010/main" val="2025739667"/>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Image result for fluid flow through porous media, imag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Image result for fluid flow through porous media, imag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Title 1"/>
          <p:cNvSpPr txBox="1">
            <a:spLocks/>
          </p:cNvSpPr>
          <p:nvPr/>
        </p:nvSpPr>
        <p:spPr>
          <a:xfrm>
            <a:off x="1587" y="0"/>
            <a:ext cx="10470340" cy="990600"/>
          </a:xfrm>
          <a:prstGeom prst="rect">
            <a:avLst/>
          </a:prstGeom>
          <a:solidFill>
            <a:srgbClr val="7030A0"/>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000" dirty="0">
                <a:solidFill>
                  <a:schemeClr val="bg1"/>
                </a:solidFill>
                <a:latin typeface="Monotype Corsiva" panose="03010101010201010101" pitchFamily="66" charset="0"/>
              </a:rPr>
              <a:t>PET </a:t>
            </a:r>
            <a:r>
              <a:rPr lang="en-US" sz="2000" dirty="0" smtClean="0">
                <a:solidFill>
                  <a:schemeClr val="bg1"/>
                </a:solidFill>
                <a:latin typeface="Monotype Corsiva" panose="03010101010201010101" pitchFamily="66" charset="0"/>
              </a:rPr>
              <a:t>328: Computer Applications in Petroleum Engineering – with Python Programming	</a:t>
            </a:r>
            <a:r>
              <a:rPr lang="en-US" sz="2000" dirty="0" smtClean="0">
                <a:solidFill>
                  <a:srgbClr val="FFFF00"/>
                </a:solidFill>
                <a:latin typeface="Monotype Corsiva" panose="03010101010201010101" pitchFamily="66" charset="0"/>
              </a:rPr>
              <a:t>Dr. Mosobalaje, O. O.</a:t>
            </a:r>
            <a:endParaRPr lang="en-US" sz="2000" dirty="0">
              <a:solidFill>
                <a:srgbClr val="FFFF00"/>
              </a:solidFill>
              <a:latin typeface="Monotype Corsiva" panose="03010101010201010101" pitchFamily="66" charset="0"/>
            </a:endParaRPr>
          </a:p>
          <a:p>
            <a:r>
              <a:rPr lang="en-US" sz="2800" dirty="0">
                <a:solidFill>
                  <a:schemeClr val="bg1"/>
                </a:solidFill>
                <a:latin typeface="Garamond" panose="02020404030301010803" pitchFamily="18" charset="0"/>
              </a:rPr>
              <a:t>GETTING STARTED WITH PYTHON</a:t>
            </a:r>
            <a:endParaRPr lang="en-US" sz="2800" dirty="0" smtClean="0">
              <a:solidFill>
                <a:schemeClr val="bg1"/>
              </a:solidFill>
              <a:latin typeface="Garamond" panose="02020404030301010803" pitchFamily="18" charset="0"/>
            </a:endParaRPr>
          </a:p>
        </p:txBody>
      </p:sp>
      <p:sp>
        <p:nvSpPr>
          <p:cNvPr id="8" name="Rectangle 7"/>
          <p:cNvSpPr/>
          <p:nvPr/>
        </p:nvSpPr>
        <p:spPr>
          <a:xfrm>
            <a:off x="155573" y="838200"/>
            <a:ext cx="10895014" cy="1754326"/>
          </a:xfrm>
          <a:prstGeom prst="rect">
            <a:avLst/>
          </a:prstGeom>
        </p:spPr>
        <p:txBody>
          <a:bodyPr wrap="square" numCol="1">
            <a:spAutoFit/>
          </a:bodyPr>
          <a:lstStyle/>
          <a:p>
            <a:pPr algn="ctr">
              <a:buSzPct val="100000"/>
            </a:pPr>
            <a:r>
              <a:rPr lang="en-US" sz="2800" dirty="0" smtClean="0">
                <a:solidFill>
                  <a:srgbClr val="FF0000"/>
                </a:solidFill>
                <a:latin typeface="Garamond" panose="02020404030301010803" pitchFamily="18" charset="0"/>
              </a:rPr>
              <a:t>Repeated Execution</a:t>
            </a:r>
          </a:p>
          <a:p>
            <a:pPr algn="ctr">
              <a:buSzPct val="100000"/>
            </a:pPr>
            <a:r>
              <a:rPr lang="en-US" sz="2800" dirty="0" smtClean="0">
                <a:solidFill>
                  <a:srgbClr val="FF0000"/>
                </a:solidFill>
                <a:latin typeface="Garamond" panose="02020404030301010803" pitchFamily="18" charset="0"/>
              </a:rPr>
              <a:t>while... Loops</a:t>
            </a:r>
          </a:p>
          <a:p>
            <a:pPr>
              <a:buSzPct val="100000"/>
            </a:pPr>
            <a:r>
              <a:rPr lang="en-US" sz="2800" dirty="0" smtClean="0">
                <a:solidFill>
                  <a:srgbClr val="FF0000"/>
                </a:solidFill>
                <a:latin typeface="Garamond" panose="02020404030301010803" pitchFamily="18" charset="0"/>
              </a:rPr>
              <a:t>Petroleum engineering applications</a:t>
            </a:r>
          </a:p>
          <a:p>
            <a:pPr marL="342900" indent="-342900">
              <a:buBlip>
                <a:blip r:embed="rId2"/>
              </a:buBlip>
            </a:pPr>
            <a:r>
              <a:rPr lang="en-US" sz="2400" dirty="0" smtClean="0">
                <a:solidFill>
                  <a:srgbClr val="002060"/>
                </a:solidFill>
                <a:latin typeface="Garamond" panose="02020404030301010803" pitchFamily="18" charset="0"/>
              </a:rPr>
              <a:t>Updating oil formation volume factor (Bo), for undersaturated reservoir simulation.</a:t>
            </a: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30500" y="3095625"/>
            <a:ext cx="6734175" cy="1857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Rectangle 6"/>
          <p:cNvSpPr/>
          <p:nvPr/>
        </p:nvSpPr>
        <p:spPr>
          <a:xfrm>
            <a:off x="153987" y="5410200"/>
            <a:ext cx="11885614" cy="400110"/>
          </a:xfrm>
          <a:prstGeom prst="rect">
            <a:avLst/>
          </a:prstGeom>
        </p:spPr>
        <p:txBody>
          <a:bodyPr wrap="square" numCol="1">
            <a:spAutoFit/>
          </a:bodyPr>
          <a:lstStyle/>
          <a:p>
            <a:pPr algn="ctr">
              <a:buSzPct val="100000"/>
            </a:pPr>
            <a:r>
              <a:rPr lang="en-US" sz="2000" dirty="0" smtClean="0">
                <a:solidFill>
                  <a:srgbClr val="002060"/>
                </a:solidFill>
                <a:latin typeface="Garamond" panose="02020404030301010803" pitchFamily="18" charset="0"/>
              </a:rPr>
              <a:t>The full script for this computation is available </a:t>
            </a:r>
            <a:r>
              <a:rPr lang="en-US" sz="2000" dirty="0" smtClean="0">
                <a:solidFill>
                  <a:srgbClr val="002060"/>
                </a:solidFill>
                <a:latin typeface="Garamond" panose="02020404030301010803" pitchFamily="18" charset="0"/>
                <a:hlinkClick r:id="rId4"/>
              </a:rPr>
              <a:t>here</a:t>
            </a:r>
            <a:r>
              <a:rPr lang="en-US" sz="2000" dirty="0" smtClean="0">
                <a:solidFill>
                  <a:srgbClr val="002060"/>
                </a:solidFill>
                <a:latin typeface="Garamond" panose="02020404030301010803" pitchFamily="18" charset="0"/>
              </a:rPr>
              <a:t>.</a:t>
            </a:r>
          </a:p>
        </p:txBody>
      </p:sp>
    </p:spTree>
    <p:extLst>
      <p:ext uri="{BB962C8B-B14F-4D97-AF65-F5344CB8AC3E}">
        <p14:creationId xmlns:p14="http://schemas.microsoft.com/office/powerpoint/2010/main" val="4099121677"/>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Image result for fluid flow through porous media, imag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Image result for fluid flow through porous media, imag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Title 1"/>
          <p:cNvSpPr txBox="1">
            <a:spLocks/>
          </p:cNvSpPr>
          <p:nvPr/>
        </p:nvSpPr>
        <p:spPr>
          <a:xfrm>
            <a:off x="1587" y="0"/>
            <a:ext cx="10470340" cy="990600"/>
          </a:xfrm>
          <a:prstGeom prst="rect">
            <a:avLst/>
          </a:prstGeom>
          <a:solidFill>
            <a:srgbClr val="7030A0"/>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000" dirty="0">
                <a:solidFill>
                  <a:schemeClr val="bg1"/>
                </a:solidFill>
                <a:latin typeface="Monotype Corsiva" panose="03010101010201010101" pitchFamily="66" charset="0"/>
              </a:rPr>
              <a:t>PET </a:t>
            </a:r>
            <a:r>
              <a:rPr lang="en-US" sz="2000" dirty="0" smtClean="0">
                <a:solidFill>
                  <a:schemeClr val="bg1"/>
                </a:solidFill>
                <a:latin typeface="Monotype Corsiva" panose="03010101010201010101" pitchFamily="66" charset="0"/>
              </a:rPr>
              <a:t>328: Computer Applications in Petroleum Engineering – with Python Programming	</a:t>
            </a:r>
            <a:r>
              <a:rPr lang="en-US" sz="2000" dirty="0" smtClean="0">
                <a:solidFill>
                  <a:srgbClr val="FFFF00"/>
                </a:solidFill>
                <a:latin typeface="Monotype Corsiva" panose="03010101010201010101" pitchFamily="66" charset="0"/>
              </a:rPr>
              <a:t>Dr. Mosobalaje, O. O.</a:t>
            </a:r>
            <a:endParaRPr lang="en-US" sz="2000" dirty="0">
              <a:solidFill>
                <a:srgbClr val="FFFF00"/>
              </a:solidFill>
              <a:latin typeface="Monotype Corsiva" panose="03010101010201010101" pitchFamily="66" charset="0"/>
            </a:endParaRPr>
          </a:p>
          <a:p>
            <a:r>
              <a:rPr lang="en-US" sz="2800" dirty="0">
                <a:solidFill>
                  <a:schemeClr val="bg1"/>
                </a:solidFill>
                <a:latin typeface="Garamond" panose="02020404030301010803" pitchFamily="18" charset="0"/>
              </a:rPr>
              <a:t>GETTING STARTED WITH PYTHON</a:t>
            </a:r>
            <a:endParaRPr lang="en-US" sz="2800" dirty="0" smtClean="0">
              <a:solidFill>
                <a:schemeClr val="bg1"/>
              </a:solidFill>
              <a:latin typeface="Garamond" panose="02020404030301010803" pitchFamily="18" charset="0"/>
            </a:endParaRPr>
          </a:p>
        </p:txBody>
      </p:sp>
      <p:sp>
        <p:nvSpPr>
          <p:cNvPr id="8" name="Rectangle 7"/>
          <p:cNvSpPr/>
          <p:nvPr/>
        </p:nvSpPr>
        <p:spPr>
          <a:xfrm>
            <a:off x="155573" y="838200"/>
            <a:ext cx="10895014" cy="1754326"/>
          </a:xfrm>
          <a:prstGeom prst="rect">
            <a:avLst/>
          </a:prstGeom>
        </p:spPr>
        <p:txBody>
          <a:bodyPr wrap="square" numCol="1">
            <a:spAutoFit/>
          </a:bodyPr>
          <a:lstStyle/>
          <a:p>
            <a:pPr algn="ctr">
              <a:buSzPct val="100000"/>
            </a:pPr>
            <a:r>
              <a:rPr lang="en-US" sz="2800" dirty="0" smtClean="0">
                <a:solidFill>
                  <a:srgbClr val="FF0000"/>
                </a:solidFill>
                <a:latin typeface="Garamond" panose="02020404030301010803" pitchFamily="18" charset="0"/>
              </a:rPr>
              <a:t>Repeated Execution</a:t>
            </a:r>
          </a:p>
          <a:p>
            <a:pPr algn="ctr">
              <a:buSzPct val="100000"/>
            </a:pPr>
            <a:r>
              <a:rPr lang="en-US" sz="2800" dirty="0" smtClean="0">
                <a:solidFill>
                  <a:srgbClr val="FF0000"/>
                </a:solidFill>
                <a:latin typeface="Garamond" panose="02020404030301010803" pitchFamily="18" charset="0"/>
              </a:rPr>
              <a:t>while... Loops</a:t>
            </a:r>
          </a:p>
          <a:p>
            <a:pPr>
              <a:buSzPct val="100000"/>
            </a:pPr>
            <a:r>
              <a:rPr lang="en-US" sz="2800" dirty="0" smtClean="0">
                <a:solidFill>
                  <a:srgbClr val="FF0000"/>
                </a:solidFill>
                <a:latin typeface="Garamond" panose="02020404030301010803" pitchFamily="18" charset="0"/>
              </a:rPr>
              <a:t>Petroleum engineering applications</a:t>
            </a:r>
          </a:p>
          <a:p>
            <a:pPr marL="342900" indent="-342900">
              <a:buBlip>
                <a:blip r:embed="rId2"/>
              </a:buBlip>
            </a:pPr>
            <a:r>
              <a:rPr lang="en-US" sz="2400" dirty="0" smtClean="0">
                <a:solidFill>
                  <a:srgbClr val="002060"/>
                </a:solidFill>
                <a:latin typeface="Garamond" panose="02020404030301010803" pitchFamily="18" charset="0"/>
              </a:rPr>
              <a:t>Updating oil formation volume factor (Bo), for undersaturated reservoir simulation.</a:t>
            </a:r>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49576" y="2592527"/>
            <a:ext cx="5967412" cy="36844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61375470"/>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Image result for fluid flow through porous media, imag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Image result for fluid flow through porous media, imag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Title 1"/>
          <p:cNvSpPr txBox="1">
            <a:spLocks/>
          </p:cNvSpPr>
          <p:nvPr/>
        </p:nvSpPr>
        <p:spPr>
          <a:xfrm>
            <a:off x="1587" y="0"/>
            <a:ext cx="10470340" cy="990600"/>
          </a:xfrm>
          <a:prstGeom prst="rect">
            <a:avLst/>
          </a:prstGeom>
          <a:solidFill>
            <a:srgbClr val="7030A0"/>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000" dirty="0">
                <a:solidFill>
                  <a:schemeClr val="bg1"/>
                </a:solidFill>
                <a:latin typeface="Monotype Corsiva" panose="03010101010201010101" pitchFamily="66" charset="0"/>
              </a:rPr>
              <a:t>PET </a:t>
            </a:r>
            <a:r>
              <a:rPr lang="en-US" sz="2000" dirty="0" smtClean="0">
                <a:solidFill>
                  <a:schemeClr val="bg1"/>
                </a:solidFill>
                <a:latin typeface="Monotype Corsiva" panose="03010101010201010101" pitchFamily="66" charset="0"/>
              </a:rPr>
              <a:t>328: Computer Applications in Petroleum Engineering – with Python Programming	</a:t>
            </a:r>
            <a:r>
              <a:rPr lang="en-US" sz="2000" dirty="0" smtClean="0">
                <a:solidFill>
                  <a:srgbClr val="FFFF00"/>
                </a:solidFill>
                <a:latin typeface="Monotype Corsiva" panose="03010101010201010101" pitchFamily="66" charset="0"/>
              </a:rPr>
              <a:t>Dr. Mosobalaje, O. O.</a:t>
            </a:r>
            <a:endParaRPr lang="en-US" sz="2000" dirty="0">
              <a:solidFill>
                <a:srgbClr val="FFFF00"/>
              </a:solidFill>
              <a:latin typeface="Monotype Corsiva" panose="03010101010201010101" pitchFamily="66" charset="0"/>
            </a:endParaRPr>
          </a:p>
          <a:p>
            <a:r>
              <a:rPr lang="en-US" sz="2800" dirty="0">
                <a:solidFill>
                  <a:schemeClr val="bg1"/>
                </a:solidFill>
                <a:latin typeface="Garamond" panose="02020404030301010803" pitchFamily="18" charset="0"/>
              </a:rPr>
              <a:t>GETTING STARTED WITH PYTHON</a:t>
            </a:r>
            <a:endParaRPr lang="en-US" sz="2800" dirty="0" smtClean="0">
              <a:solidFill>
                <a:schemeClr val="bg1"/>
              </a:solidFill>
              <a:latin typeface="Garamond" panose="02020404030301010803" pitchFamily="18" charset="0"/>
            </a:endParaRPr>
          </a:p>
        </p:txBody>
      </p:sp>
      <p:sp>
        <p:nvSpPr>
          <p:cNvPr id="8" name="Rectangle 7"/>
          <p:cNvSpPr/>
          <p:nvPr/>
        </p:nvSpPr>
        <p:spPr>
          <a:xfrm>
            <a:off x="155573" y="1164848"/>
            <a:ext cx="10895014" cy="4955203"/>
          </a:xfrm>
          <a:prstGeom prst="rect">
            <a:avLst/>
          </a:prstGeom>
        </p:spPr>
        <p:txBody>
          <a:bodyPr wrap="square" numCol="1">
            <a:spAutoFit/>
          </a:bodyPr>
          <a:lstStyle/>
          <a:p>
            <a:pPr algn="ctr">
              <a:buSzPct val="100000"/>
            </a:pPr>
            <a:r>
              <a:rPr lang="en-US" sz="2800" dirty="0" smtClean="0">
                <a:solidFill>
                  <a:srgbClr val="FF0000"/>
                </a:solidFill>
                <a:latin typeface="Garamond" panose="02020404030301010803" pitchFamily="18" charset="0"/>
              </a:rPr>
              <a:t>Functions (Reusable Code)</a:t>
            </a:r>
          </a:p>
          <a:p>
            <a:pPr marL="342900" indent="-342900">
              <a:buBlip>
                <a:blip r:embed="rId2"/>
              </a:buBlip>
            </a:pPr>
            <a:r>
              <a:rPr lang="en-US" sz="2400" dirty="0" smtClean="0">
                <a:solidFill>
                  <a:srgbClr val="002060"/>
                </a:solidFill>
                <a:latin typeface="Garamond" panose="02020404030301010803" pitchFamily="18" charset="0"/>
              </a:rPr>
              <a:t>Sometimes, you write a code (sequence of statements) to perform a task, and you realize you often perform that task; may be in the same program, or in other programs.</a:t>
            </a:r>
          </a:p>
          <a:p>
            <a:pPr marL="342900" indent="-342900">
              <a:buBlip>
                <a:blip r:embed="rId2"/>
              </a:buBlip>
            </a:pPr>
            <a:endParaRPr lang="en-US" sz="2400" dirty="0" smtClean="0">
              <a:solidFill>
                <a:srgbClr val="002060"/>
              </a:solidFill>
              <a:latin typeface="Garamond" panose="02020404030301010803" pitchFamily="18" charset="0"/>
            </a:endParaRPr>
          </a:p>
          <a:p>
            <a:pPr marL="342900" indent="-342900">
              <a:buBlip>
                <a:blip r:embed="rId2"/>
              </a:buBlip>
            </a:pPr>
            <a:r>
              <a:rPr lang="en-US" sz="2400" dirty="0" smtClean="0">
                <a:solidFill>
                  <a:srgbClr val="002060"/>
                </a:solidFill>
                <a:latin typeface="Garamond" panose="02020404030301010803" pitchFamily="18" charset="0"/>
              </a:rPr>
              <a:t>You don’t want to keep writing (or copying) same code anytime you need to perform such task.</a:t>
            </a:r>
          </a:p>
          <a:p>
            <a:pPr marL="342900" indent="-342900">
              <a:buBlip>
                <a:blip r:embed="rId2"/>
              </a:buBlip>
            </a:pPr>
            <a:r>
              <a:rPr lang="en-US" sz="2400" dirty="0" smtClean="0">
                <a:solidFill>
                  <a:srgbClr val="002060"/>
                </a:solidFill>
                <a:latin typeface="Garamond" panose="02020404030301010803" pitchFamily="18" charset="0"/>
              </a:rPr>
              <a:t> </a:t>
            </a:r>
          </a:p>
          <a:p>
            <a:pPr marL="342900" indent="-342900">
              <a:buBlip>
                <a:blip r:embed="rId2"/>
              </a:buBlip>
            </a:pPr>
            <a:r>
              <a:rPr lang="en-US" sz="2400" dirty="0" smtClean="0">
                <a:solidFill>
                  <a:srgbClr val="002060"/>
                </a:solidFill>
                <a:latin typeface="Garamond" panose="02020404030301010803" pitchFamily="18" charset="0"/>
              </a:rPr>
              <a:t>You may give the code (sequence of statements) a cute name; so that anytime that task is to be performed, you simply call that name and the entire sequence of statements in the code get executed!</a:t>
            </a:r>
          </a:p>
          <a:p>
            <a:pPr marL="342900" indent="-342900">
              <a:buBlip>
                <a:blip r:embed="rId2"/>
              </a:buBlip>
            </a:pPr>
            <a:endParaRPr lang="en-US" sz="2400" dirty="0" smtClean="0">
              <a:solidFill>
                <a:srgbClr val="002060"/>
              </a:solidFill>
              <a:latin typeface="Garamond" panose="02020404030301010803" pitchFamily="18" charset="0"/>
            </a:endParaRPr>
          </a:p>
          <a:p>
            <a:pPr marL="342900" indent="-342900">
              <a:buBlip>
                <a:blip r:embed="rId2"/>
              </a:buBlip>
            </a:pPr>
            <a:r>
              <a:rPr lang="en-US" sz="2400" dirty="0" smtClean="0">
                <a:solidFill>
                  <a:srgbClr val="002060"/>
                </a:solidFill>
                <a:latin typeface="Garamond" panose="02020404030301010803" pitchFamily="18" charset="0"/>
              </a:rPr>
              <a:t>Such named sequence of code is known as functions.</a:t>
            </a:r>
          </a:p>
          <a:p>
            <a:pPr marL="342900" indent="-342900">
              <a:buBlip>
                <a:blip r:embed="rId2"/>
              </a:buBlip>
            </a:pPr>
            <a:endParaRPr lang="en-US" sz="2400" dirty="0" smtClean="0">
              <a:solidFill>
                <a:srgbClr val="002060"/>
              </a:solidFill>
              <a:latin typeface="Garamond" panose="02020404030301010803" pitchFamily="18" charset="0"/>
            </a:endParaRPr>
          </a:p>
        </p:txBody>
      </p:sp>
    </p:spTree>
    <p:extLst>
      <p:ext uri="{BB962C8B-B14F-4D97-AF65-F5344CB8AC3E}">
        <p14:creationId xmlns:p14="http://schemas.microsoft.com/office/powerpoint/2010/main" val="2000295287"/>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Image result for fluid flow through porous media, imag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Image result for fluid flow through porous media, imag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Title 1"/>
          <p:cNvSpPr txBox="1">
            <a:spLocks/>
          </p:cNvSpPr>
          <p:nvPr/>
        </p:nvSpPr>
        <p:spPr>
          <a:xfrm>
            <a:off x="1587" y="0"/>
            <a:ext cx="10470340" cy="990600"/>
          </a:xfrm>
          <a:prstGeom prst="rect">
            <a:avLst/>
          </a:prstGeom>
          <a:solidFill>
            <a:srgbClr val="7030A0"/>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000" dirty="0">
                <a:solidFill>
                  <a:schemeClr val="bg1"/>
                </a:solidFill>
                <a:latin typeface="Monotype Corsiva" panose="03010101010201010101" pitchFamily="66" charset="0"/>
              </a:rPr>
              <a:t>PET </a:t>
            </a:r>
            <a:r>
              <a:rPr lang="en-US" sz="2000" dirty="0" smtClean="0">
                <a:solidFill>
                  <a:schemeClr val="bg1"/>
                </a:solidFill>
                <a:latin typeface="Monotype Corsiva" panose="03010101010201010101" pitchFamily="66" charset="0"/>
              </a:rPr>
              <a:t>328: Computer Applications in Petroleum Engineering – with Python Programming	</a:t>
            </a:r>
            <a:r>
              <a:rPr lang="en-US" sz="2000" dirty="0" smtClean="0">
                <a:solidFill>
                  <a:srgbClr val="FFFF00"/>
                </a:solidFill>
                <a:latin typeface="Monotype Corsiva" panose="03010101010201010101" pitchFamily="66" charset="0"/>
              </a:rPr>
              <a:t>Dr. Mosobalaje, O. O.</a:t>
            </a:r>
            <a:endParaRPr lang="en-US" sz="2000" dirty="0">
              <a:solidFill>
                <a:srgbClr val="FFFF00"/>
              </a:solidFill>
              <a:latin typeface="Monotype Corsiva" panose="03010101010201010101" pitchFamily="66" charset="0"/>
            </a:endParaRPr>
          </a:p>
          <a:p>
            <a:r>
              <a:rPr lang="en-US" sz="2800" dirty="0">
                <a:solidFill>
                  <a:schemeClr val="bg1"/>
                </a:solidFill>
                <a:latin typeface="Garamond" panose="02020404030301010803" pitchFamily="18" charset="0"/>
              </a:rPr>
              <a:t>GETTING STARTED WITH PYTHON</a:t>
            </a:r>
            <a:endParaRPr lang="en-US" sz="2800" dirty="0" smtClean="0">
              <a:solidFill>
                <a:schemeClr val="bg1"/>
              </a:solidFill>
              <a:latin typeface="Garamond" panose="02020404030301010803" pitchFamily="18" charset="0"/>
            </a:endParaRPr>
          </a:p>
        </p:txBody>
      </p:sp>
      <p:sp>
        <p:nvSpPr>
          <p:cNvPr id="8" name="Rectangle 7"/>
          <p:cNvSpPr/>
          <p:nvPr/>
        </p:nvSpPr>
        <p:spPr>
          <a:xfrm>
            <a:off x="155573" y="1164848"/>
            <a:ext cx="10895014" cy="5324535"/>
          </a:xfrm>
          <a:prstGeom prst="rect">
            <a:avLst/>
          </a:prstGeom>
        </p:spPr>
        <p:txBody>
          <a:bodyPr wrap="square" numCol="1">
            <a:spAutoFit/>
          </a:bodyPr>
          <a:lstStyle/>
          <a:p>
            <a:pPr algn="ctr">
              <a:buSzPct val="100000"/>
            </a:pPr>
            <a:r>
              <a:rPr lang="en-US" sz="2800" dirty="0" smtClean="0">
                <a:solidFill>
                  <a:srgbClr val="FF0000"/>
                </a:solidFill>
                <a:latin typeface="Garamond" panose="02020404030301010803" pitchFamily="18" charset="0"/>
              </a:rPr>
              <a:t>Functions (Reusable Code)</a:t>
            </a:r>
          </a:p>
          <a:p>
            <a:pPr marL="342900" indent="-342900">
              <a:buBlip>
                <a:blip r:embed="rId2"/>
              </a:buBlip>
            </a:pPr>
            <a:r>
              <a:rPr lang="en-US" sz="2400" dirty="0" smtClean="0">
                <a:solidFill>
                  <a:srgbClr val="002060"/>
                </a:solidFill>
                <a:latin typeface="Garamond" panose="02020404030301010803" pitchFamily="18" charset="0"/>
              </a:rPr>
              <a:t>Benefits of writing functions:</a:t>
            </a:r>
          </a:p>
          <a:p>
            <a:pPr marL="800100" lvl="1" indent="-342900">
              <a:buBlip>
                <a:blip r:embed="rId2"/>
              </a:buBlip>
            </a:pPr>
            <a:r>
              <a:rPr lang="en-US" sz="2400" dirty="0" smtClean="0">
                <a:solidFill>
                  <a:srgbClr val="002060"/>
                </a:solidFill>
                <a:latin typeface="Garamond" panose="02020404030301010803" pitchFamily="18" charset="0"/>
              </a:rPr>
              <a:t>Saves typing efforts</a:t>
            </a:r>
          </a:p>
          <a:p>
            <a:pPr marL="800100" lvl="1" indent="-342900">
              <a:buBlip>
                <a:blip r:embed="rId2"/>
              </a:buBlip>
            </a:pPr>
            <a:r>
              <a:rPr lang="en-US" sz="2400" dirty="0" smtClean="0">
                <a:solidFill>
                  <a:srgbClr val="002060"/>
                </a:solidFill>
                <a:latin typeface="Garamond" panose="02020404030301010803" pitchFamily="18" charset="0"/>
              </a:rPr>
              <a:t>Reduces the risk of mistakes</a:t>
            </a:r>
          </a:p>
          <a:p>
            <a:pPr marL="800100" lvl="1" indent="-342900">
              <a:buBlip>
                <a:blip r:embed="rId2"/>
              </a:buBlip>
            </a:pPr>
            <a:r>
              <a:rPr lang="en-US" sz="2400" dirty="0" smtClean="0">
                <a:solidFill>
                  <a:srgbClr val="002060"/>
                </a:solidFill>
                <a:latin typeface="Garamond" panose="02020404030301010803" pitchFamily="18" charset="0"/>
              </a:rPr>
              <a:t>Help to organize your codes</a:t>
            </a:r>
          </a:p>
          <a:p>
            <a:pPr marL="800100" lvl="1" indent="-342900">
              <a:buBlip>
                <a:blip r:embed="rId2"/>
              </a:buBlip>
            </a:pPr>
            <a:r>
              <a:rPr lang="en-US" sz="2400" dirty="0" smtClean="0">
                <a:solidFill>
                  <a:srgbClr val="002060"/>
                </a:solidFill>
                <a:latin typeface="Garamond" panose="02020404030301010803" pitchFamily="18" charset="0"/>
              </a:rPr>
              <a:t>Makes your code more readable</a:t>
            </a:r>
          </a:p>
          <a:p>
            <a:pPr lvl="1"/>
            <a:endParaRPr lang="en-US" sz="2400" dirty="0" smtClean="0">
              <a:solidFill>
                <a:srgbClr val="002060"/>
              </a:solidFill>
              <a:latin typeface="Garamond" panose="02020404030301010803" pitchFamily="18" charset="0"/>
            </a:endParaRPr>
          </a:p>
          <a:p>
            <a:pPr marL="342900" indent="-342900">
              <a:buBlip>
                <a:blip r:embed="rId2"/>
              </a:buBlip>
            </a:pPr>
            <a:r>
              <a:rPr lang="en-US" sz="2400" dirty="0" smtClean="0">
                <a:solidFill>
                  <a:srgbClr val="002060"/>
                </a:solidFill>
                <a:latin typeface="Garamond" panose="02020404030301010803" pitchFamily="18" charset="0"/>
              </a:rPr>
              <a:t>Take note, functions (named sequence of statements) are objects just as variables (named values) are objects. </a:t>
            </a:r>
          </a:p>
          <a:p>
            <a:pPr marL="342900" indent="-342900">
              <a:buBlip>
                <a:blip r:embed="rId2"/>
              </a:buBlip>
            </a:pPr>
            <a:r>
              <a:rPr lang="en-US" sz="2400" dirty="0" smtClean="0">
                <a:solidFill>
                  <a:srgbClr val="002060"/>
                </a:solidFill>
                <a:latin typeface="Garamond" panose="02020404030301010803" pitchFamily="18" charset="0"/>
              </a:rPr>
              <a:t>The installed (base)Python itself thrives on a lot of </a:t>
            </a:r>
            <a:r>
              <a:rPr lang="en-US" sz="2400" dirty="0" smtClean="0">
                <a:solidFill>
                  <a:srgbClr val="FF0000"/>
                </a:solidFill>
                <a:latin typeface="Garamond" panose="02020404030301010803" pitchFamily="18" charset="0"/>
              </a:rPr>
              <a:t>in-built functions</a:t>
            </a:r>
            <a:r>
              <a:rPr lang="en-US" sz="2400" dirty="0" smtClean="0">
                <a:solidFill>
                  <a:srgbClr val="002060"/>
                </a:solidFill>
                <a:latin typeface="Garamond" panose="02020404030301010803" pitchFamily="18" charset="0"/>
              </a:rPr>
              <a:t> such as </a:t>
            </a:r>
            <a:r>
              <a:rPr lang="en-US" sz="2400" i="1" dirty="0" smtClean="0">
                <a:solidFill>
                  <a:srgbClr val="002060"/>
                </a:solidFill>
                <a:latin typeface="Garamond" panose="02020404030301010803" pitchFamily="18" charset="0"/>
              </a:rPr>
              <a:t>print</a:t>
            </a:r>
            <a:r>
              <a:rPr lang="en-US" sz="2400" dirty="0" smtClean="0">
                <a:solidFill>
                  <a:srgbClr val="002060"/>
                </a:solidFill>
                <a:latin typeface="Garamond" panose="02020404030301010803" pitchFamily="18" charset="0"/>
              </a:rPr>
              <a:t>, </a:t>
            </a:r>
            <a:r>
              <a:rPr lang="en-US" sz="2400" i="1" dirty="0" smtClean="0">
                <a:solidFill>
                  <a:srgbClr val="002060"/>
                </a:solidFill>
                <a:latin typeface="Garamond" panose="02020404030301010803" pitchFamily="18" charset="0"/>
              </a:rPr>
              <a:t>input</a:t>
            </a:r>
            <a:r>
              <a:rPr lang="en-US" sz="2400" dirty="0" smtClean="0">
                <a:solidFill>
                  <a:srgbClr val="002060"/>
                </a:solidFill>
                <a:latin typeface="Garamond" panose="02020404030301010803" pitchFamily="18" charset="0"/>
              </a:rPr>
              <a:t>, </a:t>
            </a:r>
            <a:r>
              <a:rPr lang="en-US" sz="2400" i="1" dirty="0" smtClean="0">
                <a:solidFill>
                  <a:srgbClr val="002060"/>
                </a:solidFill>
                <a:latin typeface="Garamond" panose="02020404030301010803" pitchFamily="18" charset="0"/>
              </a:rPr>
              <a:t>range</a:t>
            </a:r>
            <a:r>
              <a:rPr lang="en-US" sz="2400" dirty="0" smtClean="0">
                <a:solidFill>
                  <a:srgbClr val="002060"/>
                </a:solidFill>
                <a:latin typeface="Garamond" panose="02020404030301010803" pitchFamily="18" charset="0"/>
              </a:rPr>
              <a:t>, </a:t>
            </a:r>
            <a:r>
              <a:rPr lang="en-US" sz="2400" i="1" dirty="0" smtClean="0">
                <a:solidFill>
                  <a:srgbClr val="002060"/>
                </a:solidFill>
                <a:latin typeface="Garamond" panose="02020404030301010803" pitchFamily="18" charset="0"/>
              </a:rPr>
              <a:t>min</a:t>
            </a:r>
            <a:r>
              <a:rPr lang="en-US" sz="2400" dirty="0" smtClean="0">
                <a:solidFill>
                  <a:srgbClr val="002060"/>
                </a:solidFill>
                <a:latin typeface="Garamond" panose="02020404030301010803" pitchFamily="18" charset="0"/>
              </a:rPr>
              <a:t>, </a:t>
            </a:r>
            <a:r>
              <a:rPr lang="en-US" sz="2400" i="1" dirty="0" smtClean="0">
                <a:solidFill>
                  <a:srgbClr val="002060"/>
                </a:solidFill>
                <a:latin typeface="Garamond" panose="02020404030301010803" pitchFamily="18" charset="0"/>
              </a:rPr>
              <a:t>max</a:t>
            </a:r>
            <a:r>
              <a:rPr lang="en-US" sz="2400" dirty="0" smtClean="0">
                <a:solidFill>
                  <a:srgbClr val="002060"/>
                </a:solidFill>
                <a:latin typeface="Garamond" panose="02020404030301010803" pitchFamily="18" charset="0"/>
              </a:rPr>
              <a:t>, </a:t>
            </a:r>
            <a:r>
              <a:rPr lang="en-US" sz="2400" i="1" dirty="0" err="1" smtClean="0">
                <a:solidFill>
                  <a:srgbClr val="002060"/>
                </a:solidFill>
                <a:latin typeface="Garamond" panose="02020404030301010803" pitchFamily="18" charset="0"/>
              </a:rPr>
              <a:t>len</a:t>
            </a:r>
            <a:r>
              <a:rPr lang="en-US" sz="2400" dirty="0" smtClean="0">
                <a:solidFill>
                  <a:srgbClr val="002060"/>
                </a:solidFill>
                <a:latin typeface="Garamond" panose="02020404030301010803" pitchFamily="18" charset="0"/>
              </a:rPr>
              <a:t>, </a:t>
            </a:r>
            <a:r>
              <a:rPr lang="en-US" sz="2400" i="1" dirty="0" smtClean="0">
                <a:solidFill>
                  <a:srgbClr val="002060"/>
                </a:solidFill>
                <a:latin typeface="Garamond" panose="02020404030301010803" pitchFamily="18" charset="0"/>
              </a:rPr>
              <a:t>float, </a:t>
            </a:r>
            <a:r>
              <a:rPr lang="en-US" sz="2400" i="1" dirty="0" err="1" smtClean="0">
                <a:solidFill>
                  <a:srgbClr val="002060"/>
                </a:solidFill>
                <a:latin typeface="Garamond" panose="02020404030301010803" pitchFamily="18" charset="0"/>
              </a:rPr>
              <a:t>int</a:t>
            </a:r>
            <a:r>
              <a:rPr lang="en-US" sz="2400" i="1" dirty="0" smtClean="0">
                <a:solidFill>
                  <a:srgbClr val="002060"/>
                </a:solidFill>
                <a:latin typeface="Garamond" panose="02020404030301010803" pitchFamily="18" charset="0"/>
              </a:rPr>
              <a:t>, </a:t>
            </a:r>
            <a:r>
              <a:rPr lang="en-US" sz="2400" i="1" dirty="0" err="1" smtClean="0">
                <a:solidFill>
                  <a:srgbClr val="002060"/>
                </a:solidFill>
                <a:latin typeface="Garamond" panose="02020404030301010803" pitchFamily="18" charset="0"/>
              </a:rPr>
              <a:t>str</a:t>
            </a:r>
            <a:r>
              <a:rPr lang="en-US" sz="2400" dirty="0" smtClean="0">
                <a:solidFill>
                  <a:srgbClr val="002060"/>
                </a:solidFill>
                <a:latin typeface="Garamond" panose="02020404030301010803" pitchFamily="18" charset="0"/>
              </a:rPr>
              <a:t> etc. </a:t>
            </a:r>
          </a:p>
          <a:p>
            <a:pPr marL="342900" indent="-342900">
              <a:buBlip>
                <a:blip r:embed="rId2"/>
              </a:buBlip>
            </a:pPr>
            <a:r>
              <a:rPr lang="en-US" sz="2400" dirty="0" smtClean="0">
                <a:solidFill>
                  <a:srgbClr val="002060"/>
                </a:solidFill>
                <a:latin typeface="Garamond" panose="02020404030301010803" pitchFamily="18" charset="0"/>
              </a:rPr>
              <a:t>Functions created (defined) by users (i.e. not built into Python during installation) are known as </a:t>
            </a:r>
            <a:r>
              <a:rPr lang="en-US" sz="2400" dirty="0" smtClean="0">
                <a:solidFill>
                  <a:srgbClr val="FF0000"/>
                </a:solidFill>
                <a:latin typeface="Garamond" panose="02020404030301010803" pitchFamily="18" charset="0"/>
              </a:rPr>
              <a:t>user-defined functions</a:t>
            </a:r>
            <a:r>
              <a:rPr lang="en-US" sz="2400" dirty="0" smtClean="0">
                <a:solidFill>
                  <a:srgbClr val="002060"/>
                </a:solidFill>
                <a:latin typeface="Garamond" panose="02020404030301010803" pitchFamily="18" charset="0"/>
              </a:rPr>
              <a:t>. </a:t>
            </a:r>
          </a:p>
          <a:p>
            <a:pPr marL="342900" indent="-342900">
              <a:buBlip>
                <a:blip r:embed="rId2"/>
              </a:buBlip>
            </a:pPr>
            <a:endParaRPr lang="en-US" sz="2400" dirty="0" smtClean="0">
              <a:solidFill>
                <a:srgbClr val="002060"/>
              </a:solidFill>
              <a:latin typeface="Garamond" panose="02020404030301010803" pitchFamily="18" charset="0"/>
            </a:endParaRPr>
          </a:p>
        </p:txBody>
      </p:sp>
    </p:spTree>
    <p:extLst>
      <p:ext uri="{BB962C8B-B14F-4D97-AF65-F5344CB8AC3E}">
        <p14:creationId xmlns:p14="http://schemas.microsoft.com/office/powerpoint/2010/main" val="2602917798"/>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Image result for fluid flow through porous media, imag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Image result for fluid flow through porous media, imag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Title 1"/>
          <p:cNvSpPr txBox="1">
            <a:spLocks/>
          </p:cNvSpPr>
          <p:nvPr/>
        </p:nvSpPr>
        <p:spPr>
          <a:xfrm>
            <a:off x="1587" y="0"/>
            <a:ext cx="10470340" cy="990600"/>
          </a:xfrm>
          <a:prstGeom prst="rect">
            <a:avLst/>
          </a:prstGeom>
          <a:solidFill>
            <a:srgbClr val="7030A0"/>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000" dirty="0">
                <a:solidFill>
                  <a:schemeClr val="bg1"/>
                </a:solidFill>
                <a:latin typeface="Monotype Corsiva" panose="03010101010201010101" pitchFamily="66" charset="0"/>
              </a:rPr>
              <a:t>PET </a:t>
            </a:r>
            <a:r>
              <a:rPr lang="en-US" sz="2000" dirty="0" smtClean="0">
                <a:solidFill>
                  <a:schemeClr val="bg1"/>
                </a:solidFill>
                <a:latin typeface="Monotype Corsiva" panose="03010101010201010101" pitchFamily="66" charset="0"/>
              </a:rPr>
              <a:t>328: Computer Applications in Petroleum Engineering – with Python Programming	</a:t>
            </a:r>
            <a:r>
              <a:rPr lang="en-US" sz="2000" dirty="0" smtClean="0">
                <a:solidFill>
                  <a:srgbClr val="FFFF00"/>
                </a:solidFill>
                <a:latin typeface="Monotype Corsiva" panose="03010101010201010101" pitchFamily="66" charset="0"/>
              </a:rPr>
              <a:t>Dr. Mosobalaje, O. O.</a:t>
            </a:r>
            <a:endParaRPr lang="en-US" sz="2000" dirty="0">
              <a:solidFill>
                <a:srgbClr val="FFFF00"/>
              </a:solidFill>
              <a:latin typeface="Monotype Corsiva" panose="03010101010201010101" pitchFamily="66" charset="0"/>
            </a:endParaRPr>
          </a:p>
          <a:p>
            <a:r>
              <a:rPr lang="en-US" sz="2800" dirty="0">
                <a:solidFill>
                  <a:schemeClr val="bg1"/>
                </a:solidFill>
                <a:latin typeface="Garamond" panose="02020404030301010803" pitchFamily="18" charset="0"/>
              </a:rPr>
              <a:t>GETTING STARTED WITH PYTHON</a:t>
            </a:r>
            <a:endParaRPr lang="en-US" sz="2800" dirty="0" smtClean="0">
              <a:solidFill>
                <a:schemeClr val="bg1"/>
              </a:solidFill>
              <a:latin typeface="Garamond" panose="02020404030301010803" pitchFamily="18" charset="0"/>
            </a:endParaRPr>
          </a:p>
        </p:txBody>
      </p:sp>
      <p:sp>
        <p:nvSpPr>
          <p:cNvPr id="8" name="Rectangle 7"/>
          <p:cNvSpPr/>
          <p:nvPr/>
        </p:nvSpPr>
        <p:spPr>
          <a:xfrm>
            <a:off x="155573" y="1164848"/>
            <a:ext cx="7466014" cy="4216539"/>
          </a:xfrm>
          <a:prstGeom prst="rect">
            <a:avLst/>
          </a:prstGeom>
        </p:spPr>
        <p:txBody>
          <a:bodyPr wrap="square" numCol="1">
            <a:spAutoFit/>
          </a:bodyPr>
          <a:lstStyle/>
          <a:p>
            <a:pPr algn="ctr">
              <a:buSzPct val="100000"/>
            </a:pPr>
            <a:r>
              <a:rPr lang="en-US" sz="2800" dirty="0" smtClean="0">
                <a:solidFill>
                  <a:srgbClr val="FF0000"/>
                </a:solidFill>
                <a:latin typeface="Garamond" panose="02020404030301010803" pitchFamily="18" charset="0"/>
              </a:rPr>
              <a:t>Functions (Reusable Code)</a:t>
            </a:r>
          </a:p>
          <a:p>
            <a:pPr marL="342900" indent="-342900">
              <a:buBlip>
                <a:blip r:embed="rId2"/>
              </a:buBlip>
            </a:pPr>
            <a:r>
              <a:rPr lang="en-US" sz="2400" dirty="0" smtClean="0">
                <a:solidFill>
                  <a:srgbClr val="FF0000"/>
                </a:solidFill>
                <a:latin typeface="Garamond" panose="02020404030301010803" pitchFamily="18" charset="0"/>
              </a:rPr>
              <a:t>Function Definition:</a:t>
            </a:r>
          </a:p>
          <a:p>
            <a:pPr marL="342900" indent="-342900">
              <a:buBlip>
                <a:blip r:embed="rId2"/>
              </a:buBlip>
            </a:pPr>
            <a:r>
              <a:rPr lang="en-US" sz="2400" dirty="0" smtClean="0">
                <a:solidFill>
                  <a:srgbClr val="002060"/>
                </a:solidFill>
                <a:latin typeface="Garamond" panose="02020404030301010803" pitchFamily="18" charset="0"/>
              </a:rPr>
              <a:t>The first line (header) of a function definition starts with the keyword </a:t>
            </a:r>
            <a:r>
              <a:rPr lang="en-US" sz="2400" dirty="0" err="1" smtClean="0">
                <a:solidFill>
                  <a:srgbClr val="FF0000"/>
                </a:solidFill>
                <a:latin typeface="Garamond" panose="02020404030301010803" pitchFamily="18" charset="0"/>
              </a:rPr>
              <a:t>def</a:t>
            </a:r>
            <a:r>
              <a:rPr lang="en-US" sz="2400" dirty="0" smtClean="0">
                <a:solidFill>
                  <a:srgbClr val="002060"/>
                </a:solidFill>
                <a:latin typeface="Garamond" panose="02020404030301010803" pitchFamily="18" charset="0"/>
              </a:rPr>
              <a:t>, followed by the name of the function (as chosen by you), followed by a comma-separated list of function </a:t>
            </a:r>
            <a:r>
              <a:rPr lang="en-US" sz="2400" dirty="0" smtClean="0">
                <a:solidFill>
                  <a:srgbClr val="FF0000"/>
                </a:solidFill>
                <a:latin typeface="Garamond" panose="02020404030301010803" pitchFamily="18" charset="0"/>
              </a:rPr>
              <a:t>argument(s)</a:t>
            </a:r>
            <a:r>
              <a:rPr lang="en-US" sz="2400" dirty="0" smtClean="0">
                <a:solidFill>
                  <a:srgbClr val="002060"/>
                </a:solidFill>
                <a:latin typeface="Garamond" panose="02020404030301010803" pitchFamily="18" charset="0"/>
              </a:rPr>
              <a:t> enclosed in parenthesis, and finally, a colon.</a:t>
            </a:r>
          </a:p>
          <a:p>
            <a:pPr marL="342900" indent="-342900">
              <a:buBlip>
                <a:blip r:embed="rId2"/>
              </a:buBlip>
            </a:pPr>
            <a:endParaRPr lang="en-US" sz="2400" dirty="0" smtClean="0">
              <a:solidFill>
                <a:srgbClr val="002060"/>
              </a:solidFill>
              <a:latin typeface="Garamond" panose="02020404030301010803" pitchFamily="18" charset="0"/>
            </a:endParaRPr>
          </a:p>
          <a:p>
            <a:pPr marL="342900" indent="-342900">
              <a:buBlip>
                <a:blip r:embed="rId2"/>
              </a:buBlip>
            </a:pPr>
            <a:r>
              <a:rPr lang="en-US" sz="2400" dirty="0" smtClean="0">
                <a:solidFill>
                  <a:srgbClr val="002060"/>
                </a:solidFill>
                <a:latin typeface="Garamond" panose="02020404030301010803" pitchFamily="18" charset="0"/>
              </a:rPr>
              <a:t>If </a:t>
            </a:r>
            <a:r>
              <a:rPr lang="en-US" sz="2400" dirty="0">
                <a:solidFill>
                  <a:srgbClr val="002060"/>
                </a:solidFill>
                <a:latin typeface="Garamond" panose="02020404030301010803" pitchFamily="18" charset="0"/>
              </a:rPr>
              <a:t>the function requires no arguments, an empty parenthesis () is typed.</a:t>
            </a:r>
            <a:endParaRPr lang="en-US" sz="2400" dirty="0" smtClean="0">
              <a:solidFill>
                <a:srgbClr val="002060"/>
              </a:solidFill>
              <a:latin typeface="Garamond" panose="02020404030301010803" pitchFamily="18" charset="0"/>
            </a:endParaRPr>
          </a:p>
          <a:p>
            <a:pPr marL="342900" indent="-342900">
              <a:buBlip>
                <a:blip r:embed="rId2"/>
              </a:buBlip>
            </a:pPr>
            <a:endParaRPr lang="en-US" sz="2400" dirty="0" smtClean="0">
              <a:solidFill>
                <a:srgbClr val="002060"/>
              </a:solidFill>
              <a:latin typeface="Garamond" panose="02020404030301010803" pitchFamily="18" charset="0"/>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50187" y="1851748"/>
            <a:ext cx="4344988" cy="27202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6015849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Image result for fluid flow through porous media, imag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Image result for fluid flow through porous media, imag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Title 1"/>
          <p:cNvSpPr txBox="1">
            <a:spLocks/>
          </p:cNvSpPr>
          <p:nvPr/>
        </p:nvSpPr>
        <p:spPr>
          <a:xfrm>
            <a:off x="1587" y="0"/>
            <a:ext cx="10470340" cy="990600"/>
          </a:xfrm>
          <a:prstGeom prst="rect">
            <a:avLst/>
          </a:prstGeom>
          <a:solidFill>
            <a:srgbClr val="7030A0"/>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000" dirty="0">
                <a:solidFill>
                  <a:schemeClr val="bg1"/>
                </a:solidFill>
                <a:latin typeface="Monotype Corsiva" panose="03010101010201010101" pitchFamily="66" charset="0"/>
              </a:rPr>
              <a:t>PET </a:t>
            </a:r>
            <a:r>
              <a:rPr lang="en-US" sz="2000" dirty="0" smtClean="0">
                <a:solidFill>
                  <a:schemeClr val="bg1"/>
                </a:solidFill>
                <a:latin typeface="Monotype Corsiva" panose="03010101010201010101" pitchFamily="66" charset="0"/>
              </a:rPr>
              <a:t>328: Computer Applications in Petroleum Engineering – with Python Programming	</a:t>
            </a:r>
            <a:r>
              <a:rPr lang="en-US" sz="2000" dirty="0" smtClean="0">
                <a:solidFill>
                  <a:srgbClr val="FFFF00"/>
                </a:solidFill>
                <a:latin typeface="Monotype Corsiva" panose="03010101010201010101" pitchFamily="66" charset="0"/>
              </a:rPr>
              <a:t>Dr. Mosobalaje, O. O.</a:t>
            </a:r>
            <a:endParaRPr lang="en-US" sz="2000" dirty="0">
              <a:solidFill>
                <a:srgbClr val="FFFF00"/>
              </a:solidFill>
              <a:latin typeface="Monotype Corsiva" panose="03010101010201010101" pitchFamily="66" charset="0"/>
            </a:endParaRPr>
          </a:p>
          <a:p>
            <a:r>
              <a:rPr lang="en-US" sz="2800" dirty="0" smtClean="0">
                <a:solidFill>
                  <a:schemeClr val="bg1"/>
                </a:solidFill>
                <a:latin typeface="Garamond" panose="02020404030301010803" pitchFamily="18" charset="0"/>
              </a:rPr>
              <a:t>PREAMBLES</a:t>
            </a:r>
          </a:p>
        </p:txBody>
      </p:sp>
      <p:sp>
        <p:nvSpPr>
          <p:cNvPr id="6" name="Rectangle 5"/>
          <p:cNvSpPr/>
          <p:nvPr/>
        </p:nvSpPr>
        <p:spPr>
          <a:xfrm>
            <a:off x="155575" y="1066800"/>
            <a:ext cx="4951412" cy="2954655"/>
          </a:xfrm>
          <a:prstGeom prst="rect">
            <a:avLst/>
          </a:prstGeom>
        </p:spPr>
        <p:txBody>
          <a:bodyPr wrap="square" numCol="1">
            <a:spAutoFit/>
          </a:bodyPr>
          <a:lstStyle/>
          <a:p>
            <a:pPr algn="ctr">
              <a:lnSpc>
                <a:spcPct val="150000"/>
              </a:lnSpc>
              <a:buSzPct val="100000"/>
            </a:pPr>
            <a:r>
              <a:rPr lang="en-US" sz="2800" dirty="0" smtClean="0">
                <a:solidFill>
                  <a:srgbClr val="FF0000"/>
                </a:solidFill>
                <a:latin typeface="Garamond" panose="02020404030301010803" pitchFamily="18" charset="0"/>
              </a:rPr>
              <a:t>The Toolbox</a:t>
            </a:r>
          </a:p>
          <a:p>
            <a:pPr marL="342900" indent="-342900">
              <a:lnSpc>
                <a:spcPct val="150000"/>
              </a:lnSpc>
              <a:buSzPct val="100000"/>
              <a:buBlip>
                <a:blip r:embed="rId2"/>
              </a:buBlip>
            </a:pPr>
            <a:r>
              <a:rPr lang="en-US" sz="2400" dirty="0" smtClean="0">
                <a:solidFill>
                  <a:srgbClr val="FF0000"/>
                </a:solidFill>
                <a:latin typeface="Garamond" pitchFamily="18" charset="0"/>
              </a:rPr>
              <a:t>Launching Python 3</a:t>
            </a:r>
          </a:p>
          <a:p>
            <a:pPr>
              <a:lnSpc>
                <a:spcPct val="150000"/>
              </a:lnSpc>
              <a:buSzPct val="100000"/>
            </a:pPr>
            <a:r>
              <a:rPr lang="en-US" sz="2400" dirty="0" smtClean="0">
                <a:solidFill>
                  <a:srgbClr val="003399"/>
                </a:solidFill>
                <a:latin typeface="Garamond" pitchFamily="18" charset="0"/>
              </a:rPr>
              <a:t>Simply type Python into the Start Menu search box and click the Python program.</a:t>
            </a:r>
          </a:p>
        </p:txBody>
      </p:sp>
      <p:pic>
        <p:nvPicPr>
          <p:cNvPr id="7" name="Picture 6"/>
          <p:cNvPicPr/>
          <p:nvPr/>
        </p:nvPicPr>
        <p:blipFill>
          <a:blip r:embed="rId3"/>
          <a:stretch>
            <a:fillRect/>
          </a:stretch>
        </p:blipFill>
        <p:spPr>
          <a:xfrm>
            <a:off x="4954587" y="1600200"/>
            <a:ext cx="6705600" cy="4191000"/>
          </a:xfrm>
          <a:prstGeom prst="rect">
            <a:avLst/>
          </a:prstGeom>
        </p:spPr>
      </p:pic>
    </p:spTree>
    <p:extLst>
      <p:ext uri="{BB962C8B-B14F-4D97-AF65-F5344CB8AC3E}">
        <p14:creationId xmlns:p14="http://schemas.microsoft.com/office/powerpoint/2010/main" val="1037465809"/>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Image result for fluid flow through porous media, imag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Image result for fluid flow through porous media, imag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Title 1"/>
          <p:cNvSpPr txBox="1">
            <a:spLocks/>
          </p:cNvSpPr>
          <p:nvPr/>
        </p:nvSpPr>
        <p:spPr>
          <a:xfrm>
            <a:off x="1587" y="0"/>
            <a:ext cx="10470340" cy="990600"/>
          </a:xfrm>
          <a:prstGeom prst="rect">
            <a:avLst/>
          </a:prstGeom>
          <a:solidFill>
            <a:srgbClr val="7030A0"/>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000" dirty="0">
                <a:solidFill>
                  <a:schemeClr val="bg1"/>
                </a:solidFill>
                <a:latin typeface="Monotype Corsiva" panose="03010101010201010101" pitchFamily="66" charset="0"/>
              </a:rPr>
              <a:t>PET </a:t>
            </a:r>
            <a:r>
              <a:rPr lang="en-US" sz="2000" dirty="0" smtClean="0">
                <a:solidFill>
                  <a:schemeClr val="bg1"/>
                </a:solidFill>
                <a:latin typeface="Monotype Corsiva" panose="03010101010201010101" pitchFamily="66" charset="0"/>
              </a:rPr>
              <a:t>328: Computer Applications in Petroleum Engineering – with Python Programming	</a:t>
            </a:r>
            <a:r>
              <a:rPr lang="en-US" sz="2000" dirty="0" smtClean="0">
                <a:solidFill>
                  <a:srgbClr val="FFFF00"/>
                </a:solidFill>
                <a:latin typeface="Monotype Corsiva" panose="03010101010201010101" pitchFamily="66" charset="0"/>
              </a:rPr>
              <a:t>Dr. Mosobalaje, O. O.</a:t>
            </a:r>
            <a:endParaRPr lang="en-US" sz="2000" dirty="0">
              <a:solidFill>
                <a:srgbClr val="FFFF00"/>
              </a:solidFill>
              <a:latin typeface="Monotype Corsiva" panose="03010101010201010101" pitchFamily="66" charset="0"/>
            </a:endParaRPr>
          </a:p>
          <a:p>
            <a:r>
              <a:rPr lang="en-US" sz="2800" dirty="0">
                <a:solidFill>
                  <a:schemeClr val="bg1"/>
                </a:solidFill>
                <a:latin typeface="Garamond" panose="02020404030301010803" pitchFamily="18" charset="0"/>
              </a:rPr>
              <a:t>GETTING STARTED WITH PYTHON</a:t>
            </a:r>
            <a:endParaRPr lang="en-US" sz="2800" dirty="0" smtClean="0">
              <a:solidFill>
                <a:schemeClr val="bg1"/>
              </a:solidFill>
              <a:latin typeface="Garamond" panose="02020404030301010803" pitchFamily="18" charset="0"/>
            </a:endParaRPr>
          </a:p>
        </p:txBody>
      </p:sp>
      <p:sp>
        <p:nvSpPr>
          <p:cNvPr id="8" name="Rectangle 7"/>
          <p:cNvSpPr/>
          <p:nvPr/>
        </p:nvSpPr>
        <p:spPr>
          <a:xfrm>
            <a:off x="155573" y="1164848"/>
            <a:ext cx="7466014" cy="3847207"/>
          </a:xfrm>
          <a:prstGeom prst="rect">
            <a:avLst/>
          </a:prstGeom>
        </p:spPr>
        <p:txBody>
          <a:bodyPr wrap="square" numCol="1">
            <a:spAutoFit/>
          </a:bodyPr>
          <a:lstStyle/>
          <a:p>
            <a:pPr algn="ctr">
              <a:buSzPct val="100000"/>
            </a:pPr>
            <a:r>
              <a:rPr lang="en-US" sz="2800" dirty="0" smtClean="0">
                <a:solidFill>
                  <a:srgbClr val="FF0000"/>
                </a:solidFill>
                <a:latin typeface="Garamond" panose="02020404030301010803" pitchFamily="18" charset="0"/>
              </a:rPr>
              <a:t>Functions (Reusable Code)</a:t>
            </a:r>
          </a:p>
          <a:p>
            <a:pPr marL="342900" indent="-342900">
              <a:buBlip>
                <a:blip r:embed="rId2"/>
              </a:buBlip>
            </a:pPr>
            <a:r>
              <a:rPr lang="en-US" sz="2400" dirty="0" smtClean="0">
                <a:solidFill>
                  <a:srgbClr val="FF0000"/>
                </a:solidFill>
                <a:latin typeface="Garamond" panose="02020404030301010803" pitchFamily="18" charset="0"/>
              </a:rPr>
              <a:t>Function Definition:</a:t>
            </a:r>
          </a:p>
          <a:p>
            <a:pPr marL="342900" indent="-342900">
              <a:buBlip>
                <a:blip r:embed="rId2"/>
              </a:buBlip>
            </a:pPr>
            <a:r>
              <a:rPr lang="en-US" sz="2400" dirty="0" smtClean="0">
                <a:solidFill>
                  <a:srgbClr val="002060"/>
                </a:solidFill>
                <a:latin typeface="Garamond" panose="02020404030301010803" pitchFamily="18" charset="0"/>
              </a:rPr>
              <a:t>The sequence of statements (to be executed whenever the function is called) is known as the body of the function, and is written in subsequent indented lines after the function’s header.</a:t>
            </a:r>
          </a:p>
          <a:p>
            <a:pPr marL="342900" indent="-342900">
              <a:buBlip>
                <a:blip r:embed="rId2"/>
              </a:buBlip>
            </a:pPr>
            <a:endParaRPr lang="en-US" sz="2400" dirty="0" smtClean="0">
              <a:solidFill>
                <a:srgbClr val="002060"/>
              </a:solidFill>
              <a:latin typeface="Garamond" panose="02020404030301010803" pitchFamily="18" charset="0"/>
            </a:endParaRPr>
          </a:p>
          <a:p>
            <a:pPr marL="342900" indent="-342900">
              <a:buBlip>
                <a:blip r:embed="rId2"/>
              </a:buBlip>
            </a:pPr>
            <a:r>
              <a:rPr lang="en-US" sz="2400" dirty="0" smtClean="0">
                <a:solidFill>
                  <a:srgbClr val="002060"/>
                </a:solidFill>
                <a:latin typeface="Garamond" panose="02020404030301010803" pitchFamily="18" charset="0"/>
              </a:rPr>
              <a:t>A statement specifying the </a:t>
            </a:r>
            <a:r>
              <a:rPr lang="en-US" sz="2400" dirty="0" smtClean="0">
                <a:solidFill>
                  <a:srgbClr val="FF0000"/>
                </a:solidFill>
                <a:latin typeface="Garamond" panose="02020404030301010803" pitchFamily="18" charset="0"/>
              </a:rPr>
              <a:t>value(s) to be returned</a:t>
            </a:r>
            <a:r>
              <a:rPr lang="en-US" sz="2400" dirty="0" smtClean="0">
                <a:solidFill>
                  <a:srgbClr val="002060"/>
                </a:solidFill>
                <a:latin typeface="Garamond" panose="02020404030301010803" pitchFamily="18" charset="0"/>
              </a:rPr>
              <a:t> by the function must be included with the keyword </a:t>
            </a:r>
            <a:r>
              <a:rPr lang="en-US" sz="2400" dirty="0" smtClean="0">
                <a:solidFill>
                  <a:srgbClr val="FF0000"/>
                </a:solidFill>
                <a:latin typeface="Garamond" panose="02020404030301010803" pitchFamily="18" charset="0"/>
              </a:rPr>
              <a:t>return</a:t>
            </a:r>
            <a:r>
              <a:rPr lang="en-US" sz="2400" dirty="0" smtClean="0">
                <a:solidFill>
                  <a:srgbClr val="002060"/>
                </a:solidFill>
                <a:latin typeface="Garamond" panose="02020404030301010803" pitchFamily="18" charset="0"/>
              </a:rPr>
              <a:t>   </a:t>
            </a:r>
          </a:p>
          <a:p>
            <a:pPr marL="342900" indent="-342900">
              <a:buBlip>
                <a:blip r:embed="rId2"/>
              </a:buBlip>
            </a:pPr>
            <a:endParaRPr lang="en-US" sz="2400" dirty="0" smtClean="0">
              <a:solidFill>
                <a:srgbClr val="002060"/>
              </a:solidFill>
              <a:latin typeface="Garamond" panose="02020404030301010803" pitchFamily="18" charset="0"/>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50187" y="1851748"/>
            <a:ext cx="4344988" cy="27202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75911684"/>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Image result for fluid flow through porous media, imag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Image result for fluid flow through porous media, imag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Title 1"/>
          <p:cNvSpPr txBox="1">
            <a:spLocks/>
          </p:cNvSpPr>
          <p:nvPr/>
        </p:nvSpPr>
        <p:spPr>
          <a:xfrm>
            <a:off x="1587" y="0"/>
            <a:ext cx="10470340" cy="990600"/>
          </a:xfrm>
          <a:prstGeom prst="rect">
            <a:avLst/>
          </a:prstGeom>
          <a:solidFill>
            <a:srgbClr val="7030A0"/>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000" dirty="0">
                <a:solidFill>
                  <a:schemeClr val="bg1"/>
                </a:solidFill>
                <a:latin typeface="Monotype Corsiva" panose="03010101010201010101" pitchFamily="66" charset="0"/>
              </a:rPr>
              <a:t>PET </a:t>
            </a:r>
            <a:r>
              <a:rPr lang="en-US" sz="2000" dirty="0" smtClean="0">
                <a:solidFill>
                  <a:schemeClr val="bg1"/>
                </a:solidFill>
                <a:latin typeface="Monotype Corsiva" panose="03010101010201010101" pitchFamily="66" charset="0"/>
              </a:rPr>
              <a:t>328: Computer Applications in Petroleum Engineering – with Python Programming	</a:t>
            </a:r>
            <a:r>
              <a:rPr lang="en-US" sz="2000" dirty="0" smtClean="0">
                <a:solidFill>
                  <a:srgbClr val="FFFF00"/>
                </a:solidFill>
                <a:latin typeface="Monotype Corsiva" panose="03010101010201010101" pitchFamily="66" charset="0"/>
              </a:rPr>
              <a:t>Dr. Mosobalaje, O. O.</a:t>
            </a:r>
            <a:endParaRPr lang="en-US" sz="2000" dirty="0">
              <a:solidFill>
                <a:srgbClr val="FFFF00"/>
              </a:solidFill>
              <a:latin typeface="Monotype Corsiva" panose="03010101010201010101" pitchFamily="66" charset="0"/>
            </a:endParaRPr>
          </a:p>
          <a:p>
            <a:r>
              <a:rPr lang="en-US" sz="2800" dirty="0">
                <a:solidFill>
                  <a:schemeClr val="bg1"/>
                </a:solidFill>
                <a:latin typeface="Garamond" panose="02020404030301010803" pitchFamily="18" charset="0"/>
              </a:rPr>
              <a:t>GETTING STARTED WITH PYTHON</a:t>
            </a:r>
            <a:endParaRPr lang="en-US" sz="2800" dirty="0" smtClean="0">
              <a:solidFill>
                <a:schemeClr val="bg1"/>
              </a:solidFill>
              <a:latin typeface="Garamond" panose="02020404030301010803" pitchFamily="18" charset="0"/>
            </a:endParaRPr>
          </a:p>
        </p:txBody>
      </p:sp>
      <p:sp>
        <p:nvSpPr>
          <p:cNvPr id="8" name="Rectangle 7"/>
          <p:cNvSpPr/>
          <p:nvPr/>
        </p:nvSpPr>
        <p:spPr>
          <a:xfrm>
            <a:off x="155573" y="1164848"/>
            <a:ext cx="7008814" cy="3847207"/>
          </a:xfrm>
          <a:prstGeom prst="rect">
            <a:avLst/>
          </a:prstGeom>
        </p:spPr>
        <p:txBody>
          <a:bodyPr wrap="square" numCol="1">
            <a:spAutoFit/>
          </a:bodyPr>
          <a:lstStyle/>
          <a:p>
            <a:pPr algn="ctr">
              <a:buSzPct val="100000"/>
            </a:pPr>
            <a:r>
              <a:rPr lang="en-US" sz="2800" dirty="0" smtClean="0">
                <a:solidFill>
                  <a:srgbClr val="FF0000"/>
                </a:solidFill>
                <a:latin typeface="Garamond" panose="02020404030301010803" pitchFamily="18" charset="0"/>
              </a:rPr>
              <a:t>Functions (Reusable Code)</a:t>
            </a:r>
          </a:p>
          <a:p>
            <a:pPr marL="342900" indent="-342900">
              <a:buBlip>
                <a:blip r:embed="rId2"/>
              </a:buBlip>
            </a:pPr>
            <a:r>
              <a:rPr lang="en-US" sz="2400" dirty="0" smtClean="0">
                <a:solidFill>
                  <a:srgbClr val="FF0000"/>
                </a:solidFill>
                <a:latin typeface="Garamond" panose="02020404030301010803" pitchFamily="18" charset="0"/>
              </a:rPr>
              <a:t>Function Arguments:</a:t>
            </a:r>
          </a:p>
          <a:p>
            <a:pPr marL="342900" indent="-342900">
              <a:buBlip>
                <a:blip r:embed="rId2"/>
              </a:buBlip>
            </a:pPr>
            <a:r>
              <a:rPr lang="en-US" sz="2400" dirty="0" smtClean="0">
                <a:solidFill>
                  <a:srgbClr val="002060"/>
                </a:solidFill>
                <a:latin typeface="Garamond" panose="02020404030301010803" pitchFamily="18" charset="0"/>
              </a:rPr>
              <a:t>The arguments of a function are the values that that it would need to execute its sequence of statements when called.</a:t>
            </a:r>
          </a:p>
          <a:p>
            <a:pPr marL="342900" indent="-342900">
              <a:buBlip>
                <a:blip r:embed="rId2"/>
              </a:buBlip>
            </a:pPr>
            <a:r>
              <a:rPr lang="en-US" sz="2400" dirty="0" smtClean="0">
                <a:solidFill>
                  <a:srgbClr val="002060"/>
                </a:solidFill>
                <a:latin typeface="Garamond" panose="02020404030301010803" pitchFamily="18" charset="0"/>
              </a:rPr>
              <a:t>When defining a function, placeholders (variables) corresponding to these arguments are named and listed.</a:t>
            </a:r>
          </a:p>
          <a:p>
            <a:pPr marL="342900" indent="-342900">
              <a:buBlip>
                <a:blip r:embed="rId2"/>
              </a:buBlip>
            </a:pPr>
            <a:r>
              <a:rPr lang="en-US" sz="2400" dirty="0" smtClean="0">
                <a:solidFill>
                  <a:srgbClr val="002060"/>
                </a:solidFill>
                <a:latin typeface="Garamond" panose="02020404030301010803" pitchFamily="18" charset="0"/>
              </a:rPr>
              <a:t>When the function is called, actual values for the arguments are specified (more on this, soon).</a:t>
            </a: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16787" y="1851748"/>
            <a:ext cx="4878388" cy="27202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7506087"/>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Image result for fluid flow through porous media, imag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Image result for fluid flow through porous media, imag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Title 1"/>
          <p:cNvSpPr txBox="1">
            <a:spLocks/>
          </p:cNvSpPr>
          <p:nvPr/>
        </p:nvSpPr>
        <p:spPr>
          <a:xfrm>
            <a:off x="1587" y="0"/>
            <a:ext cx="10470340" cy="990600"/>
          </a:xfrm>
          <a:prstGeom prst="rect">
            <a:avLst/>
          </a:prstGeom>
          <a:solidFill>
            <a:srgbClr val="7030A0"/>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000" dirty="0">
                <a:solidFill>
                  <a:schemeClr val="bg1"/>
                </a:solidFill>
                <a:latin typeface="Monotype Corsiva" panose="03010101010201010101" pitchFamily="66" charset="0"/>
              </a:rPr>
              <a:t>PET </a:t>
            </a:r>
            <a:r>
              <a:rPr lang="en-US" sz="2000" dirty="0" smtClean="0">
                <a:solidFill>
                  <a:schemeClr val="bg1"/>
                </a:solidFill>
                <a:latin typeface="Monotype Corsiva" panose="03010101010201010101" pitchFamily="66" charset="0"/>
              </a:rPr>
              <a:t>328: Computer Applications in Petroleum Engineering – with Python Programming	</a:t>
            </a:r>
            <a:r>
              <a:rPr lang="en-US" sz="2000" dirty="0" smtClean="0">
                <a:solidFill>
                  <a:srgbClr val="FFFF00"/>
                </a:solidFill>
                <a:latin typeface="Monotype Corsiva" panose="03010101010201010101" pitchFamily="66" charset="0"/>
              </a:rPr>
              <a:t>Dr. Mosobalaje, O. O.</a:t>
            </a:r>
            <a:endParaRPr lang="en-US" sz="2000" dirty="0">
              <a:solidFill>
                <a:srgbClr val="FFFF00"/>
              </a:solidFill>
              <a:latin typeface="Monotype Corsiva" panose="03010101010201010101" pitchFamily="66" charset="0"/>
            </a:endParaRPr>
          </a:p>
          <a:p>
            <a:r>
              <a:rPr lang="en-US" sz="2800" dirty="0">
                <a:solidFill>
                  <a:schemeClr val="bg1"/>
                </a:solidFill>
                <a:latin typeface="Garamond" panose="02020404030301010803" pitchFamily="18" charset="0"/>
              </a:rPr>
              <a:t>GETTING STARTED WITH PYTHON</a:t>
            </a:r>
            <a:endParaRPr lang="en-US" sz="2800" dirty="0" smtClean="0">
              <a:solidFill>
                <a:schemeClr val="bg1"/>
              </a:solidFill>
              <a:latin typeface="Garamond" panose="02020404030301010803" pitchFamily="18" charset="0"/>
            </a:endParaRPr>
          </a:p>
        </p:txBody>
      </p:sp>
      <p:sp>
        <p:nvSpPr>
          <p:cNvPr id="8" name="Rectangle 7"/>
          <p:cNvSpPr/>
          <p:nvPr/>
        </p:nvSpPr>
        <p:spPr>
          <a:xfrm>
            <a:off x="155573" y="1164848"/>
            <a:ext cx="9066214" cy="4216539"/>
          </a:xfrm>
          <a:prstGeom prst="rect">
            <a:avLst/>
          </a:prstGeom>
        </p:spPr>
        <p:txBody>
          <a:bodyPr wrap="square" numCol="1">
            <a:spAutoFit/>
          </a:bodyPr>
          <a:lstStyle/>
          <a:p>
            <a:pPr algn="ctr">
              <a:buSzPct val="100000"/>
            </a:pPr>
            <a:r>
              <a:rPr lang="en-US" sz="2800" dirty="0" smtClean="0">
                <a:solidFill>
                  <a:srgbClr val="FF0000"/>
                </a:solidFill>
                <a:latin typeface="Garamond" panose="02020404030301010803" pitchFamily="18" charset="0"/>
              </a:rPr>
              <a:t>Functions (Reusable Code)</a:t>
            </a:r>
          </a:p>
          <a:p>
            <a:pPr marL="342900" indent="-342900">
              <a:buBlip>
                <a:blip r:embed="rId2"/>
              </a:buBlip>
            </a:pPr>
            <a:r>
              <a:rPr lang="en-US" sz="2400" dirty="0" smtClean="0">
                <a:solidFill>
                  <a:srgbClr val="FF0000"/>
                </a:solidFill>
                <a:latin typeface="Garamond" panose="02020404030301010803" pitchFamily="18" charset="0"/>
              </a:rPr>
              <a:t>Function Arguments:</a:t>
            </a:r>
          </a:p>
          <a:p>
            <a:pPr marL="342900" indent="-342900">
              <a:buBlip>
                <a:blip r:embed="rId2"/>
              </a:buBlip>
            </a:pPr>
            <a:r>
              <a:rPr lang="en-US" sz="2400" dirty="0" smtClean="0">
                <a:solidFill>
                  <a:srgbClr val="FF0000"/>
                </a:solidFill>
                <a:latin typeface="Garamond" panose="02020404030301010803" pitchFamily="18" charset="0"/>
              </a:rPr>
              <a:t>Default arguments</a:t>
            </a:r>
          </a:p>
          <a:p>
            <a:pPr marL="342900" indent="-342900">
              <a:buBlip>
                <a:blip r:embed="rId2"/>
              </a:buBlip>
            </a:pPr>
            <a:r>
              <a:rPr lang="en-US" sz="2400" dirty="0" smtClean="0">
                <a:solidFill>
                  <a:srgbClr val="002060"/>
                </a:solidFill>
                <a:latin typeface="Garamond" panose="02020404030301010803" pitchFamily="18" charset="0"/>
              </a:rPr>
              <a:t>In some cases, some arguments may have default values – a standard value to take if value is not provided in the function call.</a:t>
            </a:r>
          </a:p>
          <a:p>
            <a:pPr marL="342900" indent="-342900">
              <a:buBlip>
                <a:blip r:embed="rId2"/>
              </a:buBlip>
            </a:pPr>
            <a:endParaRPr lang="en-US" sz="2400" dirty="0" smtClean="0">
              <a:solidFill>
                <a:srgbClr val="002060"/>
              </a:solidFill>
              <a:latin typeface="Garamond" panose="02020404030301010803" pitchFamily="18" charset="0"/>
            </a:endParaRPr>
          </a:p>
          <a:p>
            <a:pPr marL="342900" indent="-342900">
              <a:buBlip>
                <a:blip r:embed="rId2"/>
              </a:buBlip>
            </a:pPr>
            <a:r>
              <a:rPr lang="en-US" sz="2400" dirty="0" smtClean="0">
                <a:solidFill>
                  <a:srgbClr val="002060"/>
                </a:solidFill>
                <a:latin typeface="Garamond" panose="02020404030301010803" pitchFamily="18" charset="0"/>
              </a:rPr>
              <a:t>Such default value is to be assigned to the concerned argument name at the point of defining the function.</a:t>
            </a:r>
          </a:p>
          <a:p>
            <a:pPr marL="342900" indent="-342900">
              <a:buBlip>
                <a:blip r:embed="rId2"/>
              </a:buBlip>
            </a:pPr>
            <a:endParaRPr lang="en-US" sz="2400" dirty="0" smtClean="0">
              <a:solidFill>
                <a:srgbClr val="002060"/>
              </a:solidFill>
              <a:latin typeface="Garamond" panose="02020404030301010803" pitchFamily="18" charset="0"/>
            </a:endParaRPr>
          </a:p>
          <a:p>
            <a:pPr marL="342900" indent="-342900">
              <a:buBlip>
                <a:blip r:embed="rId2"/>
              </a:buBlip>
            </a:pPr>
            <a:r>
              <a:rPr lang="en-US" sz="2400" dirty="0" smtClean="0">
                <a:solidFill>
                  <a:srgbClr val="002060"/>
                </a:solidFill>
                <a:latin typeface="Garamond" panose="02020404030301010803" pitchFamily="18" charset="0"/>
              </a:rPr>
              <a:t>All such default arguments should only be listed after all un-defaulted arguments have been listed.</a:t>
            </a:r>
          </a:p>
        </p:txBody>
      </p:sp>
    </p:spTree>
    <p:extLst>
      <p:ext uri="{BB962C8B-B14F-4D97-AF65-F5344CB8AC3E}">
        <p14:creationId xmlns:p14="http://schemas.microsoft.com/office/powerpoint/2010/main" val="1151349593"/>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Image result for fluid flow through porous media, imag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Image result for fluid flow through porous media, imag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Title 1"/>
          <p:cNvSpPr txBox="1">
            <a:spLocks/>
          </p:cNvSpPr>
          <p:nvPr/>
        </p:nvSpPr>
        <p:spPr>
          <a:xfrm>
            <a:off x="1587" y="0"/>
            <a:ext cx="10470340" cy="990600"/>
          </a:xfrm>
          <a:prstGeom prst="rect">
            <a:avLst/>
          </a:prstGeom>
          <a:solidFill>
            <a:srgbClr val="7030A0"/>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000" dirty="0">
                <a:solidFill>
                  <a:schemeClr val="bg1"/>
                </a:solidFill>
                <a:latin typeface="Monotype Corsiva" panose="03010101010201010101" pitchFamily="66" charset="0"/>
              </a:rPr>
              <a:t>PET </a:t>
            </a:r>
            <a:r>
              <a:rPr lang="en-US" sz="2000" dirty="0" smtClean="0">
                <a:solidFill>
                  <a:schemeClr val="bg1"/>
                </a:solidFill>
                <a:latin typeface="Monotype Corsiva" panose="03010101010201010101" pitchFamily="66" charset="0"/>
              </a:rPr>
              <a:t>328: Computer Applications in Petroleum Engineering – with Python Programming	</a:t>
            </a:r>
            <a:r>
              <a:rPr lang="en-US" sz="2000" dirty="0" smtClean="0">
                <a:solidFill>
                  <a:srgbClr val="FFFF00"/>
                </a:solidFill>
                <a:latin typeface="Monotype Corsiva" panose="03010101010201010101" pitchFamily="66" charset="0"/>
              </a:rPr>
              <a:t>Dr. Mosobalaje, O. O.</a:t>
            </a:r>
            <a:endParaRPr lang="en-US" sz="2000" dirty="0">
              <a:solidFill>
                <a:srgbClr val="FFFF00"/>
              </a:solidFill>
              <a:latin typeface="Monotype Corsiva" panose="03010101010201010101" pitchFamily="66" charset="0"/>
            </a:endParaRPr>
          </a:p>
          <a:p>
            <a:r>
              <a:rPr lang="en-US" sz="2800" dirty="0">
                <a:solidFill>
                  <a:schemeClr val="bg1"/>
                </a:solidFill>
                <a:latin typeface="Garamond" panose="02020404030301010803" pitchFamily="18" charset="0"/>
              </a:rPr>
              <a:t>GETTING STARTED WITH PYTHON</a:t>
            </a:r>
            <a:endParaRPr lang="en-US" sz="2800" dirty="0" smtClean="0">
              <a:solidFill>
                <a:schemeClr val="bg1"/>
              </a:solidFill>
              <a:latin typeface="Garamond" panose="02020404030301010803" pitchFamily="18" charset="0"/>
            </a:endParaRPr>
          </a:p>
        </p:txBody>
      </p:sp>
      <mc:AlternateContent xmlns:mc="http://schemas.openxmlformats.org/markup-compatibility/2006" xmlns:a14="http://schemas.microsoft.com/office/drawing/2010/main">
        <mc:Choice Requires="a14">
          <p:sp>
            <p:nvSpPr>
              <p:cNvPr id="8" name="Rectangle 7"/>
              <p:cNvSpPr/>
              <p:nvPr/>
            </p:nvSpPr>
            <p:spPr>
              <a:xfrm>
                <a:off x="155573" y="1164848"/>
                <a:ext cx="7008814" cy="5131533"/>
              </a:xfrm>
              <a:prstGeom prst="rect">
                <a:avLst/>
              </a:prstGeom>
            </p:spPr>
            <p:txBody>
              <a:bodyPr wrap="square" numCol="1">
                <a:spAutoFit/>
              </a:bodyPr>
              <a:lstStyle/>
              <a:p>
                <a:pPr algn="ctr">
                  <a:buSzPct val="100000"/>
                </a:pPr>
                <a:r>
                  <a:rPr lang="en-US" sz="2800" dirty="0" smtClean="0">
                    <a:solidFill>
                      <a:srgbClr val="FF0000"/>
                    </a:solidFill>
                    <a:latin typeface="Garamond" panose="02020404030301010803" pitchFamily="18" charset="0"/>
                  </a:rPr>
                  <a:t>Functions (Reusable Code)</a:t>
                </a:r>
              </a:p>
              <a:p>
                <a:pPr marL="342900" indent="-342900">
                  <a:buBlip>
                    <a:blip r:embed="rId2"/>
                  </a:buBlip>
                </a:pPr>
                <a:r>
                  <a:rPr lang="en-US" sz="2400" dirty="0" smtClean="0">
                    <a:solidFill>
                      <a:srgbClr val="FF0000"/>
                    </a:solidFill>
                    <a:latin typeface="Garamond" panose="02020404030301010803" pitchFamily="18" charset="0"/>
                  </a:rPr>
                  <a:t>Function Arguments:</a:t>
                </a:r>
              </a:p>
              <a:p>
                <a:pPr marL="342900" indent="-342900">
                  <a:buBlip>
                    <a:blip r:embed="rId2"/>
                  </a:buBlip>
                </a:pPr>
                <a:r>
                  <a:rPr lang="en-US" sz="2400" dirty="0" smtClean="0">
                    <a:solidFill>
                      <a:srgbClr val="FF0000"/>
                    </a:solidFill>
                    <a:latin typeface="Garamond" panose="02020404030301010803" pitchFamily="18" charset="0"/>
                  </a:rPr>
                  <a:t>Default arguments</a:t>
                </a:r>
              </a:p>
              <a:p>
                <a:pPr marL="342900" indent="-342900">
                  <a:buBlip>
                    <a:blip r:embed="rId2"/>
                  </a:buBlip>
                </a:pPr>
                <a:r>
                  <a:rPr lang="en-US" sz="2400" dirty="0" smtClean="0">
                    <a:solidFill>
                      <a:srgbClr val="002060"/>
                    </a:solidFill>
                    <a:latin typeface="Garamond" panose="02020404030301010803" pitchFamily="18" charset="0"/>
                  </a:rPr>
                  <a:t>Example: the density of a real gas (in </a:t>
                </a:r>
                <a:r>
                  <a:rPr lang="en-US" sz="2400" dirty="0" err="1" smtClean="0">
                    <a:solidFill>
                      <a:srgbClr val="002060"/>
                    </a:solidFill>
                    <a:latin typeface="Garamond" panose="02020404030301010803" pitchFamily="18" charset="0"/>
                  </a:rPr>
                  <a:t>lb</a:t>
                </a:r>
                <a:r>
                  <a:rPr lang="en-US" sz="2400" dirty="0" smtClean="0">
                    <a:solidFill>
                      <a:srgbClr val="002060"/>
                    </a:solidFill>
                    <a:latin typeface="Garamond" panose="02020404030301010803" pitchFamily="18" charset="0"/>
                  </a:rPr>
                  <a:t>/ft</a:t>
                </a:r>
                <a:r>
                  <a:rPr lang="en-US" sz="2400" baseline="30000" dirty="0" smtClean="0">
                    <a:solidFill>
                      <a:srgbClr val="002060"/>
                    </a:solidFill>
                    <a:latin typeface="Garamond" panose="02020404030301010803" pitchFamily="18" charset="0"/>
                  </a:rPr>
                  <a:t>3</a:t>
                </a:r>
                <a:r>
                  <a:rPr lang="en-US" sz="2400" dirty="0" smtClean="0">
                    <a:solidFill>
                      <a:srgbClr val="002060"/>
                    </a:solidFill>
                    <a:latin typeface="Garamond" panose="02020404030301010803" pitchFamily="18" charset="0"/>
                  </a:rPr>
                  <a:t>) is computed thus:</a:t>
                </a:r>
              </a:p>
              <a:p>
                <a:pPr marL="1257300" lvl="2" indent="-342900">
                  <a:buBlip>
                    <a:blip r:embed="rId2"/>
                  </a:buBlip>
                </a:pPr>
                <a14:m>
                  <m:oMath xmlns:m="http://schemas.openxmlformats.org/officeDocument/2006/math">
                    <m:sSub>
                      <m:sSubPr>
                        <m:ctrlPr>
                          <a:rPr lang="en-US" sz="2400" i="1" smtClean="0">
                            <a:solidFill>
                              <a:srgbClr val="002060"/>
                            </a:solidFill>
                            <a:latin typeface="Cambria Math"/>
                            <a:ea typeface="Cambria Math"/>
                          </a:rPr>
                        </m:ctrlPr>
                      </m:sSubPr>
                      <m:e>
                        <m:r>
                          <a:rPr lang="en-US" sz="2400" i="1">
                            <a:solidFill>
                              <a:srgbClr val="002060"/>
                            </a:solidFill>
                            <a:latin typeface="Cambria Math"/>
                            <a:ea typeface="Cambria Math"/>
                          </a:rPr>
                          <m:t>𝜌</m:t>
                        </m:r>
                      </m:e>
                      <m:sub>
                        <m:r>
                          <a:rPr lang="en-US" sz="2400" b="0" i="1" smtClean="0">
                            <a:solidFill>
                              <a:srgbClr val="002060"/>
                            </a:solidFill>
                            <a:latin typeface="Cambria Math"/>
                            <a:ea typeface="Cambria Math"/>
                          </a:rPr>
                          <m:t>𝑔</m:t>
                        </m:r>
                      </m:sub>
                    </m:sSub>
                    <m:r>
                      <a:rPr lang="en-US" sz="2400" i="1" smtClean="0">
                        <a:solidFill>
                          <a:srgbClr val="002060"/>
                        </a:solidFill>
                        <a:latin typeface="Cambria Math"/>
                      </a:rPr>
                      <m:t>=</m:t>
                    </m:r>
                    <m:f>
                      <m:fPr>
                        <m:ctrlPr>
                          <a:rPr lang="en-US" sz="2400" i="1" smtClean="0">
                            <a:solidFill>
                              <a:srgbClr val="002060"/>
                            </a:solidFill>
                            <a:latin typeface="Cambria Math"/>
                          </a:rPr>
                        </m:ctrlPr>
                      </m:fPr>
                      <m:num>
                        <m:r>
                          <a:rPr lang="en-US" sz="2400" b="0" i="1" smtClean="0">
                            <a:solidFill>
                              <a:srgbClr val="002060"/>
                            </a:solidFill>
                            <a:latin typeface="Cambria Math"/>
                          </a:rPr>
                          <m:t>2.7</m:t>
                        </m:r>
                        <m:r>
                          <a:rPr lang="en-US" sz="2400" b="0" i="1" smtClean="0">
                            <a:solidFill>
                              <a:srgbClr val="002060"/>
                            </a:solidFill>
                            <a:latin typeface="Cambria Math"/>
                          </a:rPr>
                          <m:t>𝑃</m:t>
                        </m:r>
                        <m:sSub>
                          <m:sSubPr>
                            <m:ctrlPr>
                              <a:rPr lang="en-US" sz="2400" i="1">
                                <a:solidFill>
                                  <a:srgbClr val="002060"/>
                                </a:solidFill>
                                <a:latin typeface="Cambria Math"/>
                                <a:ea typeface="Cambria Math"/>
                              </a:rPr>
                            </m:ctrlPr>
                          </m:sSubPr>
                          <m:e>
                            <m:r>
                              <a:rPr lang="en-US" sz="2400" i="1" smtClean="0">
                                <a:solidFill>
                                  <a:srgbClr val="002060"/>
                                </a:solidFill>
                                <a:latin typeface="Cambria Math"/>
                                <a:ea typeface="Cambria Math"/>
                              </a:rPr>
                              <m:t>𝛾</m:t>
                            </m:r>
                          </m:e>
                          <m:sub>
                            <m:r>
                              <a:rPr lang="en-US" sz="2400" i="1">
                                <a:solidFill>
                                  <a:srgbClr val="002060"/>
                                </a:solidFill>
                                <a:latin typeface="Cambria Math"/>
                                <a:ea typeface="Cambria Math"/>
                              </a:rPr>
                              <m:t>𝑔</m:t>
                            </m:r>
                          </m:sub>
                        </m:sSub>
                      </m:num>
                      <m:den>
                        <m:r>
                          <a:rPr lang="en-US" sz="2400" b="0" i="1" smtClean="0">
                            <a:solidFill>
                              <a:srgbClr val="002060"/>
                            </a:solidFill>
                            <a:latin typeface="Cambria Math"/>
                          </a:rPr>
                          <m:t>𝑧𝑇</m:t>
                        </m:r>
                      </m:den>
                    </m:f>
                  </m:oMath>
                </a14:m>
                <a:endParaRPr lang="en-US" sz="2400" dirty="0" smtClean="0">
                  <a:solidFill>
                    <a:srgbClr val="002060"/>
                  </a:solidFill>
                  <a:latin typeface="Garamond" panose="02020404030301010803" pitchFamily="18" charset="0"/>
                </a:endParaRPr>
              </a:p>
              <a:p>
                <a:pPr marL="342900" indent="-342900">
                  <a:buBlip>
                    <a:blip r:embed="rId2"/>
                  </a:buBlip>
                </a:pPr>
                <a:endParaRPr lang="en-US" sz="2400" dirty="0" smtClean="0">
                  <a:solidFill>
                    <a:srgbClr val="002060"/>
                  </a:solidFill>
                  <a:latin typeface="Garamond" panose="02020404030301010803" pitchFamily="18" charset="0"/>
                </a:endParaRPr>
              </a:p>
              <a:p>
                <a:pPr marL="342900" indent="-342900">
                  <a:buBlip>
                    <a:blip r:embed="rId2"/>
                  </a:buBlip>
                </a:pPr>
                <a:r>
                  <a:rPr lang="en-US" sz="2400" dirty="0" smtClean="0">
                    <a:solidFill>
                      <a:srgbClr val="002060"/>
                    </a:solidFill>
                    <a:latin typeface="Garamond" panose="02020404030301010803" pitchFamily="18" charset="0"/>
                  </a:rPr>
                  <a:t>While the equation above works for gas density at any given values of pressure and temperature; often, engineers want to compute gas density specifically at standard values of pressure (14.7 </a:t>
                </a:r>
                <a:r>
                  <a:rPr lang="en-US" sz="2400" dirty="0" err="1" smtClean="0">
                    <a:solidFill>
                      <a:srgbClr val="002060"/>
                    </a:solidFill>
                    <a:latin typeface="Garamond" panose="02020404030301010803" pitchFamily="18" charset="0"/>
                  </a:rPr>
                  <a:t>psia</a:t>
                </a:r>
                <a:r>
                  <a:rPr lang="en-US" sz="2400" dirty="0" smtClean="0">
                    <a:solidFill>
                      <a:srgbClr val="002060"/>
                    </a:solidFill>
                    <a:latin typeface="Garamond" panose="02020404030301010803" pitchFamily="18" charset="0"/>
                  </a:rPr>
                  <a:t>) and temperature (520</a:t>
                </a:r>
                <a:r>
                  <a:rPr lang="en-US" sz="2400" baseline="30000" dirty="0" smtClean="0">
                    <a:solidFill>
                      <a:srgbClr val="002060"/>
                    </a:solidFill>
                    <a:latin typeface="Garamond" panose="02020404030301010803" pitchFamily="18" charset="0"/>
                  </a:rPr>
                  <a:t>0</a:t>
                </a:r>
                <a:r>
                  <a:rPr lang="en-US" sz="2400" dirty="0" smtClean="0">
                    <a:solidFill>
                      <a:srgbClr val="002060"/>
                    </a:solidFill>
                    <a:latin typeface="Garamond" panose="02020404030301010803" pitchFamily="18" charset="0"/>
                  </a:rPr>
                  <a:t>R). At these values, z takes a standard value of 1.0.</a:t>
                </a:r>
              </a:p>
            </p:txBody>
          </p:sp>
        </mc:Choice>
        <mc:Fallback xmlns="">
          <p:sp>
            <p:nvSpPr>
              <p:cNvPr id="8" name="Rectangle 7"/>
              <p:cNvSpPr>
                <a:spLocks noRot="1" noChangeAspect="1" noMove="1" noResize="1" noEditPoints="1" noAdjustHandles="1" noChangeArrowheads="1" noChangeShapeType="1" noTextEdit="1"/>
              </p:cNvSpPr>
              <p:nvPr/>
            </p:nvSpPr>
            <p:spPr>
              <a:xfrm>
                <a:off x="155573" y="1164848"/>
                <a:ext cx="7008814" cy="5131533"/>
              </a:xfrm>
              <a:prstGeom prst="rect">
                <a:avLst/>
              </a:prstGeom>
              <a:blipFill rotWithShape="1">
                <a:blip r:embed="rId3"/>
                <a:stretch>
                  <a:fillRect t="-1188" r="-609" b="-1781"/>
                </a:stretch>
              </a:blipFill>
            </p:spPr>
            <p:txBody>
              <a:bodyPr/>
              <a:lstStyle/>
              <a:p>
                <a:r>
                  <a:rPr lang="en-US">
                    <a:noFill/>
                  </a:rPr>
                  <a:t> </a:t>
                </a:r>
              </a:p>
            </p:txBody>
          </p:sp>
        </mc:Fallback>
      </mc:AlternateContent>
    </p:spTree>
    <p:extLst>
      <p:ext uri="{BB962C8B-B14F-4D97-AF65-F5344CB8AC3E}">
        <p14:creationId xmlns:p14="http://schemas.microsoft.com/office/powerpoint/2010/main" val="1531734987"/>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Image result for fluid flow through porous media, imag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Image result for fluid flow through porous media, imag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Title 1"/>
          <p:cNvSpPr txBox="1">
            <a:spLocks/>
          </p:cNvSpPr>
          <p:nvPr/>
        </p:nvSpPr>
        <p:spPr>
          <a:xfrm>
            <a:off x="1587" y="0"/>
            <a:ext cx="10470340" cy="990600"/>
          </a:xfrm>
          <a:prstGeom prst="rect">
            <a:avLst/>
          </a:prstGeom>
          <a:solidFill>
            <a:srgbClr val="7030A0"/>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000" dirty="0">
                <a:solidFill>
                  <a:schemeClr val="bg1"/>
                </a:solidFill>
                <a:latin typeface="Monotype Corsiva" panose="03010101010201010101" pitchFamily="66" charset="0"/>
              </a:rPr>
              <a:t>PET </a:t>
            </a:r>
            <a:r>
              <a:rPr lang="en-US" sz="2000" dirty="0" smtClean="0">
                <a:solidFill>
                  <a:schemeClr val="bg1"/>
                </a:solidFill>
                <a:latin typeface="Monotype Corsiva" panose="03010101010201010101" pitchFamily="66" charset="0"/>
              </a:rPr>
              <a:t>328: Computer Applications in Petroleum Engineering – with Python Programming	</a:t>
            </a:r>
            <a:r>
              <a:rPr lang="en-US" sz="2000" dirty="0" smtClean="0">
                <a:solidFill>
                  <a:srgbClr val="FFFF00"/>
                </a:solidFill>
                <a:latin typeface="Monotype Corsiva" panose="03010101010201010101" pitchFamily="66" charset="0"/>
              </a:rPr>
              <a:t>Dr. Mosobalaje, O. O.</a:t>
            </a:r>
            <a:endParaRPr lang="en-US" sz="2000" dirty="0">
              <a:solidFill>
                <a:srgbClr val="FFFF00"/>
              </a:solidFill>
              <a:latin typeface="Monotype Corsiva" panose="03010101010201010101" pitchFamily="66" charset="0"/>
            </a:endParaRPr>
          </a:p>
          <a:p>
            <a:r>
              <a:rPr lang="en-US" sz="2800" dirty="0">
                <a:solidFill>
                  <a:schemeClr val="bg1"/>
                </a:solidFill>
                <a:latin typeface="Garamond" panose="02020404030301010803" pitchFamily="18" charset="0"/>
              </a:rPr>
              <a:t>GETTING STARTED WITH PYTHON</a:t>
            </a:r>
            <a:endParaRPr lang="en-US" sz="2800" dirty="0" smtClean="0">
              <a:solidFill>
                <a:schemeClr val="bg1"/>
              </a:solidFill>
              <a:latin typeface="Garamond" panose="02020404030301010803" pitchFamily="18" charset="0"/>
            </a:endParaRPr>
          </a:p>
        </p:txBody>
      </p:sp>
      <p:sp>
        <p:nvSpPr>
          <p:cNvPr id="8" name="Rectangle 7"/>
          <p:cNvSpPr/>
          <p:nvPr/>
        </p:nvSpPr>
        <p:spPr>
          <a:xfrm>
            <a:off x="155573" y="1164848"/>
            <a:ext cx="9752014" cy="2739211"/>
          </a:xfrm>
          <a:prstGeom prst="rect">
            <a:avLst/>
          </a:prstGeom>
        </p:spPr>
        <p:txBody>
          <a:bodyPr wrap="square" numCol="1">
            <a:spAutoFit/>
          </a:bodyPr>
          <a:lstStyle/>
          <a:p>
            <a:pPr algn="ctr">
              <a:buSzPct val="100000"/>
            </a:pPr>
            <a:r>
              <a:rPr lang="en-US" sz="2800" dirty="0" smtClean="0">
                <a:solidFill>
                  <a:srgbClr val="FF0000"/>
                </a:solidFill>
                <a:latin typeface="Garamond" panose="02020404030301010803" pitchFamily="18" charset="0"/>
              </a:rPr>
              <a:t>Functions (Reusable Code)</a:t>
            </a:r>
          </a:p>
          <a:p>
            <a:pPr marL="342900" indent="-342900">
              <a:buBlip>
                <a:blip r:embed="rId2"/>
              </a:buBlip>
            </a:pPr>
            <a:r>
              <a:rPr lang="en-US" sz="2400" dirty="0" smtClean="0">
                <a:solidFill>
                  <a:srgbClr val="FF0000"/>
                </a:solidFill>
                <a:latin typeface="Garamond" panose="02020404030301010803" pitchFamily="18" charset="0"/>
              </a:rPr>
              <a:t>Function Arguments:</a:t>
            </a:r>
          </a:p>
          <a:p>
            <a:pPr marL="342900" indent="-342900">
              <a:buBlip>
                <a:blip r:embed="rId2"/>
              </a:buBlip>
            </a:pPr>
            <a:r>
              <a:rPr lang="en-US" sz="2400" dirty="0" smtClean="0">
                <a:solidFill>
                  <a:srgbClr val="FF0000"/>
                </a:solidFill>
                <a:latin typeface="Garamond" panose="02020404030301010803" pitchFamily="18" charset="0"/>
              </a:rPr>
              <a:t>Default arguments</a:t>
            </a:r>
          </a:p>
          <a:p>
            <a:pPr marL="342900" indent="-342900">
              <a:buBlip>
                <a:blip r:embed="rId2"/>
              </a:buBlip>
            </a:pPr>
            <a:r>
              <a:rPr lang="en-US" sz="2400" dirty="0" smtClean="0">
                <a:solidFill>
                  <a:srgbClr val="002060"/>
                </a:solidFill>
                <a:latin typeface="Garamond" panose="02020404030301010803" pitchFamily="18" charset="0"/>
              </a:rPr>
              <a:t>In this example, the function might be defined to accommodate these default values.</a:t>
            </a:r>
          </a:p>
          <a:p>
            <a:pPr marL="342900" indent="-342900">
              <a:buBlip>
                <a:blip r:embed="rId2"/>
              </a:buBlip>
            </a:pPr>
            <a:r>
              <a:rPr lang="en-US" sz="2400" dirty="0" smtClean="0">
                <a:solidFill>
                  <a:srgbClr val="002060"/>
                </a:solidFill>
                <a:latin typeface="Garamond" panose="02020404030301010803" pitchFamily="18" charset="0"/>
              </a:rPr>
              <a:t>However, the user may still specify other values for these default arguments when calling the function (more on this, soon).</a:t>
            </a: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7202" y="3904059"/>
            <a:ext cx="9277985" cy="2171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00843072"/>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Image result for fluid flow through porous media, imag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Image result for fluid flow through porous media, imag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Title 1"/>
          <p:cNvSpPr txBox="1">
            <a:spLocks/>
          </p:cNvSpPr>
          <p:nvPr/>
        </p:nvSpPr>
        <p:spPr>
          <a:xfrm>
            <a:off x="1587" y="0"/>
            <a:ext cx="10470340" cy="990600"/>
          </a:xfrm>
          <a:prstGeom prst="rect">
            <a:avLst/>
          </a:prstGeom>
          <a:solidFill>
            <a:srgbClr val="7030A0"/>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000" dirty="0">
                <a:solidFill>
                  <a:schemeClr val="bg1"/>
                </a:solidFill>
                <a:latin typeface="Monotype Corsiva" panose="03010101010201010101" pitchFamily="66" charset="0"/>
              </a:rPr>
              <a:t>PET </a:t>
            </a:r>
            <a:r>
              <a:rPr lang="en-US" sz="2000" dirty="0" smtClean="0">
                <a:solidFill>
                  <a:schemeClr val="bg1"/>
                </a:solidFill>
                <a:latin typeface="Monotype Corsiva" panose="03010101010201010101" pitchFamily="66" charset="0"/>
              </a:rPr>
              <a:t>328: Computer Applications in Petroleum Engineering – with Python Programming	</a:t>
            </a:r>
            <a:r>
              <a:rPr lang="en-US" sz="2000" dirty="0" smtClean="0">
                <a:solidFill>
                  <a:srgbClr val="FFFF00"/>
                </a:solidFill>
                <a:latin typeface="Monotype Corsiva" panose="03010101010201010101" pitchFamily="66" charset="0"/>
              </a:rPr>
              <a:t>Dr. Mosobalaje, O. O.</a:t>
            </a:r>
            <a:endParaRPr lang="en-US" sz="2000" dirty="0">
              <a:solidFill>
                <a:srgbClr val="FFFF00"/>
              </a:solidFill>
              <a:latin typeface="Monotype Corsiva" panose="03010101010201010101" pitchFamily="66" charset="0"/>
            </a:endParaRPr>
          </a:p>
          <a:p>
            <a:r>
              <a:rPr lang="en-US" sz="2800" dirty="0">
                <a:solidFill>
                  <a:schemeClr val="bg1"/>
                </a:solidFill>
                <a:latin typeface="Garamond" panose="02020404030301010803" pitchFamily="18" charset="0"/>
              </a:rPr>
              <a:t>GETTING STARTED WITH PYTHON</a:t>
            </a:r>
            <a:endParaRPr lang="en-US" sz="2800" dirty="0" smtClean="0">
              <a:solidFill>
                <a:schemeClr val="bg1"/>
              </a:solidFill>
              <a:latin typeface="Garamond" panose="02020404030301010803" pitchFamily="18" charset="0"/>
            </a:endParaRPr>
          </a:p>
        </p:txBody>
      </p:sp>
      <p:sp>
        <p:nvSpPr>
          <p:cNvPr id="8" name="Rectangle 7"/>
          <p:cNvSpPr/>
          <p:nvPr/>
        </p:nvSpPr>
        <p:spPr>
          <a:xfrm>
            <a:off x="155574" y="1164848"/>
            <a:ext cx="6323014" cy="4955203"/>
          </a:xfrm>
          <a:prstGeom prst="rect">
            <a:avLst/>
          </a:prstGeom>
        </p:spPr>
        <p:txBody>
          <a:bodyPr wrap="square" numCol="1">
            <a:spAutoFit/>
          </a:bodyPr>
          <a:lstStyle/>
          <a:p>
            <a:pPr algn="ctr">
              <a:buSzPct val="100000"/>
            </a:pPr>
            <a:r>
              <a:rPr lang="en-US" sz="2800" dirty="0" smtClean="0">
                <a:solidFill>
                  <a:srgbClr val="FF0000"/>
                </a:solidFill>
                <a:latin typeface="Garamond" panose="02020404030301010803" pitchFamily="18" charset="0"/>
              </a:rPr>
              <a:t>Functions (Reusable Code)</a:t>
            </a:r>
          </a:p>
          <a:p>
            <a:pPr marL="342900" indent="-342900">
              <a:buBlip>
                <a:blip r:embed="rId2"/>
              </a:buBlip>
            </a:pPr>
            <a:r>
              <a:rPr lang="en-US" sz="2400" dirty="0" smtClean="0">
                <a:solidFill>
                  <a:srgbClr val="FF0000"/>
                </a:solidFill>
                <a:latin typeface="Garamond" panose="02020404030301010803" pitchFamily="18" charset="0"/>
              </a:rPr>
              <a:t>Return value:</a:t>
            </a:r>
          </a:p>
          <a:p>
            <a:pPr marL="342900" indent="-342900">
              <a:buBlip>
                <a:blip r:embed="rId2"/>
              </a:buBlip>
            </a:pPr>
            <a:r>
              <a:rPr lang="en-US" sz="2400" dirty="0" smtClean="0">
                <a:solidFill>
                  <a:srgbClr val="002060"/>
                </a:solidFill>
                <a:latin typeface="Garamond" panose="02020404030301010803" pitchFamily="18" charset="0"/>
              </a:rPr>
              <a:t>A function should have a return statement specifying an output to be returned when called.</a:t>
            </a:r>
          </a:p>
          <a:p>
            <a:pPr marL="342900" indent="-342900">
              <a:buBlip>
                <a:blip r:embed="rId2"/>
              </a:buBlip>
            </a:pPr>
            <a:endParaRPr lang="en-US" sz="2400" dirty="0" smtClean="0">
              <a:solidFill>
                <a:srgbClr val="002060"/>
              </a:solidFill>
              <a:latin typeface="Garamond" panose="02020404030301010803" pitchFamily="18" charset="0"/>
            </a:endParaRPr>
          </a:p>
          <a:p>
            <a:pPr marL="342900" indent="-342900">
              <a:buBlip>
                <a:blip r:embed="rId2"/>
              </a:buBlip>
            </a:pPr>
            <a:r>
              <a:rPr lang="en-US" sz="2400" dirty="0" smtClean="0">
                <a:solidFill>
                  <a:srgbClr val="002060"/>
                </a:solidFill>
                <a:latin typeface="Garamond" panose="02020404030301010803" pitchFamily="18" charset="0"/>
              </a:rPr>
              <a:t>The value to be returned is typically an output generated by one of the statements in the function; not necessarily the last output in the sequence.</a:t>
            </a:r>
          </a:p>
          <a:p>
            <a:pPr marL="342900" indent="-342900">
              <a:buBlip>
                <a:blip r:embed="rId2"/>
              </a:buBlip>
            </a:pPr>
            <a:endParaRPr lang="en-US" sz="2400" dirty="0" smtClean="0">
              <a:solidFill>
                <a:srgbClr val="002060"/>
              </a:solidFill>
              <a:latin typeface="Garamond" panose="02020404030301010803" pitchFamily="18" charset="0"/>
            </a:endParaRPr>
          </a:p>
          <a:p>
            <a:pPr marL="342900" indent="-342900">
              <a:buBlip>
                <a:blip r:embed="rId2"/>
              </a:buBlip>
            </a:pPr>
            <a:r>
              <a:rPr lang="en-US" sz="2400" dirty="0" smtClean="0">
                <a:solidFill>
                  <a:srgbClr val="002060"/>
                </a:solidFill>
                <a:latin typeface="Garamond" panose="02020404030301010803" pitchFamily="18" charset="0"/>
              </a:rPr>
              <a:t>A collection of more than one value may be returned.</a:t>
            </a:r>
          </a:p>
          <a:p>
            <a:pPr marL="342900" indent="-342900">
              <a:buBlip>
                <a:blip r:embed="rId2"/>
              </a:buBlip>
            </a:pPr>
            <a:endParaRPr lang="en-US" sz="2400" dirty="0" smtClean="0">
              <a:solidFill>
                <a:srgbClr val="002060"/>
              </a:solidFill>
              <a:latin typeface="Garamond" panose="02020404030301010803" pitchFamily="18" charset="0"/>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1987" y="1143000"/>
            <a:ext cx="4878388" cy="27202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11987" y="4343400"/>
            <a:ext cx="4953000" cy="1590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36194712"/>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Image result for fluid flow through porous media, imag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Image result for fluid flow through porous media, imag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Title 1"/>
          <p:cNvSpPr txBox="1">
            <a:spLocks/>
          </p:cNvSpPr>
          <p:nvPr/>
        </p:nvSpPr>
        <p:spPr>
          <a:xfrm>
            <a:off x="1587" y="0"/>
            <a:ext cx="10470340" cy="990600"/>
          </a:xfrm>
          <a:prstGeom prst="rect">
            <a:avLst/>
          </a:prstGeom>
          <a:solidFill>
            <a:srgbClr val="7030A0"/>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000" dirty="0">
                <a:solidFill>
                  <a:schemeClr val="bg1"/>
                </a:solidFill>
                <a:latin typeface="Monotype Corsiva" panose="03010101010201010101" pitchFamily="66" charset="0"/>
              </a:rPr>
              <a:t>PET </a:t>
            </a:r>
            <a:r>
              <a:rPr lang="en-US" sz="2000" dirty="0" smtClean="0">
                <a:solidFill>
                  <a:schemeClr val="bg1"/>
                </a:solidFill>
                <a:latin typeface="Monotype Corsiva" panose="03010101010201010101" pitchFamily="66" charset="0"/>
              </a:rPr>
              <a:t>328: Computer Applications in Petroleum Engineering – with Python Programming	</a:t>
            </a:r>
            <a:r>
              <a:rPr lang="en-US" sz="2000" dirty="0" smtClean="0">
                <a:solidFill>
                  <a:srgbClr val="FFFF00"/>
                </a:solidFill>
                <a:latin typeface="Monotype Corsiva" panose="03010101010201010101" pitchFamily="66" charset="0"/>
              </a:rPr>
              <a:t>Dr. Mosobalaje, O. O.</a:t>
            </a:r>
            <a:endParaRPr lang="en-US" sz="2000" dirty="0">
              <a:solidFill>
                <a:srgbClr val="FFFF00"/>
              </a:solidFill>
              <a:latin typeface="Monotype Corsiva" panose="03010101010201010101" pitchFamily="66" charset="0"/>
            </a:endParaRPr>
          </a:p>
          <a:p>
            <a:r>
              <a:rPr lang="en-US" sz="2800" dirty="0">
                <a:solidFill>
                  <a:schemeClr val="bg1"/>
                </a:solidFill>
                <a:latin typeface="Garamond" panose="02020404030301010803" pitchFamily="18" charset="0"/>
              </a:rPr>
              <a:t>GETTING STARTED WITH PYTHON</a:t>
            </a:r>
            <a:endParaRPr lang="en-US" sz="2800" dirty="0" smtClean="0">
              <a:solidFill>
                <a:schemeClr val="bg1"/>
              </a:solidFill>
              <a:latin typeface="Garamond" panose="02020404030301010803" pitchFamily="18" charset="0"/>
            </a:endParaRPr>
          </a:p>
        </p:txBody>
      </p:sp>
      <p:sp>
        <p:nvSpPr>
          <p:cNvPr id="8" name="Rectangle 7"/>
          <p:cNvSpPr/>
          <p:nvPr/>
        </p:nvSpPr>
        <p:spPr>
          <a:xfrm>
            <a:off x="155573" y="1164848"/>
            <a:ext cx="11123614" cy="2000548"/>
          </a:xfrm>
          <a:prstGeom prst="rect">
            <a:avLst/>
          </a:prstGeom>
        </p:spPr>
        <p:txBody>
          <a:bodyPr wrap="square" numCol="1">
            <a:spAutoFit/>
          </a:bodyPr>
          <a:lstStyle/>
          <a:p>
            <a:pPr algn="ctr">
              <a:buSzPct val="100000"/>
            </a:pPr>
            <a:r>
              <a:rPr lang="en-US" sz="2800" dirty="0" smtClean="0">
                <a:solidFill>
                  <a:srgbClr val="FF0000"/>
                </a:solidFill>
                <a:latin typeface="Garamond" panose="02020404030301010803" pitchFamily="18" charset="0"/>
              </a:rPr>
              <a:t>Functions (Reusable Code)</a:t>
            </a:r>
          </a:p>
          <a:p>
            <a:pPr marL="342900" indent="-342900">
              <a:buBlip>
                <a:blip r:embed="rId2"/>
              </a:buBlip>
            </a:pPr>
            <a:r>
              <a:rPr lang="en-US" sz="2400" dirty="0" smtClean="0">
                <a:solidFill>
                  <a:srgbClr val="FF0000"/>
                </a:solidFill>
                <a:latin typeface="Garamond" panose="02020404030301010803" pitchFamily="18" charset="0"/>
              </a:rPr>
              <a:t>Return value:</a:t>
            </a:r>
          </a:p>
          <a:p>
            <a:pPr marL="342900" indent="-342900">
              <a:buBlip>
                <a:blip r:embed="rId2"/>
              </a:buBlip>
            </a:pPr>
            <a:r>
              <a:rPr lang="en-US" sz="2400" dirty="0" smtClean="0">
                <a:solidFill>
                  <a:srgbClr val="002060"/>
                </a:solidFill>
                <a:latin typeface="Garamond" panose="02020404030301010803" pitchFamily="18" charset="0"/>
              </a:rPr>
              <a:t>Alternative return values may exist, if the task involved a conditional execution.</a:t>
            </a:r>
          </a:p>
          <a:p>
            <a:pPr marL="342900" indent="-342900">
              <a:buBlip>
                <a:blip r:embed="rId2"/>
              </a:buBlip>
            </a:pPr>
            <a:endParaRPr lang="en-US" sz="2400" dirty="0" smtClean="0">
              <a:solidFill>
                <a:srgbClr val="002060"/>
              </a:solidFill>
              <a:latin typeface="Garamond" panose="02020404030301010803" pitchFamily="18" charset="0"/>
            </a:endParaRPr>
          </a:p>
          <a:p>
            <a:pPr marL="342900" indent="-342900">
              <a:buBlip>
                <a:blip r:embed="rId2"/>
              </a:buBlip>
            </a:pPr>
            <a:r>
              <a:rPr lang="en-US" sz="2400" dirty="0" smtClean="0">
                <a:solidFill>
                  <a:srgbClr val="002060"/>
                </a:solidFill>
                <a:latin typeface="Garamond" panose="02020404030301010803" pitchFamily="18" charset="0"/>
              </a:rPr>
              <a:t>When no return value is specified, the function simply return a special value called </a:t>
            </a:r>
            <a:r>
              <a:rPr lang="en-US" sz="2400" dirty="0" smtClean="0">
                <a:solidFill>
                  <a:srgbClr val="FF0000"/>
                </a:solidFill>
                <a:latin typeface="Garamond" panose="02020404030301010803" pitchFamily="18" charset="0"/>
              </a:rPr>
              <a:t>None</a:t>
            </a:r>
            <a:r>
              <a:rPr lang="en-US" sz="2400" dirty="0" smtClean="0">
                <a:solidFill>
                  <a:srgbClr val="002060"/>
                </a:solidFill>
                <a:latin typeface="Garamond" panose="02020404030301010803" pitchFamily="18" charset="0"/>
              </a:rPr>
              <a:t>.</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07187" y="3360985"/>
            <a:ext cx="4633776" cy="28112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8"/>
          <p:cNvPicPr/>
          <p:nvPr/>
        </p:nvPicPr>
        <p:blipFill>
          <a:blip r:embed="rId4"/>
          <a:srcRect/>
          <a:stretch>
            <a:fillRect/>
          </a:stretch>
        </p:blipFill>
        <p:spPr bwMode="auto">
          <a:xfrm>
            <a:off x="477201" y="3276600"/>
            <a:ext cx="5544186" cy="2950210"/>
          </a:xfrm>
          <a:prstGeom prst="rect">
            <a:avLst/>
          </a:prstGeom>
          <a:noFill/>
          <a:ln w="9525">
            <a:noFill/>
            <a:miter lim="800000"/>
            <a:headEnd/>
            <a:tailEnd/>
          </a:ln>
        </p:spPr>
      </p:pic>
    </p:spTree>
    <p:extLst>
      <p:ext uri="{BB962C8B-B14F-4D97-AF65-F5344CB8AC3E}">
        <p14:creationId xmlns:p14="http://schemas.microsoft.com/office/powerpoint/2010/main" val="2982381889"/>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Image result for fluid flow through porous media, imag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Image result for fluid flow through porous media, imag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Title 1"/>
          <p:cNvSpPr txBox="1">
            <a:spLocks/>
          </p:cNvSpPr>
          <p:nvPr/>
        </p:nvSpPr>
        <p:spPr>
          <a:xfrm>
            <a:off x="1587" y="0"/>
            <a:ext cx="10470340" cy="990600"/>
          </a:xfrm>
          <a:prstGeom prst="rect">
            <a:avLst/>
          </a:prstGeom>
          <a:solidFill>
            <a:srgbClr val="7030A0"/>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000" dirty="0">
                <a:solidFill>
                  <a:schemeClr val="bg1"/>
                </a:solidFill>
                <a:latin typeface="Monotype Corsiva" panose="03010101010201010101" pitchFamily="66" charset="0"/>
              </a:rPr>
              <a:t>PET </a:t>
            </a:r>
            <a:r>
              <a:rPr lang="en-US" sz="2000" dirty="0" smtClean="0">
                <a:solidFill>
                  <a:schemeClr val="bg1"/>
                </a:solidFill>
                <a:latin typeface="Monotype Corsiva" panose="03010101010201010101" pitchFamily="66" charset="0"/>
              </a:rPr>
              <a:t>328: Computer Applications in Petroleum Engineering – with Python Programming	</a:t>
            </a:r>
            <a:r>
              <a:rPr lang="en-US" sz="2000" dirty="0" smtClean="0">
                <a:solidFill>
                  <a:srgbClr val="FFFF00"/>
                </a:solidFill>
                <a:latin typeface="Monotype Corsiva" panose="03010101010201010101" pitchFamily="66" charset="0"/>
              </a:rPr>
              <a:t>Dr. Mosobalaje, O. O.</a:t>
            </a:r>
            <a:endParaRPr lang="en-US" sz="2000" dirty="0">
              <a:solidFill>
                <a:srgbClr val="FFFF00"/>
              </a:solidFill>
              <a:latin typeface="Monotype Corsiva" panose="03010101010201010101" pitchFamily="66" charset="0"/>
            </a:endParaRPr>
          </a:p>
          <a:p>
            <a:r>
              <a:rPr lang="en-US" sz="2800" dirty="0">
                <a:solidFill>
                  <a:schemeClr val="bg1"/>
                </a:solidFill>
                <a:latin typeface="Garamond" panose="02020404030301010803" pitchFamily="18" charset="0"/>
              </a:rPr>
              <a:t>GETTING STARTED WITH PYTHON</a:t>
            </a:r>
            <a:endParaRPr lang="en-US" sz="2800" dirty="0" smtClean="0">
              <a:solidFill>
                <a:schemeClr val="bg1"/>
              </a:solidFill>
              <a:latin typeface="Garamond" panose="02020404030301010803" pitchFamily="18" charset="0"/>
            </a:endParaRPr>
          </a:p>
        </p:txBody>
      </p:sp>
      <p:sp>
        <p:nvSpPr>
          <p:cNvPr id="8" name="Rectangle 7"/>
          <p:cNvSpPr/>
          <p:nvPr/>
        </p:nvSpPr>
        <p:spPr>
          <a:xfrm>
            <a:off x="155572" y="912197"/>
            <a:ext cx="6018215" cy="3477875"/>
          </a:xfrm>
          <a:prstGeom prst="rect">
            <a:avLst/>
          </a:prstGeom>
        </p:spPr>
        <p:txBody>
          <a:bodyPr wrap="square" numCol="1">
            <a:spAutoFit/>
          </a:bodyPr>
          <a:lstStyle/>
          <a:p>
            <a:pPr algn="ctr">
              <a:buSzPct val="100000"/>
            </a:pPr>
            <a:r>
              <a:rPr lang="en-US" sz="2800" dirty="0" smtClean="0">
                <a:solidFill>
                  <a:srgbClr val="FF0000"/>
                </a:solidFill>
                <a:latin typeface="Garamond" panose="02020404030301010803" pitchFamily="18" charset="0"/>
              </a:rPr>
              <a:t>Functions (Reusable Code)</a:t>
            </a:r>
          </a:p>
          <a:p>
            <a:pPr marL="342900" indent="-342900">
              <a:buBlip>
                <a:blip r:embed="rId2"/>
              </a:buBlip>
            </a:pPr>
            <a:r>
              <a:rPr lang="en-US" sz="2400" dirty="0" smtClean="0">
                <a:solidFill>
                  <a:srgbClr val="FF0000"/>
                </a:solidFill>
                <a:latin typeface="Garamond" panose="02020404030301010803" pitchFamily="18" charset="0"/>
              </a:rPr>
              <a:t>Calling a Function</a:t>
            </a:r>
          </a:p>
          <a:p>
            <a:pPr marL="342900" indent="-342900">
              <a:buBlip>
                <a:blip r:embed="rId2"/>
              </a:buBlip>
            </a:pPr>
            <a:r>
              <a:rPr lang="en-US" sz="2400" dirty="0" smtClean="0">
                <a:solidFill>
                  <a:srgbClr val="002060"/>
                </a:solidFill>
                <a:latin typeface="Garamond" panose="02020404030301010803" pitchFamily="18" charset="0"/>
              </a:rPr>
              <a:t>A function (already defined) is called simply by typing its name and a list of its argument values enclosed in parenthesis.</a:t>
            </a:r>
          </a:p>
          <a:p>
            <a:pPr marL="342900" indent="-342900">
              <a:buBlip>
                <a:blip r:embed="rId2"/>
              </a:buBlip>
            </a:pPr>
            <a:endParaRPr lang="en-US" sz="2400" dirty="0" smtClean="0">
              <a:solidFill>
                <a:srgbClr val="002060"/>
              </a:solidFill>
              <a:latin typeface="Garamond" panose="02020404030301010803" pitchFamily="18" charset="0"/>
            </a:endParaRPr>
          </a:p>
          <a:p>
            <a:pPr marL="342900" indent="-342900">
              <a:buBlip>
                <a:blip r:embed="rId2"/>
              </a:buBlip>
            </a:pPr>
            <a:r>
              <a:rPr lang="en-US" sz="2400" dirty="0" smtClean="0">
                <a:solidFill>
                  <a:srgbClr val="002060"/>
                </a:solidFill>
                <a:latin typeface="Garamond" panose="02020404030301010803" pitchFamily="18" charset="0"/>
              </a:rPr>
              <a:t>If the function requires no arguments, an empty parenthesis () is typed.</a:t>
            </a:r>
          </a:p>
          <a:p>
            <a:pPr marL="342900" indent="-342900">
              <a:buBlip>
                <a:blip r:embed="rId2"/>
              </a:buBlip>
            </a:pPr>
            <a:endParaRPr lang="en-US" sz="2400" dirty="0">
              <a:solidFill>
                <a:srgbClr val="002060"/>
              </a:solidFill>
              <a:latin typeface="Garamond" panose="02020404030301010803" pitchFamily="18" charset="0"/>
            </a:endParaRPr>
          </a:p>
        </p:txBody>
      </p:sp>
      <p:pic>
        <p:nvPicPr>
          <p:cNvPr id="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02387" y="2057400"/>
            <a:ext cx="5763895" cy="1066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02387" y="3744514"/>
            <a:ext cx="5762625" cy="9798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14605547"/>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Image result for fluid flow through porous media, imag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Image result for fluid flow through porous media, imag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Title 1"/>
          <p:cNvSpPr txBox="1">
            <a:spLocks/>
          </p:cNvSpPr>
          <p:nvPr/>
        </p:nvSpPr>
        <p:spPr>
          <a:xfrm>
            <a:off x="1587" y="0"/>
            <a:ext cx="10470340" cy="990600"/>
          </a:xfrm>
          <a:prstGeom prst="rect">
            <a:avLst/>
          </a:prstGeom>
          <a:solidFill>
            <a:srgbClr val="7030A0"/>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000" dirty="0">
                <a:solidFill>
                  <a:schemeClr val="bg1"/>
                </a:solidFill>
                <a:latin typeface="Monotype Corsiva" panose="03010101010201010101" pitchFamily="66" charset="0"/>
              </a:rPr>
              <a:t>PET </a:t>
            </a:r>
            <a:r>
              <a:rPr lang="en-US" sz="2000" dirty="0" smtClean="0">
                <a:solidFill>
                  <a:schemeClr val="bg1"/>
                </a:solidFill>
                <a:latin typeface="Monotype Corsiva" panose="03010101010201010101" pitchFamily="66" charset="0"/>
              </a:rPr>
              <a:t>328: Computer Applications in Petroleum Engineering – with Python Programming	</a:t>
            </a:r>
            <a:r>
              <a:rPr lang="en-US" sz="2000" dirty="0" smtClean="0">
                <a:solidFill>
                  <a:srgbClr val="FFFF00"/>
                </a:solidFill>
                <a:latin typeface="Monotype Corsiva" panose="03010101010201010101" pitchFamily="66" charset="0"/>
              </a:rPr>
              <a:t>Dr. Mosobalaje, O. O.</a:t>
            </a:r>
            <a:endParaRPr lang="en-US" sz="2000" dirty="0">
              <a:solidFill>
                <a:srgbClr val="FFFF00"/>
              </a:solidFill>
              <a:latin typeface="Monotype Corsiva" panose="03010101010201010101" pitchFamily="66" charset="0"/>
            </a:endParaRPr>
          </a:p>
          <a:p>
            <a:r>
              <a:rPr lang="en-US" sz="2800" dirty="0">
                <a:solidFill>
                  <a:schemeClr val="bg1"/>
                </a:solidFill>
                <a:latin typeface="Garamond" panose="02020404030301010803" pitchFamily="18" charset="0"/>
              </a:rPr>
              <a:t>GETTING STARTED WITH PYTHON</a:t>
            </a:r>
            <a:endParaRPr lang="en-US" sz="2800" dirty="0" smtClean="0">
              <a:solidFill>
                <a:schemeClr val="bg1"/>
              </a:solidFill>
              <a:latin typeface="Garamond" panose="02020404030301010803" pitchFamily="18" charset="0"/>
            </a:endParaRPr>
          </a:p>
        </p:txBody>
      </p:sp>
      <p:sp>
        <p:nvSpPr>
          <p:cNvPr id="8" name="Rectangle 7"/>
          <p:cNvSpPr/>
          <p:nvPr/>
        </p:nvSpPr>
        <p:spPr>
          <a:xfrm>
            <a:off x="155572" y="912197"/>
            <a:ext cx="7085015" cy="3108543"/>
          </a:xfrm>
          <a:prstGeom prst="rect">
            <a:avLst/>
          </a:prstGeom>
        </p:spPr>
        <p:txBody>
          <a:bodyPr wrap="square" numCol="1">
            <a:spAutoFit/>
          </a:bodyPr>
          <a:lstStyle/>
          <a:p>
            <a:pPr algn="ctr">
              <a:buSzPct val="100000"/>
            </a:pPr>
            <a:r>
              <a:rPr lang="en-US" sz="2800" dirty="0" smtClean="0">
                <a:solidFill>
                  <a:srgbClr val="FF0000"/>
                </a:solidFill>
                <a:latin typeface="Garamond" panose="02020404030301010803" pitchFamily="18" charset="0"/>
              </a:rPr>
              <a:t>Functions (Reusable Code)</a:t>
            </a:r>
          </a:p>
          <a:p>
            <a:pPr marL="342900" indent="-342900">
              <a:buBlip>
                <a:blip r:embed="rId2"/>
              </a:buBlip>
            </a:pPr>
            <a:r>
              <a:rPr lang="en-US" sz="2400" dirty="0" smtClean="0">
                <a:solidFill>
                  <a:srgbClr val="FF0000"/>
                </a:solidFill>
                <a:latin typeface="Garamond" panose="02020404030301010803" pitchFamily="18" charset="0"/>
              </a:rPr>
              <a:t>Calling a Function</a:t>
            </a:r>
          </a:p>
          <a:p>
            <a:pPr marL="342900" indent="-342900">
              <a:buBlip>
                <a:blip r:embed="rId2"/>
              </a:buBlip>
            </a:pPr>
            <a:endParaRPr lang="en-US" sz="2400" dirty="0">
              <a:solidFill>
                <a:srgbClr val="002060"/>
              </a:solidFill>
              <a:latin typeface="Garamond" panose="02020404030301010803" pitchFamily="18" charset="0"/>
            </a:endParaRPr>
          </a:p>
          <a:p>
            <a:pPr marL="342900" indent="-342900">
              <a:buBlip>
                <a:blip r:embed="rId2"/>
              </a:buBlip>
            </a:pPr>
            <a:r>
              <a:rPr lang="en-US" sz="2400" dirty="0" smtClean="0">
                <a:solidFill>
                  <a:srgbClr val="002060"/>
                </a:solidFill>
                <a:latin typeface="Garamond" panose="02020404030301010803" pitchFamily="18" charset="0"/>
              </a:rPr>
              <a:t>If a function call is assigned to a variable on the LHS of the call statement, upon execution, the return value of the function is stored in that variable.</a:t>
            </a:r>
          </a:p>
          <a:p>
            <a:pPr marL="342900" indent="-342900">
              <a:buBlip>
                <a:blip r:embed="rId2"/>
              </a:buBlip>
            </a:pPr>
            <a:endParaRPr lang="en-US" sz="2400" dirty="0" smtClean="0">
              <a:solidFill>
                <a:srgbClr val="002060"/>
              </a:solidFill>
              <a:latin typeface="Garamond" panose="02020404030301010803" pitchFamily="18" charset="0"/>
            </a:endParaRPr>
          </a:p>
          <a:p>
            <a:pPr marL="342900" indent="-342900">
              <a:buBlip>
                <a:blip r:embed="rId2"/>
              </a:buBlip>
            </a:pPr>
            <a:endParaRPr lang="en-US" sz="2400" dirty="0" smtClean="0">
              <a:solidFill>
                <a:srgbClr val="002060"/>
              </a:solidFill>
              <a:latin typeface="Garamond" panose="02020404030301010803" pitchFamily="18" charset="0"/>
            </a:endParaRPr>
          </a:p>
        </p:txBody>
      </p:sp>
      <p:pic>
        <p:nvPicPr>
          <p:cNvPr id="1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3587" y="4020740"/>
            <a:ext cx="9315450" cy="828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45795516"/>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Image result for fluid flow through porous media, imag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Image result for fluid flow through porous media, imag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Title 1"/>
          <p:cNvSpPr txBox="1">
            <a:spLocks/>
          </p:cNvSpPr>
          <p:nvPr/>
        </p:nvSpPr>
        <p:spPr>
          <a:xfrm>
            <a:off x="1587" y="0"/>
            <a:ext cx="10470340" cy="990600"/>
          </a:xfrm>
          <a:prstGeom prst="rect">
            <a:avLst/>
          </a:prstGeom>
          <a:solidFill>
            <a:srgbClr val="7030A0"/>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000" dirty="0">
                <a:solidFill>
                  <a:schemeClr val="bg1"/>
                </a:solidFill>
                <a:latin typeface="Monotype Corsiva" panose="03010101010201010101" pitchFamily="66" charset="0"/>
              </a:rPr>
              <a:t>PET </a:t>
            </a:r>
            <a:r>
              <a:rPr lang="en-US" sz="2000" dirty="0" smtClean="0">
                <a:solidFill>
                  <a:schemeClr val="bg1"/>
                </a:solidFill>
                <a:latin typeface="Monotype Corsiva" panose="03010101010201010101" pitchFamily="66" charset="0"/>
              </a:rPr>
              <a:t>328: Computer Applications in Petroleum Engineering – with Python Programming	</a:t>
            </a:r>
            <a:r>
              <a:rPr lang="en-US" sz="2000" dirty="0" smtClean="0">
                <a:solidFill>
                  <a:srgbClr val="FFFF00"/>
                </a:solidFill>
                <a:latin typeface="Monotype Corsiva" panose="03010101010201010101" pitchFamily="66" charset="0"/>
              </a:rPr>
              <a:t>Dr. Mosobalaje, O. O.</a:t>
            </a:r>
            <a:endParaRPr lang="en-US" sz="2000" dirty="0">
              <a:solidFill>
                <a:srgbClr val="FFFF00"/>
              </a:solidFill>
              <a:latin typeface="Monotype Corsiva" panose="03010101010201010101" pitchFamily="66" charset="0"/>
            </a:endParaRPr>
          </a:p>
          <a:p>
            <a:r>
              <a:rPr lang="en-US" sz="2800" dirty="0">
                <a:solidFill>
                  <a:schemeClr val="bg1"/>
                </a:solidFill>
                <a:latin typeface="Garamond" panose="02020404030301010803" pitchFamily="18" charset="0"/>
              </a:rPr>
              <a:t>GETTING STARTED WITH PYTHON</a:t>
            </a:r>
            <a:endParaRPr lang="en-US" sz="2800" dirty="0" smtClean="0">
              <a:solidFill>
                <a:schemeClr val="bg1"/>
              </a:solidFill>
              <a:latin typeface="Garamond" panose="02020404030301010803" pitchFamily="18" charset="0"/>
            </a:endParaRPr>
          </a:p>
        </p:txBody>
      </p:sp>
      <p:sp>
        <p:nvSpPr>
          <p:cNvPr id="8" name="Rectangle 7"/>
          <p:cNvSpPr/>
          <p:nvPr/>
        </p:nvSpPr>
        <p:spPr>
          <a:xfrm>
            <a:off x="155572" y="912197"/>
            <a:ext cx="6246815" cy="4955203"/>
          </a:xfrm>
          <a:prstGeom prst="rect">
            <a:avLst/>
          </a:prstGeom>
        </p:spPr>
        <p:txBody>
          <a:bodyPr wrap="square" numCol="1">
            <a:spAutoFit/>
          </a:bodyPr>
          <a:lstStyle/>
          <a:p>
            <a:pPr algn="ctr">
              <a:buSzPct val="100000"/>
            </a:pPr>
            <a:r>
              <a:rPr lang="en-US" sz="2800" dirty="0" smtClean="0">
                <a:solidFill>
                  <a:srgbClr val="FF0000"/>
                </a:solidFill>
                <a:latin typeface="Garamond" panose="02020404030301010803" pitchFamily="18" charset="0"/>
              </a:rPr>
              <a:t>Functions (Reusable Code)</a:t>
            </a:r>
          </a:p>
          <a:p>
            <a:pPr marL="342900" indent="-342900">
              <a:buBlip>
                <a:blip r:embed="rId2"/>
              </a:buBlip>
            </a:pPr>
            <a:r>
              <a:rPr lang="en-US" sz="2400" dirty="0" smtClean="0">
                <a:solidFill>
                  <a:srgbClr val="FF0000"/>
                </a:solidFill>
                <a:latin typeface="Garamond" panose="02020404030301010803" pitchFamily="18" charset="0"/>
              </a:rPr>
              <a:t>Calling a Function</a:t>
            </a:r>
          </a:p>
          <a:p>
            <a:pPr marL="342900" indent="-342900">
              <a:buBlip>
                <a:blip r:embed="rId2"/>
              </a:buBlip>
            </a:pPr>
            <a:endParaRPr lang="en-US" sz="2400" dirty="0">
              <a:solidFill>
                <a:srgbClr val="002060"/>
              </a:solidFill>
              <a:latin typeface="Garamond" panose="02020404030301010803" pitchFamily="18" charset="0"/>
            </a:endParaRPr>
          </a:p>
          <a:p>
            <a:pPr marL="342900" indent="-342900">
              <a:buBlip>
                <a:blip r:embed="rId2"/>
              </a:buBlip>
            </a:pPr>
            <a:r>
              <a:rPr lang="en-US" sz="2400" dirty="0" smtClean="0">
                <a:solidFill>
                  <a:srgbClr val="002060"/>
                </a:solidFill>
                <a:latin typeface="Garamond" panose="02020404030301010803" pitchFamily="18" charset="0"/>
              </a:rPr>
              <a:t>For functions that returns multiple values, the function call may be assigned to multiple variables on the LHS of the call. </a:t>
            </a:r>
          </a:p>
          <a:p>
            <a:pPr marL="342900" indent="-342900">
              <a:buBlip>
                <a:blip r:embed="rId2"/>
              </a:buBlip>
            </a:pPr>
            <a:endParaRPr lang="en-US" sz="2400" dirty="0" smtClean="0">
              <a:solidFill>
                <a:srgbClr val="002060"/>
              </a:solidFill>
              <a:latin typeface="Garamond" panose="02020404030301010803" pitchFamily="18" charset="0"/>
            </a:endParaRPr>
          </a:p>
          <a:p>
            <a:pPr marL="342900" indent="-342900">
              <a:buBlip>
                <a:blip r:embed="rId2"/>
              </a:buBlip>
            </a:pPr>
            <a:r>
              <a:rPr lang="en-US" sz="2400" dirty="0" smtClean="0">
                <a:solidFill>
                  <a:srgbClr val="002060"/>
                </a:solidFill>
                <a:latin typeface="Garamond" panose="02020404030301010803" pitchFamily="18" charset="0"/>
              </a:rPr>
              <a:t>In that case, the return values are unbundled into respective LHS variables.</a:t>
            </a:r>
          </a:p>
          <a:p>
            <a:pPr marL="342900" indent="-342900">
              <a:buBlip>
                <a:blip r:embed="rId2"/>
              </a:buBlip>
            </a:pPr>
            <a:endParaRPr lang="en-US" sz="2400" dirty="0" smtClean="0">
              <a:solidFill>
                <a:srgbClr val="002060"/>
              </a:solidFill>
              <a:latin typeface="Garamond" panose="02020404030301010803" pitchFamily="18" charset="0"/>
            </a:endParaRPr>
          </a:p>
          <a:p>
            <a:pPr marL="342900" indent="-342900">
              <a:buBlip>
                <a:blip r:embed="rId2"/>
              </a:buBlip>
            </a:pPr>
            <a:r>
              <a:rPr lang="en-US" sz="2400" dirty="0" smtClean="0">
                <a:solidFill>
                  <a:srgbClr val="002060"/>
                </a:solidFill>
                <a:latin typeface="Garamond" panose="02020404030301010803" pitchFamily="18" charset="0"/>
              </a:rPr>
              <a:t>Otherwise all the return values are stored into the single LHS variable as a collection.</a:t>
            </a:r>
          </a:p>
          <a:p>
            <a:pPr marL="342900" indent="-342900">
              <a:buBlip>
                <a:blip r:embed="rId2"/>
              </a:buBlip>
            </a:pPr>
            <a:endParaRPr lang="en-US" sz="2400" dirty="0" smtClean="0">
              <a:solidFill>
                <a:srgbClr val="002060"/>
              </a:solidFill>
              <a:latin typeface="Garamond" panose="02020404030301010803" pitchFamily="18" charset="0"/>
            </a:endParaRP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9587" y="2667000"/>
            <a:ext cx="4940935" cy="1447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23721" y="4724400"/>
            <a:ext cx="5257800" cy="857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4440675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Image result for fluid flow through porous media, imag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Image result for fluid flow through porous media, imag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Title 1"/>
          <p:cNvSpPr txBox="1">
            <a:spLocks/>
          </p:cNvSpPr>
          <p:nvPr/>
        </p:nvSpPr>
        <p:spPr>
          <a:xfrm>
            <a:off x="1587" y="0"/>
            <a:ext cx="10470340" cy="990600"/>
          </a:xfrm>
          <a:prstGeom prst="rect">
            <a:avLst/>
          </a:prstGeom>
          <a:solidFill>
            <a:srgbClr val="7030A0"/>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000" dirty="0">
                <a:solidFill>
                  <a:schemeClr val="bg1"/>
                </a:solidFill>
                <a:latin typeface="Monotype Corsiva" panose="03010101010201010101" pitchFamily="66" charset="0"/>
              </a:rPr>
              <a:t>PET </a:t>
            </a:r>
            <a:r>
              <a:rPr lang="en-US" sz="2000" dirty="0" smtClean="0">
                <a:solidFill>
                  <a:schemeClr val="bg1"/>
                </a:solidFill>
                <a:latin typeface="Monotype Corsiva" panose="03010101010201010101" pitchFamily="66" charset="0"/>
              </a:rPr>
              <a:t>328: Computer Applications in Petroleum Engineering – with Python Programming	</a:t>
            </a:r>
            <a:r>
              <a:rPr lang="en-US" sz="2000" dirty="0" smtClean="0">
                <a:solidFill>
                  <a:srgbClr val="FFFF00"/>
                </a:solidFill>
                <a:latin typeface="Monotype Corsiva" panose="03010101010201010101" pitchFamily="66" charset="0"/>
              </a:rPr>
              <a:t>Dr. Mosobalaje, O. O.</a:t>
            </a:r>
            <a:endParaRPr lang="en-US" sz="2000" dirty="0">
              <a:solidFill>
                <a:srgbClr val="FFFF00"/>
              </a:solidFill>
              <a:latin typeface="Monotype Corsiva" panose="03010101010201010101" pitchFamily="66" charset="0"/>
            </a:endParaRPr>
          </a:p>
          <a:p>
            <a:r>
              <a:rPr lang="en-US" sz="2800" dirty="0" smtClean="0">
                <a:solidFill>
                  <a:schemeClr val="bg1"/>
                </a:solidFill>
                <a:latin typeface="Garamond" panose="02020404030301010803" pitchFamily="18" charset="0"/>
              </a:rPr>
              <a:t>PREAMBLES</a:t>
            </a:r>
          </a:p>
        </p:txBody>
      </p:sp>
      <p:sp>
        <p:nvSpPr>
          <p:cNvPr id="6" name="Rectangle 5"/>
          <p:cNvSpPr/>
          <p:nvPr/>
        </p:nvSpPr>
        <p:spPr>
          <a:xfrm>
            <a:off x="155575" y="1066800"/>
            <a:ext cx="4951412" cy="1292662"/>
          </a:xfrm>
          <a:prstGeom prst="rect">
            <a:avLst/>
          </a:prstGeom>
        </p:spPr>
        <p:txBody>
          <a:bodyPr wrap="square" numCol="1">
            <a:spAutoFit/>
          </a:bodyPr>
          <a:lstStyle/>
          <a:p>
            <a:pPr algn="ctr">
              <a:lnSpc>
                <a:spcPct val="150000"/>
              </a:lnSpc>
              <a:buSzPct val="100000"/>
            </a:pPr>
            <a:r>
              <a:rPr lang="en-US" sz="2800" dirty="0" smtClean="0">
                <a:solidFill>
                  <a:srgbClr val="FF0000"/>
                </a:solidFill>
                <a:latin typeface="Garamond" panose="02020404030301010803" pitchFamily="18" charset="0"/>
              </a:rPr>
              <a:t>The Toolbox</a:t>
            </a:r>
          </a:p>
          <a:p>
            <a:pPr marL="342900" indent="-342900">
              <a:lnSpc>
                <a:spcPct val="150000"/>
              </a:lnSpc>
              <a:buSzPct val="100000"/>
              <a:buBlip>
                <a:blip r:embed="rId2"/>
              </a:buBlip>
            </a:pPr>
            <a:r>
              <a:rPr lang="en-US" sz="2400" dirty="0" smtClean="0">
                <a:solidFill>
                  <a:srgbClr val="FF0000"/>
                </a:solidFill>
                <a:latin typeface="Garamond" pitchFamily="18" charset="0"/>
              </a:rPr>
              <a:t>Launching Python 3</a:t>
            </a:r>
          </a:p>
        </p:txBody>
      </p:sp>
      <p:pic>
        <p:nvPicPr>
          <p:cNvPr id="5122" name="Picture 2" descr="F:\Capture\Capture8.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5987" y="2514600"/>
            <a:ext cx="9344025" cy="3067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2521955"/>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Image result for fluid flow through porous media, imag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Image result for fluid flow through porous media, imag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Title 1"/>
          <p:cNvSpPr txBox="1">
            <a:spLocks/>
          </p:cNvSpPr>
          <p:nvPr/>
        </p:nvSpPr>
        <p:spPr>
          <a:xfrm>
            <a:off x="1587" y="0"/>
            <a:ext cx="10470340" cy="990600"/>
          </a:xfrm>
          <a:prstGeom prst="rect">
            <a:avLst/>
          </a:prstGeom>
          <a:solidFill>
            <a:srgbClr val="7030A0"/>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000" dirty="0">
                <a:solidFill>
                  <a:schemeClr val="bg1"/>
                </a:solidFill>
                <a:latin typeface="Monotype Corsiva" panose="03010101010201010101" pitchFamily="66" charset="0"/>
              </a:rPr>
              <a:t>PET </a:t>
            </a:r>
            <a:r>
              <a:rPr lang="en-US" sz="2000" dirty="0" smtClean="0">
                <a:solidFill>
                  <a:schemeClr val="bg1"/>
                </a:solidFill>
                <a:latin typeface="Monotype Corsiva" panose="03010101010201010101" pitchFamily="66" charset="0"/>
              </a:rPr>
              <a:t>328: Computer Applications in Petroleum Engineering – with Python Programming	</a:t>
            </a:r>
            <a:r>
              <a:rPr lang="en-US" sz="2000" dirty="0" smtClean="0">
                <a:solidFill>
                  <a:srgbClr val="FFFF00"/>
                </a:solidFill>
                <a:latin typeface="Monotype Corsiva" panose="03010101010201010101" pitchFamily="66" charset="0"/>
              </a:rPr>
              <a:t>Dr. Mosobalaje, O. O.</a:t>
            </a:r>
            <a:endParaRPr lang="en-US" sz="2000" dirty="0">
              <a:solidFill>
                <a:srgbClr val="FFFF00"/>
              </a:solidFill>
              <a:latin typeface="Monotype Corsiva" panose="03010101010201010101" pitchFamily="66" charset="0"/>
            </a:endParaRPr>
          </a:p>
          <a:p>
            <a:r>
              <a:rPr lang="en-US" sz="2800" dirty="0">
                <a:solidFill>
                  <a:schemeClr val="bg1"/>
                </a:solidFill>
                <a:latin typeface="Garamond" panose="02020404030301010803" pitchFamily="18" charset="0"/>
              </a:rPr>
              <a:t>GETTING STARTED WITH PYTHON</a:t>
            </a:r>
            <a:endParaRPr lang="en-US" sz="2800" dirty="0" smtClean="0">
              <a:solidFill>
                <a:schemeClr val="bg1"/>
              </a:solidFill>
              <a:latin typeface="Garamond" panose="02020404030301010803" pitchFamily="18" charset="0"/>
            </a:endParaRPr>
          </a:p>
        </p:txBody>
      </p:sp>
      <p:sp>
        <p:nvSpPr>
          <p:cNvPr id="8" name="Rectangle 7"/>
          <p:cNvSpPr/>
          <p:nvPr/>
        </p:nvSpPr>
        <p:spPr>
          <a:xfrm>
            <a:off x="155572" y="912197"/>
            <a:ext cx="11733215" cy="4216539"/>
          </a:xfrm>
          <a:prstGeom prst="rect">
            <a:avLst/>
          </a:prstGeom>
        </p:spPr>
        <p:txBody>
          <a:bodyPr wrap="square" numCol="1">
            <a:spAutoFit/>
          </a:bodyPr>
          <a:lstStyle/>
          <a:p>
            <a:pPr algn="ctr">
              <a:buSzPct val="100000"/>
            </a:pPr>
            <a:r>
              <a:rPr lang="en-US" sz="2800" dirty="0" smtClean="0">
                <a:solidFill>
                  <a:srgbClr val="FF0000"/>
                </a:solidFill>
                <a:latin typeface="Garamond" panose="02020404030301010803" pitchFamily="18" charset="0"/>
              </a:rPr>
              <a:t>Functions (Reusable Code)</a:t>
            </a:r>
          </a:p>
          <a:p>
            <a:pPr marL="342900" indent="-342900">
              <a:buBlip>
                <a:blip r:embed="rId2"/>
              </a:buBlip>
            </a:pPr>
            <a:r>
              <a:rPr lang="en-US" sz="2400" dirty="0" smtClean="0">
                <a:solidFill>
                  <a:srgbClr val="FF0000"/>
                </a:solidFill>
                <a:latin typeface="Garamond" panose="02020404030301010803" pitchFamily="18" charset="0"/>
              </a:rPr>
              <a:t>Calling a Function</a:t>
            </a:r>
          </a:p>
          <a:p>
            <a:pPr marL="342900" indent="-342900">
              <a:buBlip>
                <a:blip r:embed="rId2"/>
              </a:buBlip>
            </a:pPr>
            <a:r>
              <a:rPr lang="en-US" sz="2400" dirty="0" smtClean="0">
                <a:solidFill>
                  <a:srgbClr val="FF0000"/>
                </a:solidFill>
                <a:latin typeface="Garamond" panose="02020404030301010803" pitchFamily="18" charset="0"/>
              </a:rPr>
              <a:t>Specifying arguments</a:t>
            </a:r>
          </a:p>
          <a:p>
            <a:pPr marL="342900" indent="-342900">
              <a:buBlip>
                <a:blip r:embed="rId2"/>
              </a:buBlip>
            </a:pPr>
            <a:r>
              <a:rPr lang="en-US" sz="2400" dirty="0" smtClean="0">
                <a:solidFill>
                  <a:srgbClr val="002060"/>
                </a:solidFill>
                <a:latin typeface="Garamond" panose="02020404030301010803" pitchFamily="18" charset="0"/>
              </a:rPr>
              <a:t>In specifying values of arguments, users don’t have to necessarily indicate names of the arguments as stated during the function definition.</a:t>
            </a:r>
          </a:p>
          <a:p>
            <a:pPr marL="342900" indent="-342900">
              <a:buBlip>
                <a:blip r:embed="rId2"/>
              </a:buBlip>
            </a:pPr>
            <a:endParaRPr lang="en-US" sz="2400" dirty="0" smtClean="0">
              <a:solidFill>
                <a:srgbClr val="002060"/>
              </a:solidFill>
              <a:latin typeface="Garamond" panose="02020404030301010803" pitchFamily="18" charset="0"/>
            </a:endParaRPr>
          </a:p>
          <a:p>
            <a:pPr marL="342900" indent="-342900">
              <a:buBlip>
                <a:blip r:embed="rId2"/>
              </a:buBlip>
            </a:pPr>
            <a:r>
              <a:rPr lang="en-US" sz="2400" dirty="0" smtClean="0">
                <a:solidFill>
                  <a:srgbClr val="002060"/>
                </a:solidFill>
                <a:latin typeface="Garamond" panose="02020404030301010803" pitchFamily="18" charset="0"/>
              </a:rPr>
              <a:t>Users only have to specify the argument values in the order that they were listed during definition – this is known as </a:t>
            </a:r>
            <a:r>
              <a:rPr lang="en-US" sz="2400" dirty="0" smtClean="0">
                <a:solidFill>
                  <a:srgbClr val="FF0000"/>
                </a:solidFill>
                <a:latin typeface="Garamond" panose="02020404030301010803" pitchFamily="18" charset="0"/>
              </a:rPr>
              <a:t>positional argument specification</a:t>
            </a:r>
            <a:r>
              <a:rPr lang="en-US" sz="2400" dirty="0" smtClean="0">
                <a:solidFill>
                  <a:srgbClr val="002060"/>
                </a:solidFill>
                <a:latin typeface="Garamond" panose="02020404030301010803" pitchFamily="18" charset="0"/>
              </a:rPr>
              <a:t>.</a:t>
            </a:r>
          </a:p>
          <a:p>
            <a:pPr marL="342900" indent="-342900">
              <a:buBlip>
                <a:blip r:embed="rId2"/>
              </a:buBlip>
            </a:pPr>
            <a:endParaRPr lang="en-US" sz="2400" dirty="0">
              <a:solidFill>
                <a:srgbClr val="002060"/>
              </a:solidFill>
              <a:latin typeface="Garamond" panose="02020404030301010803" pitchFamily="18" charset="0"/>
            </a:endParaRPr>
          </a:p>
          <a:p>
            <a:pPr marL="342900" indent="-342900">
              <a:buBlip>
                <a:blip r:embed="rId2"/>
              </a:buBlip>
            </a:pPr>
            <a:r>
              <a:rPr lang="en-US" sz="2400" dirty="0" smtClean="0">
                <a:solidFill>
                  <a:srgbClr val="002060"/>
                </a:solidFill>
                <a:latin typeface="Garamond" panose="02020404030301010803" pitchFamily="18" charset="0"/>
              </a:rPr>
              <a:t>Sometimes, the values to be passed to a function call might have been previously assigned to a variable; such variable name may be passed in place of the value.</a:t>
            </a:r>
          </a:p>
        </p:txBody>
      </p:sp>
      <p:pic>
        <p:nvPicPr>
          <p:cNvPr id="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787" y="5356860"/>
            <a:ext cx="4905375" cy="552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83187" y="5131593"/>
            <a:ext cx="7029450" cy="1133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09536032"/>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Image result for fluid flow through porous media, imag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Image result for fluid flow through porous media, imag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Title 1"/>
          <p:cNvSpPr txBox="1">
            <a:spLocks/>
          </p:cNvSpPr>
          <p:nvPr/>
        </p:nvSpPr>
        <p:spPr>
          <a:xfrm>
            <a:off x="1587" y="0"/>
            <a:ext cx="10470340" cy="990600"/>
          </a:xfrm>
          <a:prstGeom prst="rect">
            <a:avLst/>
          </a:prstGeom>
          <a:solidFill>
            <a:srgbClr val="7030A0"/>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000" dirty="0">
                <a:solidFill>
                  <a:schemeClr val="bg1"/>
                </a:solidFill>
                <a:latin typeface="Monotype Corsiva" panose="03010101010201010101" pitchFamily="66" charset="0"/>
              </a:rPr>
              <a:t>PET </a:t>
            </a:r>
            <a:r>
              <a:rPr lang="en-US" sz="2000" dirty="0" smtClean="0">
                <a:solidFill>
                  <a:schemeClr val="bg1"/>
                </a:solidFill>
                <a:latin typeface="Monotype Corsiva" panose="03010101010201010101" pitchFamily="66" charset="0"/>
              </a:rPr>
              <a:t>328: Computer Applications in Petroleum Engineering – with Python Programming	</a:t>
            </a:r>
            <a:r>
              <a:rPr lang="en-US" sz="2000" dirty="0" smtClean="0">
                <a:solidFill>
                  <a:srgbClr val="FFFF00"/>
                </a:solidFill>
                <a:latin typeface="Monotype Corsiva" panose="03010101010201010101" pitchFamily="66" charset="0"/>
              </a:rPr>
              <a:t>Dr. Mosobalaje, O. O.</a:t>
            </a:r>
            <a:endParaRPr lang="en-US" sz="2000" dirty="0">
              <a:solidFill>
                <a:srgbClr val="FFFF00"/>
              </a:solidFill>
              <a:latin typeface="Monotype Corsiva" panose="03010101010201010101" pitchFamily="66" charset="0"/>
            </a:endParaRPr>
          </a:p>
          <a:p>
            <a:r>
              <a:rPr lang="en-US" sz="2800" dirty="0">
                <a:solidFill>
                  <a:schemeClr val="bg1"/>
                </a:solidFill>
                <a:latin typeface="Garamond" panose="02020404030301010803" pitchFamily="18" charset="0"/>
              </a:rPr>
              <a:t>GETTING STARTED WITH PYTHON</a:t>
            </a:r>
            <a:endParaRPr lang="en-US" sz="2800" dirty="0" smtClean="0">
              <a:solidFill>
                <a:schemeClr val="bg1"/>
              </a:solidFill>
              <a:latin typeface="Garamond" panose="02020404030301010803" pitchFamily="18" charset="0"/>
            </a:endParaRPr>
          </a:p>
        </p:txBody>
      </p:sp>
      <p:sp>
        <p:nvSpPr>
          <p:cNvPr id="8" name="Rectangle 7"/>
          <p:cNvSpPr/>
          <p:nvPr/>
        </p:nvSpPr>
        <p:spPr>
          <a:xfrm>
            <a:off x="155572" y="912197"/>
            <a:ext cx="11733215" cy="3477875"/>
          </a:xfrm>
          <a:prstGeom prst="rect">
            <a:avLst/>
          </a:prstGeom>
        </p:spPr>
        <p:txBody>
          <a:bodyPr wrap="square" numCol="1">
            <a:spAutoFit/>
          </a:bodyPr>
          <a:lstStyle/>
          <a:p>
            <a:pPr algn="ctr">
              <a:buSzPct val="100000"/>
            </a:pPr>
            <a:r>
              <a:rPr lang="en-US" sz="2800" dirty="0" smtClean="0">
                <a:solidFill>
                  <a:srgbClr val="FF0000"/>
                </a:solidFill>
                <a:latin typeface="Garamond" panose="02020404030301010803" pitchFamily="18" charset="0"/>
              </a:rPr>
              <a:t>Functions (Reusable Code)</a:t>
            </a:r>
          </a:p>
          <a:p>
            <a:pPr marL="342900" indent="-342900">
              <a:buBlip>
                <a:blip r:embed="rId2"/>
              </a:buBlip>
            </a:pPr>
            <a:r>
              <a:rPr lang="en-US" sz="2400" dirty="0" smtClean="0">
                <a:solidFill>
                  <a:srgbClr val="FF0000"/>
                </a:solidFill>
                <a:latin typeface="Garamond" panose="02020404030301010803" pitchFamily="18" charset="0"/>
              </a:rPr>
              <a:t>Calling a Function</a:t>
            </a:r>
          </a:p>
          <a:p>
            <a:pPr marL="342900" indent="-342900">
              <a:buBlip>
                <a:blip r:embed="rId2"/>
              </a:buBlip>
            </a:pPr>
            <a:r>
              <a:rPr lang="en-US" sz="2400" dirty="0" smtClean="0">
                <a:solidFill>
                  <a:srgbClr val="FF0000"/>
                </a:solidFill>
                <a:latin typeface="Garamond" panose="02020404030301010803" pitchFamily="18" charset="0"/>
              </a:rPr>
              <a:t>Specifying arguments</a:t>
            </a:r>
          </a:p>
          <a:p>
            <a:pPr marL="342900" indent="-342900">
              <a:buBlip>
                <a:blip r:embed="rId2"/>
              </a:buBlip>
            </a:pPr>
            <a:r>
              <a:rPr lang="en-US" sz="2400" dirty="0" smtClean="0">
                <a:solidFill>
                  <a:srgbClr val="002060"/>
                </a:solidFill>
                <a:latin typeface="Garamond" panose="02020404030301010803" pitchFamily="18" charset="0"/>
              </a:rPr>
              <a:t>Alternatively, argument values may be specified alongside the names listed during the function definition.</a:t>
            </a:r>
          </a:p>
          <a:p>
            <a:pPr marL="342900" indent="-342900">
              <a:buBlip>
                <a:blip r:embed="rId2"/>
              </a:buBlip>
            </a:pPr>
            <a:r>
              <a:rPr lang="en-US" sz="2400" dirty="0" smtClean="0">
                <a:solidFill>
                  <a:srgbClr val="002060"/>
                </a:solidFill>
                <a:latin typeface="Garamond" panose="02020404030301010803" pitchFamily="18" charset="0"/>
              </a:rPr>
              <a:t>In this case, specifying the arguments don’t have to be in a specific order – this is known as </a:t>
            </a:r>
            <a:r>
              <a:rPr lang="en-US" sz="2400" dirty="0" err="1" smtClean="0">
                <a:solidFill>
                  <a:srgbClr val="FF0000"/>
                </a:solidFill>
                <a:latin typeface="Garamond" panose="02020404030301010803" pitchFamily="18" charset="0"/>
              </a:rPr>
              <a:t>keyworded</a:t>
            </a:r>
            <a:r>
              <a:rPr lang="en-US" sz="2400" dirty="0" smtClean="0">
                <a:solidFill>
                  <a:srgbClr val="FF0000"/>
                </a:solidFill>
                <a:latin typeface="Garamond" panose="02020404030301010803" pitchFamily="18" charset="0"/>
              </a:rPr>
              <a:t> argument specification</a:t>
            </a:r>
            <a:r>
              <a:rPr lang="en-US" sz="2400" dirty="0" smtClean="0">
                <a:solidFill>
                  <a:srgbClr val="002060"/>
                </a:solidFill>
                <a:latin typeface="Garamond" panose="02020404030301010803" pitchFamily="18" charset="0"/>
              </a:rPr>
              <a:t>.</a:t>
            </a:r>
          </a:p>
          <a:p>
            <a:pPr marL="342900" indent="-342900">
              <a:buBlip>
                <a:blip r:embed="rId2"/>
              </a:buBlip>
            </a:pPr>
            <a:r>
              <a:rPr lang="en-US" sz="2400" dirty="0" smtClean="0">
                <a:solidFill>
                  <a:srgbClr val="002060"/>
                </a:solidFill>
                <a:latin typeface="Garamond" panose="02020404030301010803" pitchFamily="18" charset="0"/>
              </a:rPr>
              <a:t>Caution: the names must be typed exactly, as typed during definition.</a:t>
            </a:r>
          </a:p>
          <a:p>
            <a:pPr marL="342900" indent="-342900">
              <a:buBlip>
                <a:blip r:embed="rId2"/>
              </a:buBlip>
            </a:pPr>
            <a:endParaRPr lang="en-US" sz="2400" dirty="0">
              <a:solidFill>
                <a:srgbClr val="002060"/>
              </a:solidFill>
              <a:latin typeface="Garamond" panose="02020404030301010803" pitchFamily="18" charset="0"/>
            </a:endParaRP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7202" y="4191000"/>
            <a:ext cx="11496675" cy="1733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09058745"/>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Image result for fluid flow through porous media, imag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Image result for fluid flow through porous media, imag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Title 1"/>
          <p:cNvSpPr txBox="1">
            <a:spLocks/>
          </p:cNvSpPr>
          <p:nvPr/>
        </p:nvSpPr>
        <p:spPr>
          <a:xfrm>
            <a:off x="1587" y="0"/>
            <a:ext cx="10470340" cy="990600"/>
          </a:xfrm>
          <a:prstGeom prst="rect">
            <a:avLst/>
          </a:prstGeom>
          <a:solidFill>
            <a:srgbClr val="7030A0"/>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000" dirty="0">
                <a:solidFill>
                  <a:schemeClr val="bg1"/>
                </a:solidFill>
                <a:latin typeface="Monotype Corsiva" panose="03010101010201010101" pitchFamily="66" charset="0"/>
              </a:rPr>
              <a:t>PET </a:t>
            </a:r>
            <a:r>
              <a:rPr lang="en-US" sz="2000" dirty="0" smtClean="0">
                <a:solidFill>
                  <a:schemeClr val="bg1"/>
                </a:solidFill>
                <a:latin typeface="Monotype Corsiva" panose="03010101010201010101" pitchFamily="66" charset="0"/>
              </a:rPr>
              <a:t>328: Computer Applications in Petroleum Engineering – with Python Programming	</a:t>
            </a:r>
            <a:r>
              <a:rPr lang="en-US" sz="2000" dirty="0" smtClean="0">
                <a:solidFill>
                  <a:srgbClr val="FFFF00"/>
                </a:solidFill>
                <a:latin typeface="Monotype Corsiva" panose="03010101010201010101" pitchFamily="66" charset="0"/>
              </a:rPr>
              <a:t>Dr. Mosobalaje, O. O.</a:t>
            </a:r>
            <a:endParaRPr lang="en-US" sz="2000" dirty="0">
              <a:solidFill>
                <a:srgbClr val="FFFF00"/>
              </a:solidFill>
              <a:latin typeface="Monotype Corsiva" panose="03010101010201010101" pitchFamily="66" charset="0"/>
            </a:endParaRPr>
          </a:p>
          <a:p>
            <a:r>
              <a:rPr lang="en-US" sz="2800" dirty="0">
                <a:solidFill>
                  <a:schemeClr val="bg1"/>
                </a:solidFill>
                <a:latin typeface="Garamond" panose="02020404030301010803" pitchFamily="18" charset="0"/>
              </a:rPr>
              <a:t>GETTING STARTED WITH PYTHON</a:t>
            </a:r>
            <a:endParaRPr lang="en-US" sz="2800" dirty="0" smtClean="0">
              <a:solidFill>
                <a:schemeClr val="bg1"/>
              </a:solidFill>
              <a:latin typeface="Garamond" panose="02020404030301010803" pitchFamily="18" charset="0"/>
            </a:endParaRPr>
          </a:p>
        </p:txBody>
      </p:sp>
      <p:sp>
        <p:nvSpPr>
          <p:cNvPr id="8" name="Rectangle 7"/>
          <p:cNvSpPr/>
          <p:nvPr/>
        </p:nvSpPr>
        <p:spPr>
          <a:xfrm>
            <a:off x="155572" y="912197"/>
            <a:ext cx="11733215" cy="3477875"/>
          </a:xfrm>
          <a:prstGeom prst="rect">
            <a:avLst/>
          </a:prstGeom>
        </p:spPr>
        <p:txBody>
          <a:bodyPr wrap="square" numCol="1">
            <a:spAutoFit/>
          </a:bodyPr>
          <a:lstStyle/>
          <a:p>
            <a:pPr algn="ctr">
              <a:buSzPct val="100000"/>
            </a:pPr>
            <a:r>
              <a:rPr lang="en-US" sz="2800" dirty="0" smtClean="0">
                <a:solidFill>
                  <a:srgbClr val="FF0000"/>
                </a:solidFill>
                <a:latin typeface="Garamond" panose="02020404030301010803" pitchFamily="18" charset="0"/>
              </a:rPr>
              <a:t>Functions (Reusable Code)</a:t>
            </a:r>
          </a:p>
          <a:p>
            <a:pPr marL="342900" indent="-342900">
              <a:buBlip>
                <a:blip r:embed="rId2"/>
              </a:buBlip>
            </a:pPr>
            <a:r>
              <a:rPr lang="en-US" sz="2400" dirty="0" smtClean="0">
                <a:solidFill>
                  <a:srgbClr val="FF0000"/>
                </a:solidFill>
                <a:latin typeface="Garamond" panose="02020404030301010803" pitchFamily="18" charset="0"/>
              </a:rPr>
              <a:t>Calling a Function</a:t>
            </a:r>
          </a:p>
          <a:p>
            <a:pPr marL="342900" indent="-342900">
              <a:buBlip>
                <a:blip r:embed="rId2"/>
              </a:buBlip>
            </a:pPr>
            <a:r>
              <a:rPr lang="en-US" sz="2400" dirty="0" smtClean="0">
                <a:solidFill>
                  <a:srgbClr val="FF0000"/>
                </a:solidFill>
                <a:latin typeface="Garamond" panose="02020404030301010803" pitchFamily="18" charset="0"/>
              </a:rPr>
              <a:t>Specifying arguments</a:t>
            </a:r>
          </a:p>
          <a:p>
            <a:pPr marL="342900" indent="-342900">
              <a:buBlip>
                <a:blip r:embed="rId2"/>
              </a:buBlip>
            </a:pPr>
            <a:r>
              <a:rPr lang="en-US" sz="2400" dirty="0">
                <a:solidFill>
                  <a:srgbClr val="FF0000"/>
                </a:solidFill>
                <a:latin typeface="Garamond" panose="02020404030301010803" pitchFamily="18" charset="0"/>
              </a:rPr>
              <a:t>Positional argument </a:t>
            </a:r>
            <a:r>
              <a:rPr lang="en-US" sz="2400" dirty="0" smtClean="0">
                <a:solidFill>
                  <a:srgbClr val="FF0000"/>
                </a:solidFill>
                <a:latin typeface="Garamond" panose="02020404030301010803" pitchFamily="18" charset="0"/>
              </a:rPr>
              <a:t>specification versus </a:t>
            </a:r>
            <a:r>
              <a:rPr lang="en-US" sz="2400" dirty="0" err="1">
                <a:solidFill>
                  <a:srgbClr val="FF0000"/>
                </a:solidFill>
                <a:latin typeface="Garamond" panose="02020404030301010803" pitchFamily="18" charset="0"/>
              </a:rPr>
              <a:t>Keyworded</a:t>
            </a:r>
            <a:r>
              <a:rPr lang="en-US" sz="2400" dirty="0">
                <a:solidFill>
                  <a:srgbClr val="FF0000"/>
                </a:solidFill>
                <a:latin typeface="Garamond" panose="02020404030301010803" pitchFamily="18" charset="0"/>
              </a:rPr>
              <a:t> argument specification</a:t>
            </a:r>
          </a:p>
          <a:p>
            <a:pPr marL="342900" indent="-342900">
              <a:buBlip>
                <a:blip r:embed="rId2"/>
              </a:buBlip>
            </a:pPr>
            <a:r>
              <a:rPr lang="en-US" sz="2400" dirty="0" smtClean="0">
                <a:solidFill>
                  <a:srgbClr val="002060"/>
                </a:solidFill>
                <a:latin typeface="Garamond" panose="02020404030301010803" pitchFamily="18" charset="0"/>
              </a:rPr>
              <a:t>Positional argument specification saves typing efforts and reduces the risk of error in naming; requires you know the order of the argument.</a:t>
            </a:r>
          </a:p>
          <a:p>
            <a:pPr marL="342900" indent="-342900">
              <a:buBlip>
                <a:blip r:embed="rId2"/>
              </a:buBlip>
            </a:pPr>
            <a:endParaRPr lang="en-US" sz="2400" dirty="0" smtClean="0">
              <a:solidFill>
                <a:srgbClr val="002060"/>
              </a:solidFill>
              <a:latin typeface="Garamond" panose="02020404030301010803" pitchFamily="18" charset="0"/>
            </a:endParaRPr>
          </a:p>
          <a:p>
            <a:pPr marL="342900" indent="-342900">
              <a:buBlip>
                <a:blip r:embed="rId2"/>
              </a:buBlip>
            </a:pPr>
            <a:r>
              <a:rPr lang="en-US" sz="2400" dirty="0" err="1" smtClean="0">
                <a:solidFill>
                  <a:srgbClr val="002060"/>
                </a:solidFill>
                <a:latin typeface="Garamond" panose="02020404030301010803" pitchFamily="18" charset="0"/>
              </a:rPr>
              <a:t>Keyworded</a:t>
            </a:r>
            <a:r>
              <a:rPr lang="en-US" sz="2400" dirty="0" smtClean="0">
                <a:solidFill>
                  <a:srgbClr val="002060"/>
                </a:solidFill>
                <a:latin typeface="Garamond" panose="02020404030301010803" pitchFamily="18" charset="0"/>
              </a:rPr>
              <a:t> argument specification makes no demand on the order, but requires you know the exact name of the arguments.</a:t>
            </a:r>
          </a:p>
        </p:txBody>
      </p:sp>
    </p:spTree>
    <p:extLst>
      <p:ext uri="{BB962C8B-B14F-4D97-AF65-F5344CB8AC3E}">
        <p14:creationId xmlns:p14="http://schemas.microsoft.com/office/powerpoint/2010/main" val="220787777"/>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Image result for fluid flow through porous media, imag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Image result for fluid flow through porous media, imag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Title 1"/>
          <p:cNvSpPr txBox="1">
            <a:spLocks/>
          </p:cNvSpPr>
          <p:nvPr/>
        </p:nvSpPr>
        <p:spPr>
          <a:xfrm>
            <a:off x="1587" y="0"/>
            <a:ext cx="10470340" cy="990600"/>
          </a:xfrm>
          <a:prstGeom prst="rect">
            <a:avLst/>
          </a:prstGeom>
          <a:solidFill>
            <a:srgbClr val="7030A0"/>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000" dirty="0">
                <a:solidFill>
                  <a:schemeClr val="bg1"/>
                </a:solidFill>
                <a:latin typeface="Monotype Corsiva" panose="03010101010201010101" pitchFamily="66" charset="0"/>
              </a:rPr>
              <a:t>PET </a:t>
            </a:r>
            <a:r>
              <a:rPr lang="en-US" sz="2000" dirty="0" smtClean="0">
                <a:solidFill>
                  <a:schemeClr val="bg1"/>
                </a:solidFill>
                <a:latin typeface="Monotype Corsiva" panose="03010101010201010101" pitchFamily="66" charset="0"/>
              </a:rPr>
              <a:t>328: Computer Applications in Petroleum Engineering – with Python Programming	</a:t>
            </a:r>
            <a:r>
              <a:rPr lang="en-US" sz="2000" dirty="0" smtClean="0">
                <a:solidFill>
                  <a:srgbClr val="FFFF00"/>
                </a:solidFill>
                <a:latin typeface="Monotype Corsiva" panose="03010101010201010101" pitchFamily="66" charset="0"/>
              </a:rPr>
              <a:t>Dr. Mosobalaje, O. O.</a:t>
            </a:r>
            <a:endParaRPr lang="en-US" sz="2000" dirty="0">
              <a:solidFill>
                <a:srgbClr val="FFFF00"/>
              </a:solidFill>
              <a:latin typeface="Monotype Corsiva" panose="03010101010201010101" pitchFamily="66" charset="0"/>
            </a:endParaRPr>
          </a:p>
          <a:p>
            <a:r>
              <a:rPr lang="en-US" sz="2800" dirty="0">
                <a:solidFill>
                  <a:schemeClr val="bg1"/>
                </a:solidFill>
                <a:latin typeface="Garamond" panose="02020404030301010803" pitchFamily="18" charset="0"/>
              </a:rPr>
              <a:t>GETTING STARTED WITH PYTHON</a:t>
            </a:r>
            <a:endParaRPr lang="en-US" sz="2800" dirty="0" smtClean="0">
              <a:solidFill>
                <a:schemeClr val="bg1"/>
              </a:solidFill>
              <a:latin typeface="Garamond" panose="02020404030301010803" pitchFamily="18" charset="0"/>
            </a:endParaRPr>
          </a:p>
        </p:txBody>
      </p:sp>
      <p:sp>
        <p:nvSpPr>
          <p:cNvPr id="8" name="Rectangle 7"/>
          <p:cNvSpPr/>
          <p:nvPr/>
        </p:nvSpPr>
        <p:spPr>
          <a:xfrm>
            <a:off x="155572" y="912197"/>
            <a:ext cx="11733215" cy="4585871"/>
          </a:xfrm>
          <a:prstGeom prst="rect">
            <a:avLst/>
          </a:prstGeom>
        </p:spPr>
        <p:txBody>
          <a:bodyPr wrap="square" numCol="1">
            <a:spAutoFit/>
          </a:bodyPr>
          <a:lstStyle/>
          <a:p>
            <a:pPr algn="ctr">
              <a:buSzPct val="100000"/>
            </a:pPr>
            <a:r>
              <a:rPr lang="en-US" sz="2800" dirty="0" smtClean="0">
                <a:solidFill>
                  <a:srgbClr val="FF0000"/>
                </a:solidFill>
                <a:latin typeface="Garamond" panose="02020404030301010803" pitchFamily="18" charset="0"/>
              </a:rPr>
              <a:t>Functions (Reusable Code)</a:t>
            </a:r>
          </a:p>
          <a:p>
            <a:pPr marL="342900" indent="-342900">
              <a:buBlip>
                <a:blip r:embed="rId2"/>
              </a:buBlip>
            </a:pPr>
            <a:r>
              <a:rPr lang="en-US" sz="2400" dirty="0" smtClean="0">
                <a:solidFill>
                  <a:srgbClr val="FF0000"/>
                </a:solidFill>
                <a:latin typeface="Garamond" panose="02020404030301010803" pitchFamily="18" charset="0"/>
              </a:rPr>
              <a:t>Calling a Function with Defaulted Arguments</a:t>
            </a:r>
          </a:p>
          <a:p>
            <a:pPr marL="342900" indent="-342900">
              <a:buBlip>
                <a:blip r:embed="rId2"/>
              </a:buBlip>
            </a:pPr>
            <a:r>
              <a:rPr lang="en-US" sz="2400" dirty="0" smtClean="0">
                <a:solidFill>
                  <a:srgbClr val="002060"/>
                </a:solidFill>
                <a:latin typeface="Garamond" panose="02020404030301010803" pitchFamily="18" charset="0"/>
              </a:rPr>
              <a:t>When default value argument are present, both specification approach may be mixed in a function call.</a:t>
            </a:r>
          </a:p>
          <a:p>
            <a:pPr marL="342900" indent="-342900">
              <a:buBlip>
                <a:blip r:embed="rId2"/>
              </a:buBlip>
            </a:pPr>
            <a:r>
              <a:rPr lang="en-US" sz="2400" dirty="0" smtClean="0">
                <a:solidFill>
                  <a:srgbClr val="002060"/>
                </a:solidFill>
                <a:latin typeface="Garamond" panose="02020404030301010803" pitchFamily="18" charset="0"/>
              </a:rPr>
              <a:t>In such case, the un-defaulted (compulsory) arguments must first be specified positionally while the defaulted (optional) arguments may be specified with keywords.</a:t>
            </a:r>
          </a:p>
          <a:p>
            <a:pPr marL="342900" indent="-342900">
              <a:buBlip>
                <a:blip r:embed="rId2"/>
              </a:buBlip>
            </a:pPr>
            <a:r>
              <a:rPr lang="en-US" sz="2400" dirty="0" smtClean="0">
                <a:solidFill>
                  <a:srgbClr val="002060"/>
                </a:solidFill>
                <a:latin typeface="Garamond" panose="02020404030301010803" pitchFamily="18" charset="0"/>
              </a:rPr>
              <a:t>Take note that the fact that an argument is already defaulted does not imply that a user cannot specify another value.</a:t>
            </a:r>
          </a:p>
          <a:p>
            <a:pPr marL="342900" indent="-342900">
              <a:buBlip>
                <a:blip r:embed="rId2"/>
              </a:buBlip>
            </a:pPr>
            <a:r>
              <a:rPr lang="en-US" sz="2400" dirty="0" smtClean="0">
                <a:solidFill>
                  <a:srgbClr val="002060"/>
                </a:solidFill>
                <a:latin typeface="Garamond" panose="02020404030301010803" pitchFamily="18" charset="0"/>
              </a:rPr>
              <a:t>In cases where a user need to specify all compulsory arguments and some (not all) optional arguments; it is advisable that keywords be used.</a:t>
            </a:r>
          </a:p>
          <a:p>
            <a:pPr marL="342900" indent="-342900">
              <a:buBlip>
                <a:blip r:embed="rId2"/>
              </a:buBlip>
            </a:pPr>
            <a:r>
              <a:rPr lang="en-US" sz="2400" dirty="0" smtClean="0">
                <a:solidFill>
                  <a:srgbClr val="002060"/>
                </a:solidFill>
                <a:latin typeface="Garamond" panose="02020404030301010803" pitchFamily="18" charset="0"/>
              </a:rPr>
              <a:t>In general, positional arguments specification can only be used for arguments preceding the first skipped optional arguments. </a:t>
            </a:r>
          </a:p>
        </p:txBody>
      </p:sp>
    </p:spTree>
    <p:extLst>
      <p:ext uri="{BB962C8B-B14F-4D97-AF65-F5344CB8AC3E}">
        <p14:creationId xmlns:p14="http://schemas.microsoft.com/office/powerpoint/2010/main" val="4035531574"/>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Image result for fluid flow through porous media, imag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Image result for fluid flow through porous media, imag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Title 1"/>
          <p:cNvSpPr txBox="1">
            <a:spLocks/>
          </p:cNvSpPr>
          <p:nvPr/>
        </p:nvSpPr>
        <p:spPr>
          <a:xfrm>
            <a:off x="1587" y="0"/>
            <a:ext cx="10470340" cy="990600"/>
          </a:xfrm>
          <a:prstGeom prst="rect">
            <a:avLst/>
          </a:prstGeom>
          <a:solidFill>
            <a:srgbClr val="7030A0"/>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000" dirty="0">
                <a:solidFill>
                  <a:schemeClr val="bg1"/>
                </a:solidFill>
                <a:latin typeface="Monotype Corsiva" panose="03010101010201010101" pitchFamily="66" charset="0"/>
              </a:rPr>
              <a:t>PET </a:t>
            </a:r>
            <a:r>
              <a:rPr lang="en-US" sz="2000" dirty="0" smtClean="0">
                <a:solidFill>
                  <a:schemeClr val="bg1"/>
                </a:solidFill>
                <a:latin typeface="Monotype Corsiva" panose="03010101010201010101" pitchFamily="66" charset="0"/>
              </a:rPr>
              <a:t>328: Computer Applications in Petroleum Engineering – with Python Programming	</a:t>
            </a:r>
            <a:r>
              <a:rPr lang="en-US" sz="2000" dirty="0" smtClean="0">
                <a:solidFill>
                  <a:srgbClr val="FFFF00"/>
                </a:solidFill>
                <a:latin typeface="Monotype Corsiva" panose="03010101010201010101" pitchFamily="66" charset="0"/>
              </a:rPr>
              <a:t>Dr. Mosobalaje, O. O.</a:t>
            </a:r>
            <a:endParaRPr lang="en-US" sz="2000" dirty="0">
              <a:solidFill>
                <a:srgbClr val="FFFF00"/>
              </a:solidFill>
              <a:latin typeface="Monotype Corsiva" panose="03010101010201010101" pitchFamily="66" charset="0"/>
            </a:endParaRPr>
          </a:p>
          <a:p>
            <a:r>
              <a:rPr lang="en-US" sz="2800" dirty="0">
                <a:solidFill>
                  <a:schemeClr val="bg1"/>
                </a:solidFill>
                <a:latin typeface="Garamond" panose="02020404030301010803" pitchFamily="18" charset="0"/>
              </a:rPr>
              <a:t>GETTING STARTED WITH PYTHON</a:t>
            </a:r>
            <a:endParaRPr lang="en-US" sz="2800" dirty="0" smtClean="0">
              <a:solidFill>
                <a:schemeClr val="bg1"/>
              </a:solidFill>
              <a:latin typeface="Garamond" panose="02020404030301010803" pitchFamily="18" charset="0"/>
            </a:endParaRPr>
          </a:p>
        </p:txBody>
      </p:sp>
      <p:sp>
        <p:nvSpPr>
          <p:cNvPr id="8" name="Rectangle 7"/>
          <p:cNvSpPr/>
          <p:nvPr/>
        </p:nvSpPr>
        <p:spPr>
          <a:xfrm>
            <a:off x="155572" y="912197"/>
            <a:ext cx="8990015" cy="2369880"/>
          </a:xfrm>
          <a:prstGeom prst="rect">
            <a:avLst/>
          </a:prstGeom>
        </p:spPr>
        <p:txBody>
          <a:bodyPr wrap="square" numCol="1">
            <a:spAutoFit/>
          </a:bodyPr>
          <a:lstStyle/>
          <a:p>
            <a:pPr algn="ctr">
              <a:buSzPct val="100000"/>
            </a:pPr>
            <a:r>
              <a:rPr lang="en-US" sz="2800" dirty="0" smtClean="0">
                <a:solidFill>
                  <a:srgbClr val="FF0000"/>
                </a:solidFill>
                <a:latin typeface="Garamond" panose="02020404030301010803" pitchFamily="18" charset="0"/>
              </a:rPr>
              <a:t>Functions (Reusable Code)</a:t>
            </a:r>
          </a:p>
          <a:p>
            <a:pPr marL="342900" indent="-342900">
              <a:buBlip>
                <a:blip r:embed="rId2"/>
              </a:buBlip>
            </a:pPr>
            <a:r>
              <a:rPr lang="en-US" sz="2400" dirty="0" smtClean="0">
                <a:solidFill>
                  <a:srgbClr val="FF0000"/>
                </a:solidFill>
                <a:latin typeface="Garamond" panose="02020404030301010803" pitchFamily="18" charset="0"/>
              </a:rPr>
              <a:t>Calling a Function with Defaulted Arguments</a:t>
            </a:r>
          </a:p>
          <a:p>
            <a:pPr marL="342900" indent="-342900">
              <a:buBlip>
                <a:blip r:embed="rId2"/>
              </a:buBlip>
            </a:pPr>
            <a:r>
              <a:rPr lang="en-US" sz="2400" dirty="0" smtClean="0">
                <a:solidFill>
                  <a:srgbClr val="002060"/>
                </a:solidFill>
                <a:latin typeface="Garamond" panose="02020404030301010803" pitchFamily="18" charset="0"/>
              </a:rPr>
              <a:t>Given that function </a:t>
            </a:r>
            <a:r>
              <a:rPr lang="en-US" sz="2400" i="1" dirty="0" err="1" smtClean="0">
                <a:solidFill>
                  <a:srgbClr val="002060"/>
                </a:solidFill>
                <a:latin typeface="Garamond" panose="02020404030301010803" pitchFamily="18" charset="0"/>
              </a:rPr>
              <a:t>gas_density</a:t>
            </a:r>
            <a:r>
              <a:rPr lang="en-US" sz="2400" dirty="0" smtClean="0">
                <a:solidFill>
                  <a:srgbClr val="002060"/>
                </a:solidFill>
                <a:latin typeface="Garamond" panose="02020404030301010803" pitchFamily="18" charset="0"/>
              </a:rPr>
              <a:t> has been defined thus:</a:t>
            </a:r>
          </a:p>
          <a:p>
            <a:pPr marL="342900" indent="-342900">
              <a:buBlip>
                <a:blip r:embed="rId2"/>
              </a:buBlip>
            </a:pPr>
            <a:endParaRPr lang="en-US" sz="2400" dirty="0">
              <a:solidFill>
                <a:srgbClr val="002060"/>
              </a:solidFill>
              <a:latin typeface="Garamond" panose="02020404030301010803" pitchFamily="18" charset="0"/>
            </a:endParaRPr>
          </a:p>
          <a:p>
            <a:pPr marL="342900" indent="-342900">
              <a:buBlip>
                <a:blip r:embed="rId2"/>
              </a:buBlip>
            </a:pPr>
            <a:endParaRPr lang="en-US" sz="2400" dirty="0" smtClean="0">
              <a:solidFill>
                <a:srgbClr val="002060"/>
              </a:solidFill>
              <a:latin typeface="Garamond" panose="02020404030301010803" pitchFamily="18" charset="0"/>
            </a:endParaRPr>
          </a:p>
          <a:p>
            <a:pPr marL="342900" indent="-342900">
              <a:buBlip>
                <a:blip r:embed="rId2"/>
              </a:buBlip>
            </a:pPr>
            <a:endParaRPr lang="en-US" sz="2400" dirty="0">
              <a:solidFill>
                <a:srgbClr val="002060"/>
              </a:solidFill>
              <a:latin typeface="Garamond" panose="02020404030301010803" pitchFamily="18" charset="0"/>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5987" y="2858214"/>
            <a:ext cx="7010400" cy="8477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92332590"/>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Image result for fluid flow through porous media, imag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Image result for fluid flow through porous media, imag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Title 1"/>
          <p:cNvSpPr txBox="1">
            <a:spLocks/>
          </p:cNvSpPr>
          <p:nvPr/>
        </p:nvSpPr>
        <p:spPr>
          <a:xfrm>
            <a:off x="1587" y="0"/>
            <a:ext cx="10470340" cy="990600"/>
          </a:xfrm>
          <a:prstGeom prst="rect">
            <a:avLst/>
          </a:prstGeom>
          <a:solidFill>
            <a:srgbClr val="7030A0"/>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000" dirty="0">
                <a:solidFill>
                  <a:schemeClr val="bg1"/>
                </a:solidFill>
                <a:latin typeface="Monotype Corsiva" panose="03010101010201010101" pitchFamily="66" charset="0"/>
              </a:rPr>
              <a:t>PET </a:t>
            </a:r>
            <a:r>
              <a:rPr lang="en-US" sz="2000" dirty="0" smtClean="0">
                <a:solidFill>
                  <a:schemeClr val="bg1"/>
                </a:solidFill>
                <a:latin typeface="Monotype Corsiva" panose="03010101010201010101" pitchFamily="66" charset="0"/>
              </a:rPr>
              <a:t>328: Computer Applications in Petroleum Engineering – with Python Programming	</a:t>
            </a:r>
            <a:r>
              <a:rPr lang="en-US" sz="2000" dirty="0" smtClean="0">
                <a:solidFill>
                  <a:srgbClr val="FFFF00"/>
                </a:solidFill>
                <a:latin typeface="Monotype Corsiva" panose="03010101010201010101" pitchFamily="66" charset="0"/>
              </a:rPr>
              <a:t>Dr. Mosobalaje, O. O.</a:t>
            </a:r>
            <a:endParaRPr lang="en-US" sz="2000" dirty="0">
              <a:solidFill>
                <a:srgbClr val="FFFF00"/>
              </a:solidFill>
              <a:latin typeface="Monotype Corsiva" panose="03010101010201010101" pitchFamily="66" charset="0"/>
            </a:endParaRPr>
          </a:p>
          <a:p>
            <a:r>
              <a:rPr lang="en-US" sz="2800" dirty="0">
                <a:solidFill>
                  <a:schemeClr val="bg1"/>
                </a:solidFill>
                <a:latin typeface="Garamond" panose="02020404030301010803" pitchFamily="18" charset="0"/>
              </a:rPr>
              <a:t>GETTING STARTED WITH PYTHON</a:t>
            </a:r>
            <a:endParaRPr lang="en-US" sz="2800" dirty="0" smtClean="0">
              <a:solidFill>
                <a:schemeClr val="bg1"/>
              </a:solidFill>
              <a:latin typeface="Garamond" panose="02020404030301010803" pitchFamily="18" charset="0"/>
            </a:endParaRPr>
          </a:p>
        </p:txBody>
      </p:sp>
      <p:sp>
        <p:nvSpPr>
          <p:cNvPr id="8" name="Rectangle 7"/>
          <p:cNvSpPr/>
          <p:nvPr/>
        </p:nvSpPr>
        <p:spPr>
          <a:xfrm>
            <a:off x="155572" y="912197"/>
            <a:ext cx="9904415" cy="1261884"/>
          </a:xfrm>
          <a:prstGeom prst="rect">
            <a:avLst/>
          </a:prstGeom>
        </p:spPr>
        <p:txBody>
          <a:bodyPr wrap="square" numCol="1">
            <a:spAutoFit/>
          </a:bodyPr>
          <a:lstStyle/>
          <a:p>
            <a:pPr algn="ctr">
              <a:buSzPct val="100000"/>
            </a:pPr>
            <a:r>
              <a:rPr lang="en-US" sz="2800" dirty="0" smtClean="0">
                <a:solidFill>
                  <a:srgbClr val="FF0000"/>
                </a:solidFill>
                <a:latin typeface="Garamond" panose="02020404030301010803" pitchFamily="18" charset="0"/>
              </a:rPr>
              <a:t>Functions (Reusable Code)</a:t>
            </a:r>
          </a:p>
          <a:p>
            <a:pPr marL="342900" indent="-342900">
              <a:buBlip>
                <a:blip r:embed="rId2"/>
              </a:buBlip>
            </a:pPr>
            <a:r>
              <a:rPr lang="en-US" sz="2400" dirty="0" smtClean="0">
                <a:solidFill>
                  <a:srgbClr val="FF0000"/>
                </a:solidFill>
                <a:latin typeface="Garamond" panose="02020404030301010803" pitchFamily="18" charset="0"/>
              </a:rPr>
              <a:t>Calling a Function with Defaulted Arguments</a:t>
            </a:r>
          </a:p>
          <a:p>
            <a:pPr marL="342900" indent="-342900">
              <a:buBlip>
                <a:blip r:embed="rId2"/>
              </a:buBlip>
            </a:pPr>
            <a:r>
              <a:rPr lang="en-US" sz="2400" dirty="0" smtClean="0">
                <a:solidFill>
                  <a:srgbClr val="002060"/>
                </a:solidFill>
                <a:latin typeface="Garamond" panose="02020404030301010803" pitchFamily="18" charset="0"/>
              </a:rPr>
              <a:t>The following calls (except one) are equivalent:</a:t>
            </a:r>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3587" y="2209800"/>
            <a:ext cx="10258425" cy="3876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7587831"/>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Image result for fluid flow through porous media, imag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Image result for fluid flow through porous media, imag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Title 1"/>
          <p:cNvSpPr txBox="1">
            <a:spLocks/>
          </p:cNvSpPr>
          <p:nvPr/>
        </p:nvSpPr>
        <p:spPr>
          <a:xfrm>
            <a:off x="1587" y="0"/>
            <a:ext cx="10470340" cy="990600"/>
          </a:xfrm>
          <a:prstGeom prst="rect">
            <a:avLst/>
          </a:prstGeom>
          <a:solidFill>
            <a:srgbClr val="7030A0"/>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000" dirty="0">
                <a:solidFill>
                  <a:schemeClr val="bg1"/>
                </a:solidFill>
                <a:latin typeface="Monotype Corsiva" panose="03010101010201010101" pitchFamily="66" charset="0"/>
              </a:rPr>
              <a:t>PET </a:t>
            </a:r>
            <a:r>
              <a:rPr lang="en-US" sz="2000" dirty="0" smtClean="0">
                <a:solidFill>
                  <a:schemeClr val="bg1"/>
                </a:solidFill>
                <a:latin typeface="Monotype Corsiva" panose="03010101010201010101" pitchFamily="66" charset="0"/>
              </a:rPr>
              <a:t>328: Computer Applications in Petroleum Engineering – with Python Programming	</a:t>
            </a:r>
            <a:r>
              <a:rPr lang="en-US" sz="2000" dirty="0" smtClean="0">
                <a:solidFill>
                  <a:srgbClr val="FFFF00"/>
                </a:solidFill>
                <a:latin typeface="Monotype Corsiva" panose="03010101010201010101" pitchFamily="66" charset="0"/>
              </a:rPr>
              <a:t>Dr. Mosobalaje, O. O.</a:t>
            </a:r>
            <a:endParaRPr lang="en-US" sz="2000" dirty="0">
              <a:solidFill>
                <a:srgbClr val="FFFF00"/>
              </a:solidFill>
              <a:latin typeface="Monotype Corsiva" panose="03010101010201010101" pitchFamily="66" charset="0"/>
            </a:endParaRPr>
          </a:p>
          <a:p>
            <a:r>
              <a:rPr lang="en-US" sz="2800" dirty="0">
                <a:solidFill>
                  <a:schemeClr val="bg1"/>
                </a:solidFill>
                <a:latin typeface="Garamond" panose="02020404030301010803" pitchFamily="18" charset="0"/>
              </a:rPr>
              <a:t>GETTING STARTED WITH PYTHON</a:t>
            </a:r>
            <a:endParaRPr lang="en-US" sz="2800" dirty="0" smtClean="0">
              <a:solidFill>
                <a:schemeClr val="bg1"/>
              </a:solidFill>
              <a:latin typeface="Garamond" panose="02020404030301010803" pitchFamily="18" charset="0"/>
            </a:endParaRPr>
          </a:p>
        </p:txBody>
      </p:sp>
      <p:sp>
        <p:nvSpPr>
          <p:cNvPr id="8" name="Rectangle 7"/>
          <p:cNvSpPr/>
          <p:nvPr/>
        </p:nvSpPr>
        <p:spPr>
          <a:xfrm>
            <a:off x="155572" y="1164848"/>
            <a:ext cx="11733215" cy="2369880"/>
          </a:xfrm>
          <a:prstGeom prst="rect">
            <a:avLst/>
          </a:prstGeom>
        </p:spPr>
        <p:txBody>
          <a:bodyPr wrap="square" numCol="1">
            <a:spAutoFit/>
          </a:bodyPr>
          <a:lstStyle/>
          <a:p>
            <a:pPr algn="ctr">
              <a:buSzPct val="100000"/>
            </a:pPr>
            <a:r>
              <a:rPr lang="en-US" sz="2800" dirty="0" smtClean="0">
                <a:solidFill>
                  <a:srgbClr val="FF0000"/>
                </a:solidFill>
                <a:latin typeface="Garamond" panose="02020404030301010803" pitchFamily="18" charset="0"/>
              </a:rPr>
              <a:t>Functions (Reusable Code)</a:t>
            </a:r>
          </a:p>
          <a:p>
            <a:pPr marL="342900" indent="-342900">
              <a:buBlip>
                <a:blip r:embed="rId2"/>
              </a:buBlip>
            </a:pPr>
            <a:r>
              <a:rPr lang="en-US" sz="2400" dirty="0" smtClean="0">
                <a:solidFill>
                  <a:srgbClr val="FF0000"/>
                </a:solidFill>
                <a:latin typeface="Garamond" panose="02020404030301010803" pitchFamily="18" charset="0"/>
              </a:rPr>
              <a:t>Calling a Function</a:t>
            </a:r>
          </a:p>
          <a:p>
            <a:pPr marL="342900" indent="-342900">
              <a:buBlip>
                <a:blip r:embed="rId2"/>
              </a:buBlip>
            </a:pPr>
            <a:r>
              <a:rPr lang="en-US" sz="2400" dirty="0" smtClean="0">
                <a:solidFill>
                  <a:srgbClr val="FF0000"/>
                </a:solidFill>
                <a:latin typeface="Garamond" panose="02020404030301010803" pitchFamily="18" charset="0"/>
              </a:rPr>
              <a:t>Function Availability</a:t>
            </a:r>
          </a:p>
          <a:p>
            <a:pPr marL="342900" indent="-342900">
              <a:buBlip>
                <a:blip r:embed="rId2"/>
              </a:buBlip>
            </a:pPr>
            <a:r>
              <a:rPr lang="en-US" sz="2400" dirty="0" smtClean="0">
                <a:solidFill>
                  <a:srgbClr val="002060"/>
                </a:solidFill>
                <a:latin typeface="Garamond" panose="02020404030301010803" pitchFamily="18" charset="0"/>
              </a:rPr>
              <a:t>Before a function is called in a script (program), it must be made available in that script.</a:t>
            </a:r>
          </a:p>
          <a:p>
            <a:pPr marL="342900" indent="-342900">
              <a:buBlip>
                <a:blip r:embed="rId2"/>
              </a:buBlip>
            </a:pPr>
            <a:r>
              <a:rPr lang="en-US" sz="2400" dirty="0" smtClean="0">
                <a:solidFill>
                  <a:srgbClr val="002060"/>
                </a:solidFill>
                <a:latin typeface="Garamond" panose="02020404030301010803" pitchFamily="18" charset="0"/>
              </a:rPr>
              <a:t>A function could be made directly available in a script by defining it in the same script where it is called.</a:t>
            </a:r>
          </a:p>
        </p:txBody>
      </p:sp>
      <p:pic>
        <p:nvPicPr>
          <p:cNvPr id="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8987" y="3259938"/>
            <a:ext cx="8953500" cy="30578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56668267"/>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Image result for fluid flow through porous media, imag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Image result for fluid flow through porous media, imag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Title 1"/>
          <p:cNvSpPr txBox="1">
            <a:spLocks/>
          </p:cNvSpPr>
          <p:nvPr/>
        </p:nvSpPr>
        <p:spPr>
          <a:xfrm>
            <a:off x="1587" y="0"/>
            <a:ext cx="10470340" cy="990600"/>
          </a:xfrm>
          <a:prstGeom prst="rect">
            <a:avLst/>
          </a:prstGeom>
          <a:solidFill>
            <a:srgbClr val="7030A0"/>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000" dirty="0">
                <a:solidFill>
                  <a:schemeClr val="bg1"/>
                </a:solidFill>
                <a:latin typeface="Monotype Corsiva" panose="03010101010201010101" pitchFamily="66" charset="0"/>
              </a:rPr>
              <a:t>PET </a:t>
            </a:r>
            <a:r>
              <a:rPr lang="en-US" sz="2000" dirty="0" smtClean="0">
                <a:solidFill>
                  <a:schemeClr val="bg1"/>
                </a:solidFill>
                <a:latin typeface="Monotype Corsiva" panose="03010101010201010101" pitchFamily="66" charset="0"/>
              </a:rPr>
              <a:t>328: Computer Applications in Petroleum Engineering – with Python Programming	</a:t>
            </a:r>
            <a:r>
              <a:rPr lang="en-US" sz="2000" dirty="0" smtClean="0">
                <a:solidFill>
                  <a:srgbClr val="FFFF00"/>
                </a:solidFill>
                <a:latin typeface="Monotype Corsiva" panose="03010101010201010101" pitchFamily="66" charset="0"/>
              </a:rPr>
              <a:t>Dr. Mosobalaje, O. O.</a:t>
            </a:r>
            <a:endParaRPr lang="en-US" sz="2000" dirty="0">
              <a:solidFill>
                <a:srgbClr val="FFFF00"/>
              </a:solidFill>
              <a:latin typeface="Monotype Corsiva" panose="03010101010201010101" pitchFamily="66" charset="0"/>
            </a:endParaRPr>
          </a:p>
          <a:p>
            <a:r>
              <a:rPr lang="en-US" sz="2800" dirty="0">
                <a:solidFill>
                  <a:schemeClr val="bg1"/>
                </a:solidFill>
                <a:latin typeface="Garamond" panose="02020404030301010803" pitchFamily="18" charset="0"/>
              </a:rPr>
              <a:t>GETTING STARTED WITH PYTHON</a:t>
            </a:r>
            <a:endParaRPr lang="en-US" sz="2800" dirty="0" smtClean="0">
              <a:solidFill>
                <a:schemeClr val="bg1"/>
              </a:solidFill>
              <a:latin typeface="Garamond" panose="02020404030301010803" pitchFamily="18" charset="0"/>
            </a:endParaRPr>
          </a:p>
        </p:txBody>
      </p:sp>
      <p:sp>
        <p:nvSpPr>
          <p:cNvPr id="8" name="Rectangle 7"/>
          <p:cNvSpPr/>
          <p:nvPr/>
        </p:nvSpPr>
        <p:spPr>
          <a:xfrm>
            <a:off x="155572" y="1164848"/>
            <a:ext cx="11733215" cy="2369880"/>
          </a:xfrm>
          <a:prstGeom prst="rect">
            <a:avLst/>
          </a:prstGeom>
        </p:spPr>
        <p:txBody>
          <a:bodyPr wrap="square" numCol="1">
            <a:spAutoFit/>
          </a:bodyPr>
          <a:lstStyle/>
          <a:p>
            <a:pPr algn="ctr">
              <a:buSzPct val="100000"/>
            </a:pPr>
            <a:r>
              <a:rPr lang="en-US" sz="2800" dirty="0" smtClean="0">
                <a:solidFill>
                  <a:srgbClr val="FF0000"/>
                </a:solidFill>
                <a:latin typeface="Garamond" panose="02020404030301010803" pitchFamily="18" charset="0"/>
              </a:rPr>
              <a:t>Functions (Reusable Code)</a:t>
            </a:r>
          </a:p>
          <a:p>
            <a:pPr marL="342900" indent="-342900">
              <a:buBlip>
                <a:blip r:embed="rId2"/>
              </a:buBlip>
            </a:pPr>
            <a:r>
              <a:rPr lang="en-US" sz="2400" dirty="0" smtClean="0">
                <a:solidFill>
                  <a:srgbClr val="FF0000"/>
                </a:solidFill>
                <a:latin typeface="Garamond" panose="02020404030301010803" pitchFamily="18" charset="0"/>
              </a:rPr>
              <a:t>Calling a Function</a:t>
            </a:r>
          </a:p>
          <a:p>
            <a:pPr marL="342900" indent="-342900">
              <a:buBlip>
                <a:blip r:embed="rId2"/>
              </a:buBlip>
            </a:pPr>
            <a:r>
              <a:rPr lang="en-US" sz="2400" dirty="0" smtClean="0">
                <a:solidFill>
                  <a:srgbClr val="FF0000"/>
                </a:solidFill>
                <a:latin typeface="Garamond" panose="02020404030301010803" pitchFamily="18" charset="0"/>
              </a:rPr>
              <a:t>Function Availability</a:t>
            </a:r>
          </a:p>
          <a:p>
            <a:pPr marL="342900" indent="-342900">
              <a:buBlip>
                <a:blip r:embed="rId2"/>
              </a:buBlip>
            </a:pPr>
            <a:r>
              <a:rPr lang="en-US" sz="2400" dirty="0" smtClean="0">
                <a:solidFill>
                  <a:srgbClr val="002060"/>
                </a:solidFill>
                <a:latin typeface="Garamond" panose="02020404030301010803" pitchFamily="18" charset="0"/>
              </a:rPr>
              <a:t>Sometimes, a function defined in script (defining script) needed to be called in another script (calling script). To avoid clumsiness, you may not want to copy the function definition to the calling script; in such cases, you simply </a:t>
            </a:r>
            <a:r>
              <a:rPr lang="en-US" sz="2400" i="1" dirty="0" smtClean="0">
                <a:solidFill>
                  <a:srgbClr val="002060"/>
                </a:solidFill>
                <a:latin typeface="Garamond" panose="02020404030301010803" pitchFamily="18" charset="0"/>
              </a:rPr>
              <a:t>import</a:t>
            </a:r>
            <a:r>
              <a:rPr lang="en-US" sz="2400" dirty="0" smtClean="0">
                <a:solidFill>
                  <a:srgbClr val="002060"/>
                </a:solidFill>
                <a:latin typeface="Garamond" panose="02020404030301010803" pitchFamily="18" charset="0"/>
              </a:rPr>
              <a:t> the function.</a:t>
            </a:r>
          </a:p>
        </p:txBody>
      </p:sp>
    </p:spTree>
    <p:extLst>
      <p:ext uri="{BB962C8B-B14F-4D97-AF65-F5344CB8AC3E}">
        <p14:creationId xmlns:p14="http://schemas.microsoft.com/office/powerpoint/2010/main" val="1535951122"/>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Image result for fluid flow through porous media, imag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Image result for fluid flow through porous media, imag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Title 1"/>
          <p:cNvSpPr txBox="1">
            <a:spLocks/>
          </p:cNvSpPr>
          <p:nvPr/>
        </p:nvSpPr>
        <p:spPr>
          <a:xfrm>
            <a:off x="1587" y="0"/>
            <a:ext cx="10470340" cy="990600"/>
          </a:xfrm>
          <a:prstGeom prst="rect">
            <a:avLst/>
          </a:prstGeom>
          <a:solidFill>
            <a:srgbClr val="7030A0"/>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000" dirty="0">
                <a:solidFill>
                  <a:schemeClr val="bg1"/>
                </a:solidFill>
                <a:latin typeface="Monotype Corsiva" panose="03010101010201010101" pitchFamily="66" charset="0"/>
              </a:rPr>
              <a:t>PET </a:t>
            </a:r>
            <a:r>
              <a:rPr lang="en-US" sz="2000" dirty="0" smtClean="0">
                <a:solidFill>
                  <a:schemeClr val="bg1"/>
                </a:solidFill>
                <a:latin typeface="Monotype Corsiva" panose="03010101010201010101" pitchFamily="66" charset="0"/>
              </a:rPr>
              <a:t>328: Computer Applications in Petroleum Engineering – with Python Programming	</a:t>
            </a:r>
            <a:r>
              <a:rPr lang="en-US" sz="2000" dirty="0" smtClean="0">
                <a:solidFill>
                  <a:srgbClr val="FFFF00"/>
                </a:solidFill>
                <a:latin typeface="Monotype Corsiva" panose="03010101010201010101" pitchFamily="66" charset="0"/>
              </a:rPr>
              <a:t>Dr. Mosobalaje, O. O.</a:t>
            </a:r>
            <a:endParaRPr lang="en-US" sz="2000" dirty="0">
              <a:solidFill>
                <a:srgbClr val="FFFF00"/>
              </a:solidFill>
              <a:latin typeface="Monotype Corsiva" panose="03010101010201010101" pitchFamily="66" charset="0"/>
            </a:endParaRPr>
          </a:p>
          <a:p>
            <a:r>
              <a:rPr lang="en-US" sz="2800" dirty="0">
                <a:solidFill>
                  <a:schemeClr val="bg1"/>
                </a:solidFill>
                <a:latin typeface="Garamond" panose="02020404030301010803" pitchFamily="18" charset="0"/>
              </a:rPr>
              <a:t>GETTING STARTED WITH PYTHON</a:t>
            </a:r>
            <a:endParaRPr lang="en-US" sz="2800" dirty="0" smtClean="0">
              <a:solidFill>
                <a:schemeClr val="bg1"/>
              </a:solidFill>
              <a:latin typeface="Garamond" panose="02020404030301010803" pitchFamily="18" charset="0"/>
            </a:endParaRPr>
          </a:p>
        </p:txBody>
      </p:sp>
      <p:sp>
        <p:nvSpPr>
          <p:cNvPr id="8" name="Rectangle 7"/>
          <p:cNvSpPr/>
          <p:nvPr/>
        </p:nvSpPr>
        <p:spPr>
          <a:xfrm>
            <a:off x="155572" y="1164848"/>
            <a:ext cx="11733215" cy="2739211"/>
          </a:xfrm>
          <a:prstGeom prst="rect">
            <a:avLst/>
          </a:prstGeom>
        </p:spPr>
        <p:txBody>
          <a:bodyPr wrap="square" numCol="1">
            <a:spAutoFit/>
          </a:bodyPr>
          <a:lstStyle/>
          <a:p>
            <a:pPr algn="ctr">
              <a:buSzPct val="100000"/>
            </a:pPr>
            <a:r>
              <a:rPr lang="en-US" sz="2800" dirty="0" smtClean="0">
                <a:solidFill>
                  <a:srgbClr val="FF0000"/>
                </a:solidFill>
                <a:latin typeface="Garamond" panose="02020404030301010803" pitchFamily="18" charset="0"/>
              </a:rPr>
              <a:t>Functions (Reusable Code)</a:t>
            </a:r>
          </a:p>
          <a:p>
            <a:pPr marL="342900" indent="-342900">
              <a:buBlip>
                <a:blip r:embed="rId2"/>
              </a:buBlip>
            </a:pPr>
            <a:r>
              <a:rPr lang="en-US" sz="2400" dirty="0" smtClean="0">
                <a:solidFill>
                  <a:srgbClr val="FF0000"/>
                </a:solidFill>
                <a:latin typeface="Garamond" panose="02020404030301010803" pitchFamily="18" charset="0"/>
              </a:rPr>
              <a:t>Calling a Function</a:t>
            </a:r>
          </a:p>
          <a:p>
            <a:pPr marL="342900" indent="-342900">
              <a:buBlip>
                <a:blip r:embed="rId2"/>
              </a:buBlip>
            </a:pPr>
            <a:r>
              <a:rPr lang="en-US" sz="2400" dirty="0" smtClean="0">
                <a:solidFill>
                  <a:srgbClr val="FF0000"/>
                </a:solidFill>
                <a:latin typeface="Garamond" panose="02020404030301010803" pitchFamily="18" charset="0"/>
              </a:rPr>
              <a:t>Function Availability</a:t>
            </a:r>
          </a:p>
          <a:p>
            <a:pPr marL="342900" indent="-342900">
              <a:buBlip>
                <a:blip r:embed="rId2"/>
              </a:buBlip>
            </a:pPr>
            <a:r>
              <a:rPr lang="en-US" sz="2400" dirty="0" smtClean="0">
                <a:solidFill>
                  <a:srgbClr val="FF0000"/>
                </a:solidFill>
                <a:latin typeface="Garamond" panose="02020404030301010803" pitchFamily="18" charset="0"/>
              </a:rPr>
              <a:t>Importing Functions</a:t>
            </a:r>
          </a:p>
          <a:p>
            <a:pPr marL="342900" indent="-342900">
              <a:buBlip>
                <a:blip r:embed="rId2"/>
              </a:buBlip>
            </a:pPr>
            <a:r>
              <a:rPr lang="en-US" sz="2400" dirty="0" smtClean="0">
                <a:solidFill>
                  <a:srgbClr val="002060"/>
                </a:solidFill>
                <a:latin typeface="Garamond" panose="02020404030301010803" pitchFamily="18" charset="0"/>
              </a:rPr>
              <a:t>You may import function(s) using the following approaches:</a:t>
            </a:r>
          </a:p>
          <a:p>
            <a:pPr marL="342900" indent="-342900">
              <a:buBlip>
                <a:blip r:embed="rId2"/>
              </a:buBlip>
            </a:pPr>
            <a:r>
              <a:rPr lang="en-US" sz="2400" dirty="0" smtClean="0">
                <a:solidFill>
                  <a:srgbClr val="002060"/>
                </a:solidFill>
                <a:latin typeface="Garamond" panose="02020404030301010803" pitchFamily="18" charset="0"/>
              </a:rPr>
              <a:t>Given that function </a:t>
            </a:r>
            <a:r>
              <a:rPr lang="en-US" sz="2400" i="1" dirty="0" err="1" smtClean="0">
                <a:solidFill>
                  <a:srgbClr val="FF0000"/>
                </a:solidFill>
                <a:latin typeface="Garamond" panose="02020404030301010803" pitchFamily="18" charset="0"/>
              </a:rPr>
              <a:t>stoiip</a:t>
            </a:r>
            <a:r>
              <a:rPr lang="en-US" sz="2400" dirty="0" smtClean="0">
                <a:solidFill>
                  <a:srgbClr val="002060"/>
                </a:solidFill>
                <a:latin typeface="Garamond" panose="02020404030301010803" pitchFamily="18" charset="0"/>
              </a:rPr>
              <a:t> has been defined in script (file) </a:t>
            </a:r>
            <a:r>
              <a:rPr lang="en-US" sz="2400" i="1" dirty="0" smtClean="0">
                <a:solidFill>
                  <a:srgbClr val="FF0000"/>
                </a:solidFill>
                <a:latin typeface="Garamond" panose="02020404030301010803" pitchFamily="18" charset="0"/>
              </a:rPr>
              <a:t>peteng.py</a:t>
            </a:r>
          </a:p>
          <a:p>
            <a:pPr marL="800100" lvl="1" indent="-342900">
              <a:buBlip>
                <a:blip r:embed="rId2"/>
              </a:buBlip>
            </a:pPr>
            <a:r>
              <a:rPr lang="en-US" sz="2400" dirty="0" smtClean="0">
                <a:solidFill>
                  <a:srgbClr val="002060"/>
                </a:solidFill>
                <a:latin typeface="Garamond" panose="02020404030301010803" pitchFamily="18" charset="0"/>
              </a:rPr>
              <a:t>View the content of </a:t>
            </a:r>
            <a:r>
              <a:rPr lang="en-US" sz="2400" i="1" dirty="0" smtClean="0">
                <a:solidFill>
                  <a:srgbClr val="002060"/>
                </a:solidFill>
                <a:latin typeface="Garamond" panose="02020404030301010803" pitchFamily="18" charset="0"/>
              </a:rPr>
              <a:t>peteng.py</a:t>
            </a:r>
            <a:r>
              <a:rPr lang="en-US" sz="2400" dirty="0" smtClean="0">
                <a:solidFill>
                  <a:srgbClr val="002060"/>
                </a:solidFill>
                <a:latin typeface="Garamond" panose="02020404030301010803" pitchFamily="18" charset="0"/>
              </a:rPr>
              <a:t> </a:t>
            </a:r>
            <a:r>
              <a:rPr lang="en-US" sz="2400" dirty="0" smtClean="0">
                <a:solidFill>
                  <a:srgbClr val="002060"/>
                </a:solidFill>
                <a:latin typeface="Garamond" panose="02020404030301010803" pitchFamily="18" charset="0"/>
                <a:hlinkClick r:id="rId3"/>
              </a:rPr>
              <a:t>here</a:t>
            </a:r>
            <a:r>
              <a:rPr lang="en-US" sz="2400" dirty="0" smtClean="0">
                <a:solidFill>
                  <a:srgbClr val="002060"/>
                </a:solidFill>
                <a:latin typeface="Garamond" panose="02020404030301010803" pitchFamily="18" charset="0"/>
              </a:rPr>
              <a:t>.</a:t>
            </a:r>
            <a:endParaRPr lang="en-US" sz="2400" dirty="0">
              <a:solidFill>
                <a:srgbClr val="002060"/>
              </a:solidFill>
              <a:latin typeface="Garamond" panose="02020404030301010803" pitchFamily="18" charset="0"/>
            </a:endParaRPr>
          </a:p>
        </p:txBody>
      </p:sp>
    </p:spTree>
    <p:extLst>
      <p:ext uri="{BB962C8B-B14F-4D97-AF65-F5344CB8AC3E}">
        <p14:creationId xmlns:p14="http://schemas.microsoft.com/office/powerpoint/2010/main" val="2333572508"/>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Image result for fluid flow through porous media, imag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Image result for fluid flow through porous media, imag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Title 1"/>
          <p:cNvSpPr txBox="1">
            <a:spLocks/>
          </p:cNvSpPr>
          <p:nvPr/>
        </p:nvSpPr>
        <p:spPr>
          <a:xfrm>
            <a:off x="1587" y="0"/>
            <a:ext cx="10470340" cy="990600"/>
          </a:xfrm>
          <a:prstGeom prst="rect">
            <a:avLst/>
          </a:prstGeom>
          <a:solidFill>
            <a:srgbClr val="7030A0"/>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000" dirty="0">
                <a:solidFill>
                  <a:schemeClr val="bg1"/>
                </a:solidFill>
                <a:latin typeface="Monotype Corsiva" panose="03010101010201010101" pitchFamily="66" charset="0"/>
              </a:rPr>
              <a:t>PET </a:t>
            </a:r>
            <a:r>
              <a:rPr lang="en-US" sz="2000" dirty="0" smtClean="0">
                <a:solidFill>
                  <a:schemeClr val="bg1"/>
                </a:solidFill>
                <a:latin typeface="Monotype Corsiva" panose="03010101010201010101" pitchFamily="66" charset="0"/>
              </a:rPr>
              <a:t>328: Computer Applications in Petroleum Engineering – with Python Programming	</a:t>
            </a:r>
            <a:r>
              <a:rPr lang="en-US" sz="2000" dirty="0" smtClean="0">
                <a:solidFill>
                  <a:srgbClr val="FFFF00"/>
                </a:solidFill>
                <a:latin typeface="Monotype Corsiva" panose="03010101010201010101" pitchFamily="66" charset="0"/>
              </a:rPr>
              <a:t>Dr. Mosobalaje, O. O.</a:t>
            </a:r>
            <a:endParaRPr lang="en-US" sz="2000" dirty="0">
              <a:solidFill>
                <a:srgbClr val="FFFF00"/>
              </a:solidFill>
              <a:latin typeface="Monotype Corsiva" panose="03010101010201010101" pitchFamily="66" charset="0"/>
            </a:endParaRPr>
          </a:p>
          <a:p>
            <a:r>
              <a:rPr lang="en-US" sz="2800" dirty="0">
                <a:solidFill>
                  <a:schemeClr val="bg1"/>
                </a:solidFill>
                <a:latin typeface="Garamond" panose="02020404030301010803" pitchFamily="18" charset="0"/>
              </a:rPr>
              <a:t>GETTING STARTED WITH PYTHON</a:t>
            </a:r>
            <a:endParaRPr lang="en-US" sz="2800" dirty="0" smtClean="0">
              <a:solidFill>
                <a:schemeClr val="bg1"/>
              </a:solidFill>
              <a:latin typeface="Garamond" panose="02020404030301010803" pitchFamily="18" charset="0"/>
            </a:endParaRPr>
          </a:p>
        </p:txBody>
      </p:sp>
      <p:sp>
        <p:nvSpPr>
          <p:cNvPr id="8" name="Rectangle 7"/>
          <p:cNvSpPr/>
          <p:nvPr/>
        </p:nvSpPr>
        <p:spPr>
          <a:xfrm>
            <a:off x="155572" y="1164848"/>
            <a:ext cx="11733215" cy="2000548"/>
          </a:xfrm>
          <a:prstGeom prst="rect">
            <a:avLst/>
          </a:prstGeom>
        </p:spPr>
        <p:txBody>
          <a:bodyPr wrap="square" numCol="1">
            <a:spAutoFit/>
          </a:bodyPr>
          <a:lstStyle/>
          <a:p>
            <a:pPr algn="ctr">
              <a:buSzPct val="100000"/>
            </a:pPr>
            <a:r>
              <a:rPr lang="en-US" sz="2800" dirty="0" smtClean="0">
                <a:solidFill>
                  <a:srgbClr val="FF0000"/>
                </a:solidFill>
                <a:latin typeface="Garamond" panose="02020404030301010803" pitchFamily="18" charset="0"/>
              </a:rPr>
              <a:t>Functions (Reusable Code)</a:t>
            </a:r>
          </a:p>
          <a:p>
            <a:pPr marL="342900" indent="-342900">
              <a:buBlip>
                <a:blip r:embed="rId2"/>
              </a:buBlip>
            </a:pPr>
            <a:r>
              <a:rPr lang="en-US" sz="2400" dirty="0" smtClean="0">
                <a:solidFill>
                  <a:srgbClr val="FF0000"/>
                </a:solidFill>
                <a:latin typeface="Garamond" panose="02020404030301010803" pitchFamily="18" charset="0"/>
              </a:rPr>
              <a:t>Calling a Function</a:t>
            </a:r>
          </a:p>
          <a:p>
            <a:pPr marL="342900" indent="-342900">
              <a:buBlip>
                <a:blip r:embed="rId2"/>
              </a:buBlip>
            </a:pPr>
            <a:r>
              <a:rPr lang="en-US" sz="2400" dirty="0" smtClean="0">
                <a:solidFill>
                  <a:srgbClr val="FF0000"/>
                </a:solidFill>
                <a:latin typeface="Garamond" panose="02020404030301010803" pitchFamily="18" charset="0"/>
              </a:rPr>
              <a:t>Function Availability</a:t>
            </a:r>
          </a:p>
          <a:p>
            <a:pPr marL="342900" indent="-342900">
              <a:buBlip>
                <a:blip r:embed="rId2"/>
              </a:buBlip>
            </a:pPr>
            <a:r>
              <a:rPr lang="en-US" sz="2400" dirty="0" smtClean="0">
                <a:solidFill>
                  <a:srgbClr val="FF0000"/>
                </a:solidFill>
                <a:latin typeface="Garamond" panose="02020404030301010803" pitchFamily="18" charset="0"/>
              </a:rPr>
              <a:t>Importing Functions</a:t>
            </a:r>
          </a:p>
          <a:p>
            <a:pPr marL="342900" indent="-342900">
              <a:buBlip>
                <a:blip r:embed="rId2"/>
              </a:buBlip>
            </a:pPr>
            <a:r>
              <a:rPr lang="en-US" sz="2400" dirty="0" smtClean="0">
                <a:solidFill>
                  <a:srgbClr val="002060"/>
                </a:solidFill>
                <a:latin typeface="Garamond" panose="02020404030301010803" pitchFamily="18" charset="0"/>
              </a:rPr>
              <a:t>Approach 1: Import the entire file</a:t>
            </a:r>
          </a:p>
        </p:txBody>
      </p:sp>
      <p:pic>
        <p:nvPicPr>
          <p:cNvPr id="307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9787" y="3165396"/>
            <a:ext cx="10020300" cy="3190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2241462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Image result for fluid flow through porous media, imag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Image result for fluid flow through porous media, imag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Title 1"/>
          <p:cNvSpPr txBox="1">
            <a:spLocks/>
          </p:cNvSpPr>
          <p:nvPr/>
        </p:nvSpPr>
        <p:spPr>
          <a:xfrm>
            <a:off x="1587" y="0"/>
            <a:ext cx="10470340" cy="990600"/>
          </a:xfrm>
          <a:prstGeom prst="rect">
            <a:avLst/>
          </a:prstGeom>
          <a:solidFill>
            <a:srgbClr val="7030A0"/>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000" dirty="0">
                <a:solidFill>
                  <a:schemeClr val="bg1"/>
                </a:solidFill>
                <a:latin typeface="Monotype Corsiva" panose="03010101010201010101" pitchFamily="66" charset="0"/>
              </a:rPr>
              <a:t>PET </a:t>
            </a:r>
            <a:r>
              <a:rPr lang="en-US" sz="2000" dirty="0" smtClean="0">
                <a:solidFill>
                  <a:schemeClr val="bg1"/>
                </a:solidFill>
                <a:latin typeface="Monotype Corsiva" panose="03010101010201010101" pitchFamily="66" charset="0"/>
              </a:rPr>
              <a:t>328: Computer Applications in Petroleum Engineering – with Python Programming	</a:t>
            </a:r>
            <a:r>
              <a:rPr lang="en-US" sz="2000" dirty="0" smtClean="0">
                <a:solidFill>
                  <a:srgbClr val="FFFF00"/>
                </a:solidFill>
                <a:latin typeface="Monotype Corsiva" panose="03010101010201010101" pitchFamily="66" charset="0"/>
              </a:rPr>
              <a:t>Dr. Mosobalaje, O. O.</a:t>
            </a:r>
            <a:endParaRPr lang="en-US" sz="2000" dirty="0">
              <a:solidFill>
                <a:srgbClr val="FFFF00"/>
              </a:solidFill>
              <a:latin typeface="Monotype Corsiva" panose="03010101010201010101" pitchFamily="66" charset="0"/>
            </a:endParaRPr>
          </a:p>
          <a:p>
            <a:r>
              <a:rPr lang="en-US" sz="2800" dirty="0" smtClean="0">
                <a:solidFill>
                  <a:schemeClr val="bg1"/>
                </a:solidFill>
                <a:latin typeface="Garamond" panose="02020404030301010803" pitchFamily="18" charset="0"/>
              </a:rPr>
              <a:t>PREAMBLES</a:t>
            </a:r>
          </a:p>
        </p:txBody>
      </p:sp>
      <p:sp>
        <p:nvSpPr>
          <p:cNvPr id="6" name="Rectangle 5"/>
          <p:cNvSpPr/>
          <p:nvPr/>
        </p:nvSpPr>
        <p:spPr>
          <a:xfrm>
            <a:off x="155575" y="1066800"/>
            <a:ext cx="5942012" cy="4616648"/>
          </a:xfrm>
          <a:prstGeom prst="rect">
            <a:avLst/>
          </a:prstGeom>
        </p:spPr>
        <p:txBody>
          <a:bodyPr wrap="square" numCol="1">
            <a:spAutoFit/>
          </a:bodyPr>
          <a:lstStyle/>
          <a:p>
            <a:pPr algn="ctr">
              <a:lnSpc>
                <a:spcPct val="150000"/>
              </a:lnSpc>
              <a:buSzPct val="100000"/>
            </a:pPr>
            <a:r>
              <a:rPr lang="en-US" sz="2800" dirty="0" smtClean="0">
                <a:solidFill>
                  <a:srgbClr val="FF0000"/>
                </a:solidFill>
                <a:latin typeface="Garamond" panose="02020404030301010803" pitchFamily="18" charset="0"/>
              </a:rPr>
              <a:t>The Toolbox</a:t>
            </a:r>
          </a:p>
          <a:p>
            <a:pPr marL="342900" indent="-342900">
              <a:lnSpc>
                <a:spcPct val="150000"/>
              </a:lnSpc>
              <a:buSzPct val="100000"/>
              <a:buBlip>
                <a:blip r:embed="rId2"/>
              </a:buBlip>
            </a:pPr>
            <a:r>
              <a:rPr lang="en-US" sz="2400" dirty="0" smtClean="0">
                <a:solidFill>
                  <a:srgbClr val="FF0000"/>
                </a:solidFill>
                <a:latin typeface="Garamond" pitchFamily="18" charset="0"/>
              </a:rPr>
              <a:t>Python IDLE</a:t>
            </a:r>
          </a:p>
          <a:p>
            <a:pPr>
              <a:lnSpc>
                <a:spcPct val="150000"/>
              </a:lnSpc>
              <a:buSzPct val="100000"/>
            </a:pPr>
            <a:r>
              <a:rPr lang="en-US" sz="2400" dirty="0" smtClean="0">
                <a:solidFill>
                  <a:srgbClr val="003399"/>
                </a:solidFill>
                <a:latin typeface="Garamond" pitchFamily="18" charset="0"/>
              </a:rPr>
              <a:t>Now, the Python DOS-like environment seems boring. Good enough, we will typically not be working on that platform; rather we will interact with Python from a platform known as Interactive Development and Learning Environment (IDLE) </a:t>
            </a:r>
          </a:p>
        </p:txBody>
      </p:sp>
    </p:spTree>
    <p:extLst>
      <p:ext uri="{BB962C8B-B14F-4D97-AF65-F5344CB8AC3E}">
        <p14:creationId xmlns:p14="http://schemas.microsoft.com/office/powerpoint/2010/main" val="3149678982"/>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Image result for fluid flow through porous media, imag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Image result for fluid flow through porous media, imag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Title 1"/>
          <p:cNvSpPr txBox="1">
            <a:spLocks/>
          </p:cNvSpPr>
          <p:nvPr/>
        </p:nvSpPr>
        <p:spPr>
          <a:xfrm>
            <a:off x="1587" y="0"/>
            <a:ext cx="10470340" cy="990600"/>
          </a:xfrm>
          <a:prstGeom prst="rect">
            <a:avLst/>
          </a:prstGeom>
          <a:solidFill>
            <a:srgbClr val="7030A0"/>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000" dirty="0">
                <a:solidFill>
                  <a:schemeClr val="bg1"/>
                </a:solidFill>
                <a:latin typeface="Monotype Corsiva" panose="03010101010201010101" pitchFamily="66" charset="0"/>
              </a:rPr>
              <a:t>PET </a:t>
            </a:r>
            <a:r>
              <a:rPr lang="en-US" sz="2000" dirty="0" smtClean="0">
                <a:solidFill>
                  <a:schemeClr val="bg1"/>
                </a:solidFill>
                <a:latin typeface="Monotype Corsiva" panose="03010101010201010101" pitchFamily="66" charset="0"/>
              </a:rPr>
              <a:t>328: Computer Applications in Petroleum Engineering – with Python Programming	</a:t>
            </a:r>
            <a:r>
              <a:rPr lang="en-US" sz="2000" dirty="0" smtClean="0">
                <a:solidFill>
                  <a:srgbClr val="FFFF00"/>
                </a:solidFill>
                <a:latin typeface="Monotype Corsiva" panose="03010101010201010101" pitchFamily="66" charset="0"/>
              </a:rPr>
              <a:t>Dr. Mosobalaje, O. O.</a:t>
            </a:r>
            <a:endParaRPr lang="en-US" sz="2000" dirty="0">
              <a:solidFill>
                <a:srgbClr val="FFFF00"/>
              </a:solidFill>
              <a:latin typeface="Monotype Corsiva" panose="03010101010201010101" pitchFamily="66" charset="0"/>
            </a:endParaRPr>
          </a:p>
          <a:p>
            <a:r>
              <a:rPr lang="en-US" sz="2800" dirty="0">
                <a:solidFill>
                  <a:schemeClr val="bg1"/>
                </a:solidFill>
                <a:latin typeface="Garamond" panose="02020404030301010803" pitchFamily="18" charset="0"/>
              </a:rPr>
              <a:t>GETTING STARTED WITH PYTHON</a:t>
            </a:r>
            <a:endParaRPr lang="en-US" sz="2800" dirty="0" smtClean="0">
              <a:solidFill>
                <a:schemeClr val="bg1"/>
              </a:solidFill>
              <a:latin typeface="Garamond" panose="02020404030301010803" pitchFamily="18" charset="0"/>
            </a:endParaRPr>
          </a:p>
        </p:txBody>
      </p:sp>
      <p:sp>
        <p:nvSpPr>
          <p:cNvPr id="8" name="Rectangle 7"/>
          <p:cNvSpPr/>
          <p:nvPr/>
        </p:nvSpPr>
        <p:spPr>
          <a:xfrm>
            <a:off x="155572" y="1164848"/>
            <a:ext cx="11733215" cy="3477875"/>
          </a:xfrm>
          <a:prstGeom prst="rect">
            <a:avLst/>
          </a:prstGeom>
        </p:spPr>
        <p:txBody>
          <a:bodyPr wrap="square" numCol="1">
            <a:spAutoFit/>
          </a:bodyPr>
          <a:lstStyle/>
          <a:p>
            <a:pPr algn="ctr">
              <a:buSzPct val="100000"/>
            </a:pPr>
            <a:r>
              <a:rPr lang="en-US" sz="2800" dirty="0" smtClean="0">
                <a:solidFill>
                  <a:srgbClr val="FF0000"/>
                </a:solidFill>
                <a:latin typeface="Garamond" panose="02020404030301010803" pitchFamily="18" charset="0"/>
              </a:rPr>
              <a:t>Functions (Reusable Code)</a:t>
            </a:r>
          </a:p>
          <a:p>
            <a:pPr marL="342900" indent="-342900">
              <a:buBlip>
                <a:blip r:embed="rId2"/>
              </a:buBlip>
            </a:pPr>
            <a:r>
              <a:rPr lang="en-US" sz="2400" dirty="0" smtClean="0">
                <a:solidFill>
                  <a:srgbClr val="FF0000"/>
                </a:solidFill>
                <a:latin typeface="Garamond" panose="02020404030301010803" pitchFamily="18" charset="0"/>
              </a:rPr>
              <a:t>Calling a Function</a:t>
            </a:r>
          </a:p>
          <a:p>
            <a:pPr marL="342900" indent="-342900">
              <a:buBlip>
                <a:blip r:embed="rId2"/>
              </a:buBlip>
            </a:pPr>
            <a:r>
              <a:rPr lang="en-US" sz="2400" dirty="0" smtClean="0">
                <a:solidFill>
                  <a:srgbClr val="FF0000"/>
                </a:solidFill>
                <a:latin typeface="Garamond" panose="02020404030301010803" pitchFamily="18" charset="0"/>
              </a:rPr>
              <a:t>Function Availability</a:t>
            </a:r>
          </a:p>
          <a:p>
            <a:pPr marL="342900" indent="-342900">
              <a:buBlip>
                <a:blip r:embed="rId2"/>
              </a:buBlip>
            </a:pPr>
            <a:r>
              <a:rPr lang="en-US" sz="2400" dirty="0" smtClean="0">
                <a:solidFill>
                  <a:srgbClr val="FF0000"/>
                </a:solidFill>
                <a:latin typeface="Garamond" panose="02020404030301010803" pitchFamily="18" charset="0"/>
              </a:rPr>
              <a:t>Importing Functions</a:t>
            </a:r>
          </a:p>
          <a:p>
            <a:pPr marL="342900" indent="-342900">
              <a:buBlip>
                <a:blip r:embed="rId2"/>
              </a:buBlip>
            </a:pPr>
            <a:r>
              <a:rPr lang="en-US" sz="2400" dirty="0" smtClean="0">
                <a:solidFill>
                  <a:srgbClr val="002060"/>
                </a:solidFill>
                <a:latin typeface="Garamond" panose="02020404030301010803" pitchFamily="18" charset="0"/>
              </a:rPr>
              <a:t>Approach 1: Import the entire file</a:t>
            </a:r>
          </a:p>
          <a:p>
            <a:pPr marL="800100" lvl="1" indent="-342900">
              <a:buBlip>
                <a:blip r:embed="rId2"/>
              </a:buBlip>
            </a:pPr>
            <a:r>
              <a:rPr lang="en-US" sz="2400" dirty="0" smtClean="0">
                <a:solidFill>
                  <a:srgbClr val="002060"/>
                </a:solidFill>
                <a:latin typeface="Garamond" panose="02020404030301010803" pitchFamily="18" charset="0"/>
              </a:rPr>
              <a:t>Notes:</a:t>
            </a:r>
          </a:p>
          <a:p>
            <a:pPr marL="1257300" lvl="2" indent="-342900">
              <a:buBlip>
                <a:blip r:embed="rId2"/>
              </a:buBlip>
            </a:pPr>
            <a:r>
              <a:rPr lang="en-US" sz="2400" dirty="0" smtClean="0">
                <a:solidFill>
                  <a:srgbClr val="002060"/>
                </a:solidFill>
                <a:latin typeface="Garamond" panose="02020404030301010803" pitchFamily="18" charset="0"/>
              </a:rPr>
              <a:t>In this case, the whole content of the file (function </a:t>
            </a:r>
            <a:r>
              <a:rPr lang="en-US" sz="2400" dirty="0" err="1" smtClean="0">
                <a:solidFill>
                  <a:srgbClr val="002060"/>
                </a:solidFill>
                <a:latin typeface="Garamond" panose="02020404030301010803" pitchFamily="18" charset="0"/>
              </a:rPr>
              <a:t>stoiip</a:t>
            </a:r>
            <a:r>
              <a:rPr lang="en-US" sz="2400" dirty="0" smtClean="0">
                <a:solidFill>
                  <a:srgbClr val="002060"/>
                </a:solidFill>
                <a:latin typeface="Garamond" panose="02020404030301010803" pitchFamily="18" charset="0"/>
              </a:rPr>
              <a:t> and others) is imported.</a:t>
            </a:r>
          </a:p>
          <a:p>
            <a:pPr marL="1257300" lvl="2" indent="-342900">
              <a:buBlip>
                <a:blip r:embed="rId2"/>
              </a:buBlip>
            </a:pPr>
            <a:r>
              <a:rPr lang="en-US" sz="2400" dirty="0" smtClean="0">
                <a:solidFill>
                  <a:srgbClr val="002060"/>
                </a:solidFill>
                <a:latin typeface="Garamond" panose="02020404030301010803" pitchFamily="18" charset="0"/>
              </a:rPr>
              <a:t>Calling any function in the imported file must be preceded with the file name and a period(.); </a:t>
            </a:r>
            <a:r>
              <a:rPr lang="en-US" sz="2400" dirty="0" err="1" smtClean="0">
                <a:solidFill>
                  <a:srgbClr val="002060"/>
                </a:solidFill>
                <a:latin typeface="Garamond" panose="02020404030301010803" pitchFamily="18" charset="0"/>
              </a:rPr>
              <a:t>e.g</a:t>
            </a:r>
            <a:r>
              <a:rPr lang="en-US" sz="2400" dirty="0" smtClean="0">
                <a:solidFill>
                  <a:srgbClr val="002060"/>
                </a:solidFill>
                <a:latin typeface="Garamond" panose="02020404030301010803" pitchFamily="18" charset="0"/>
              </a:rPr>
              <a:t>: </a:t>
            </a:r>
            <a:r>
              <a:rPr lang="en-US" sz="2400" dirty="0" err="1" smtClean="0">
                <a:solidFill>
                  <a:srgbClr val="002060"/>
                </a:solidFill>
                <a:latin typeface="Garamond" panose="02020404030301010803" pitchFamily="18" charset="0"/>
              </a:rPr>
              <a:t>peteng.stoiip</a:t>
            </a:r>
            <a:r>
              <a:rPr lang="en-US" sz="2400" dirty="0" smtClean="0">
                <a:solidFill>
                  <a:srgbClr val="002060"/>
                </a:solidFill>
                <a:latin typeface="Garamond" panose="02020404030301010803" pitchFamily="18" charset="0"/>
              </a:rPr>
              <a:t>(…) </a:t>
            </a:r>
          </a:p>
        </p:txBody>
      </p:sp>
    </p:spTree>
    <p:extLst>
      <p:ext uri="{BB962C8B-B14F-4D97-AF65-F5344CB8AC3E}">
        <p14:creationId xmlns:p14="http://schemas.microsoft.com/office/powerpoint/2010/main" val="2403962243"/>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Image result for fluid flow through porous media, imag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Image result for fluid flow through porous media, imag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Title 1"/>
          <p:cNvSpPr txBox="1">
            <a:spLocks/>
          </p:cNvSpPr>
          <p:nvPr/>
        </p:nvSpPr>
        <p:spPr>
          <a:xfrm>
            <a:off x="1587" y="0"/>
            <a:ext cx="10470340" cy="990600"/>
          </a:xfrm>
          <a:prstGeom prst="rect">
            <a:avLst/>
          </a:prstGeom>
          <a:solidFill>
            <a:srgbClr val="7030A0"/>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000" dirty="0">
                <a:solidFill>
                  <a:schemeClr val="bg1"/>
                </a:solidFill>
                <a:latin typeface="Monotype Corsiva" panose="03010101010201010101" pitchFamily="66" charset="0"/>
              </a:rPr>
              <a:t>PET </a:t>
            </a:r>
            <a:r>
              <a:rPr lang="en-US" sz="2000" dirty="0" smtClean="0">
                <a:solidFill>
                  <a:schemeClr val="bg1"/>
                </a:solidFill>
                <a:latin typeface="Monotype Corsiva" panose="03010101010201010101" pitchFamily="66" charset="0"/>
              </a:rPr>
              <a:t>328: Computer Applications in Petroleum Engineering – with Python Programming	</a:t>
            </a:r>
            <a:r>
              <a:rPr lang="en-US" sz="2000" dirty="0" smtClean="0">
                <a:solidFill>
                  <a:srgbClr val="FFFF00"/>
                </a:solidFill>
                <a:latin typeface="Monotype Corsiva" panose="03010101010201010101" pitchFamily="66" charset="0"/>
              </a:rPr>
              <a:t>Dr. Mosobalaje, O. O.</a:t>
            </a:r>
            <a:endParaRPr lang="en-US" sz="2000" dirty="0">
              <a:solidFill>
                <a:srgbClr val="FFFF00"/>
              </a:solidFill>
              <a:latin typeface="Monotype Corsiva" panose="03010101010201010101" pitchFamily="66" charset="0"/>
            </a:endParaRPr>
          </a:p>
          <a:p>
            <a:r>
              <a:rPr lang="en-US" sz="2800" dirty="0">
                <a:solidFill>
                  <a:schemeClr val="bg1"/>
                </a:solidFill>
                <a:latin typeface="Garamond" panose="02020404030301010803" pitchFamily="18" charset="0"/>
              </a:rPr>
              <a:t>GETTING STARTED WITH PYTHON</a:t>
            </a:r>
            <a:endParaRPr lang="en-US" sz="2800" dirty="0" smtClean="0">
              <a:solidFill>
                <a:schemeClr val="bg1"/>
              </a:solidFill>
              <a:latin typeface="Garamond" panose="02020404030301010803" pitchFamily="18" charset="0"/>
            </a:endParaRPr>
          </a:p>
        </p:txBody>
      </p:sp>
      <p:sp>
        <p:nvSpPr>
          <p:cNvPr id="8" name="Rectangle 7"/>
          <p:cNvSpPr/>
          <p:nvPr/>
        </p:nvSpPr>
        <p:spPr>
          <a:xfrm>
            <a:off x="155572" y="1164848"/>
            <a:ext cx="11733215" cy="2000548"/>
          </a:xfrm>
          <a:prstGeom prst="rect">
            <a:avLst/>
          </a:prstGeom>
        </p:spPr>
        <p:txBody>
          <a:bodyPr wrap="square" numCol="1">
            <a:spAutoFit/>
          </a:bodyPr>
          <a:lstStyle/>
          <a:p>
            <a:pPr algn="ctr">
              <a:buSzPct val="100000"/>
            </a:pPr>
            <a:r>
              <a:rPr lang="en-US" sz="2800" dirty="0" smtClean="0">
                <a:solidFill>
                  <a:srgbClr val="FF0000"/>
                </a:solidFill>
                <a:latin typeface="Garamond" panose="02020404030301010803" pitchFamily="18" charset="0"/>
              </a:rPr>
              <a:t>Functions (Reusable Code)</a:t>
            </a:r>
          </a:p>
          <a:p>
            <a:pPr marL="342900" indent="-342900">
              <a:buBlip>
                <a:blip r:embed="rId2"/>
              </a:buBlip>
            </a:pPr>
            <a:r>
              <a:rPr lang="en-US" sz="2400" dirty="0" smtClean="0">
                <a:solidFill>
                  <a:srgbClr val="FF0000"/>
                </a:solidFill>
                <a:latin typeface="Garamond" panose="02020404030301010803" pitchFamily="18" charset="0"/>
              </a:rPr>
              <a:t>Calling a Function</a:t>
            </a:r>
          </a:p>
          <a:p>
            <a:pPr marL="342900" indent="-342900">
              <a:buBlip>
                <a:blip r:embed="rId2"/>
              </a:buBlip>
            </a:pPr>
            <a:r>
              <a:rPr lang="en-US" sz="2400" dirty="0" smtClean="0">
                <a:solidFill>
                  <a:srgbClr val="FF0000"/>
                </a:solidFill>
                <a:latin typeface="Garamond" panose="02020404030301010803" pitchFamily="18" charset="0"/>
              </a:rPr>
              <a:t>Function Availability</a:t>
            </a:r>
          </a:p>
          <a:p>
            <a:pPr marL="342900" indent="-342900">
              <a:buBlip>
                <a:blip r:embed="rId2"/>
              </a:buBlip>
            </a:pPr>
            <a:r>
              <a:rPr lang="en-US" sz="2400" dirty="0" smtClean="0">
                <a:solidFill>
                  <a:srgbClr val="FF0000"/>
                </a:solidFill>
                <a:latin typeface="Garamond" panose="02020404030301010803" pitchFamily="18" charset="0"/>
              </a:rPr>
              <a:t>Importing Functions</a:t>
            </a:r>
          </a:p>
          <a:p>
            <a:pPr marL="342900" indent="-342900">
              <a:buBlip>
                <a:blip r:embed="rId2"/>
              </a:buBlip>
            </a:pPr>
            <a:r>
              <a:rPr lang="en-US" sz="2400" dirty="0" smtClean="0">
                <a:solidFill>
                  <a:srgbClr val="002060"/>
                </a:solidFill>
                <a:latin typeface="Garamond" panose="02020404030301010803" pitchFamily="18" charset="0"/>
              </a:rPr>
              <a:t>Approach 2: From the file, import all functions</a:t>
            </a:r>
          </a:p>
        </p:txBody>
      </p:sp>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7029" y="3165396"/>
            <a:ext cx="9991725" cy="3152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38189231"/>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Image result for fluid flow through porous media, imag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Image result for fluid flow through porous media, imag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Title 1"/>
          <p:cNvSpPr txBox="1">
            <a:spLocks/>
          </p:cNvSpPr>
          <p:nvPr/>
        </p:nvSpPr>
        <p:spPr>
          <a:xfrm>
            <a:off x="1587" y="0"/>
            <a:ext cx="10470340" cy="990600"/>
          </a:xfrm>
          <a:prstGeom prst="rect">
            <a:avLst/>
          </a:prstGeom>
          <a:solidFill>
            <a:srgbClr val="7030A0"/>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000" dirty="0">
                <a:solidFill>
                  <a:schemeClr val="bg1"/>
                </a:solidFill>
                <a:latin typeface="Monotype Corsiva" panose="03010101010201010101" pitchFamily="66" charset="0"/>
              </a:rPr>
              <a:t>PET </a:t>
            </a:r>
            <a:r>
              <a:rPr lang="en-US" sz="2000" dirty="0" smtClean="0">
                <a:solidFill>
                  <a:schemeClr val="bg1"/>
                </a:solidFill>
                <a:latin typeface="Monotype Corsiva" panose="03010101010201010101" pitchFamily="66" charset="0"/>
              </a:rPr>
              <a:t>328: Computer Applications in Petroleum Engineering – with Python Programming	</a:t>
            </a:r>
            <a:r>
              <a:rPr lang="en-US" sz="2000" dirty="0" smtClean="0">
                <a:solidFill>
                  <a:srgbClr val="FFFF00"/>
                </a:solidFill>
                <a:latin typeface="Monotype Corsiva" panose="03010101010201010101" pitchFamily="66" charset="0"/>
              </a:rPr>
              <a:t>Dr. Mosobalaje, O. O.</a:t>
            </a:r>
            <a:endParaRPr lang="en-US" sz="2000" dirty="0">
              <a:solidFill>
                <a:srgbClr val="FFFF00"/>
              </a:solidFill>
              <a:latin typeface="Monotype Corsiva" panose="03010101010201010101" pitchFamily="66" charset="0"/>
            </a:endParaRPr>
          </a:p>
          <a:p>
            <a:r>
              <a:rPr lang="en-US" sz="2800" dirty="0">
                <a:solidFill>
                  <a:schemeClr val="bg1"/>
                </a:solidFill>
                <a:latin typeface="Garamond" panose="02020404030301010803" pitchFamily="18" charset="0"/>
              </a:rPr>
              <a:t>GETTING STARTED WITH PYTHON</a:t>
            </a:r>
            <a:endParaRPr lang="en-US" sz="2800" dirty="0" smtClean="0">
              <a:solidFill>
                <a:schemeClr val="bg1"/>
              </a:solidFill>
              <a:latin typeface="Garamond" panose="02020404030301010803" pitchFamily="18" charset="0"/>
            </a:endParaRPr>
          </a:p>
        </p:txBody>
      </p:sp>
      <p:sp>
        <p:nvSpPr>
          <p:cNvPr id="8" name="Rectangle 7"/>
          <p:cNvSpPr/>
          <p:nvPr/>
        </p:nvSpPr>
        <p:spPr>
          <a:xfrm>
            <a:off x="155572" y="1164848"/>
            <a:ext cx="11733215" cy="3108543"/>
          </a:xfrm>
          <a:prstGeom prst="rect">
            <a:avLst/>
          </a:prstGeom>
        </p:spPr>
        <p:txBody>
          <a:bodyPr wrap="square" numCol="1">
            <a:spAutoFit/>
          </a:bodyPr>
          <a:lstStyle/>
          <a:p>
            <a:pPr algn="ctr">
              <a:buSzPct val="100000"/>
            </a:pPr>
            <a:r>
              <a:rPr lang="en-US" sz="2800" dirty="0" smtClean="0">
                <a:solidFill>
                  <a:srgbClr val="FF0000"/>
                </a:solidFill>
                <a:latin typeface="Garamond" panose="02020404030301010803" pitchFamily="18" charset="0"/>
              </a:rPr>
              <a:t>Functions (Reusable Code)</a:t>
            </a:r>
          </a:p>
          <a:p>
            <a:pPr marL="342900" indent="-342900">
              <a:buBlip>
                <a:blip r:embed="rId2"/>
              </a:buBlip>
            </a:pPr>
            <a:r>
              <a:rPr lang="en-US" sz="2400" dirty="0" smtClean="0">
                <a:solidFill>
                  <a:srgbClr val="FF0000"/>
                </a:solidFill>
                <a:latin typeface="Garamond" panose="02020404030301010803" pitchFamily="18" charset="0"/>
              </a:rPr>
              <a:t>Calling a Function</a:t>
            </a:r>
          </a:p>
          <a:p>
            <a:pPr marL="342900" indent="-342900">
              <a:buBlip>
                <a:blip r:embed="rId2"/>
              </a:buBlip>
            </a:pPr>
            <a:r>
              <a:rPr lang="en-US" sz="2400" dirty="0" smtClean="0">
                <a:solidFill>
                  <a:srgbClr val="FF0000"/>
                </a:solidFill>
                <a:latin typeface="Garamond" panose="02020404030301010803" pitchFamily="18" charset="0"/>
              </a:rPr>
              <a:t>Function Availability</a:t>
            </a:r>
          </a:p>
          <a:p>
            <a:pPr marL="342900" indent="-342900">
              <a:buBlip>
                <a:blip r:embed="rId2"/>
              </a:buBlip>
            </a:pPr>
            <a:r>
              <a:rPr lang="en-US" sz="2400" dirty="0" smtClean="0">
                <a:solidFill>
                  <a:srgbClr val="FF0000"/>
                </a:solidFill>
                <a:latin typeface="Garamond" panose="02020404030301010803" pitchFamily="18" charset="0"/>
              </a:rPr>
              <a:t>Importing Functions</a:t>
            </a:r>
          </a:p>
          <a:p>
            <a:pPr marL="342900" indent="-342900">
              <a:buBlip>
                <a:blip r:embed="rId2"/>
              </a:buBlip>
            </a:pPr>
            <a:r>
              <a:rPr lang="en-US" sz="2400" dirty="0">
                <a:solidFill>
                  <a:srgbClr val="002060"/>
                </a:solidFill>
                <a:latin typeface="Garamond" panose="02020404030301010803" pitchFamily="18" charset="0"/>
              </a:rPr>
              <a:t>Approach 2: From the file, import all functions</a:t>
            </a:r>
            <a:endParaRPr lang="en-US" sz="2400" dirty="0" smtClean="0">
              <a:solidFill>
                <a:srgbClr val="002060"/>
              </a:solidFill>
              <a:latin typeface="Garamond" panose="02020404030301010803" pitchFamily="18" charset="0"/>
            </a:endParaRPr>
          </a:p>
          <a:p>
            <a:pPr marL="800100" lvl="1" indent="-342900">
              <a:buBlip>
                <a:blip r:embed="rId2"/>
              </a:buBlip>
            </a:pPr>
            <a:r>
              <a:rPr lang="en-US" sz="2400" dirty="0" smtClean="0">
                <a:solidFill>
                  <a:srgbClr val="002060"/>
                </a:solidFill>
                <a:latin typeface="Garamond" panose="02020404030301010803" pitchFamily="18" charset="0"/>
              </a:rPr>
              <a:t>Notes:</a:t>
            </a:r>
          </a:p>
          <a:p>
            <a:pPr marL="1257300" lvl="2" indent="-342900">
              <a:buBlip>
                <a:blip r:embed="rId2"/>
              </a:buBlip>
            </a:pPr>
            <a:r>
              <a:rPr lang="en-US" sz="2400" dirty="0" smtClean="0">
                <a:solidFill>
                  <a:srgbClr val="002060"/>
                </a:solidFill>
                <a:latin typeface="Garamond" panose="02020404030301010803" pitchFamily="18" charset="0"/>
              </a:rPr>
              <a:t>In this case also, the whole content of the file (function </a:t>
            </a:r>
            <a:r>
              <a:rPr lang="en-US" sz="2400" dirty="0" err="1" smtClean="0">
                <a:solidFill>
                  <a:srgbClr val="002060"/>
                </a:solidFill>
                <a:latin typeface="Garamond" panose="02020404030301010803" pitchFamily="18" charset="0"/>
              </a:rPr>
              <a:t>stoiip</a:t>
            </a:r>
            <a:r>
              <a:rPr lang="en-US" sz="2400" dirty="0" smtClean="0">
                <a:solidFill>
                  <a:srgbClr val="002060"/>
                </a:solidFill>
                <a:latin typeface="Garamond" panose="02020404030301010803" pitchFamily="18" charset="0"/>
              </a:rPr>
              <a:t> and others) is imported.</a:t>
            </a:r>
          </a:p>
          <a:p>
            <a:pPr marL="1257300" lvl="2" indent="-342900">
              <a:buBlip>
                <a:blip r:embed="rId2"/>
              </a:buBlip>
            </a:pPr>
            <a:r>
              <a:rPr lang="en-US" sz="2400" dirty="0" smtClean="0">
                <a:solidFill>
                  <a:srgbClr val="002060"/>
                </a:solidFill>
                <a:latin typeface="Garamond" panose="02020404030301010803" pitchFamily="18" charset="0"/>
              </a:rPr>
              <a:t>The functions should be called without any prefix  </a:t>
            </a:r>
            <a:r>
              <a:rPr lang="en-US" sz="2400" dirty="0" err="1" smtClean="0">
                <a:solidFill>
                  <a:srgbClr val="002060"/>
                </a:solidFill>
                <a:latin typeface="Garamond" panose="02020404030301010803" pitchFamily="18" charset="0"/>
              </a:rPr>
              <a:t>e.g</a:t>
            </a:r>
            <a:r>
              <a:rPr lang="en-US" sz="2400" dirty="0" smtClean="0">
                <a:solidFill>
                  <a:srgbClr val="002060"/>
                </a:solidFill>
                <a:latin typeface="Garamond" panose="02020404030301010803" pitchFamily="18" charset="0"/>
              </a:rPr>
              <a:t>: </a:t>
            </a:r>
            <a:r>
              <a:rPr lang="en-US" sz="2400" dirty="0" err="1" smtClean="0">
                <a:solidFill>
                  <a:srgbClr val="002060"/>
                </a:solidFill>
                <a:latin typeface="Garamond" panose="02020404030301010803" pitchFamily="18" charset="0"/>
              </a:rPr>
              <a:t>stoiip</a:t>
            </a:r>
            <a:r>
              <a:rPr lang="en-US" sz="2400" dirty="0" smtClean="0">
                <a:solidFill>
                  <a:srgbClr val="002060"/>
                </a:solidFill>
                <a:latin typeface="Garamond" panose="02020404030301010803" pitchFamily="18" charset="0"/>
              </a:rPr>
              <a:t>(…) </a:t>
            </a:r>
          </a:p>
        </p:txBody>
      </p:sp>
    </p:spTree>
    <p:extLst>
      <p:ext uri="{BB962C8B-B14F-4D97-AF65-F5344CB8AC3E}">
        <p14:creationId xmlns:p14="http://schemas.microsoft.com/office/powerpoint/2010/main" val="1716939779"/>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Image result for fluid flow through porous media, imag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Image result for fluid flow through porous media, imag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Title 1"/>
          <p:cNvSpPr txBox="1">
            <a:spLocks/>
          </p:cNvSpPr>
          <p:nvPr/>
        </p:nvSpPr>
        <p:spPr>
          <a:xfrm>
            <a:off x="1587" y="0"/>
            <a:ext cx="10470340" cy="990600"/>
          </a:xfrm>
          <a:prstGeom prst="rect">
            <a:avLst/>
          </a:prstGeom>
          <a:solidFill>
            <a:srgbClr val="7030A0"/>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000" dirty="0">
                <a:solidFill>
                  <a:schemeClr val="bg1"/>
                </a:solidFill>
                <a:latin typeface="Monotype Corsiva" panose="03010101010201010101" pitchFamily="66" charset="0"/>
              </a:rPr>
              <a:t>PET </a:t>
            </a:r>
            <a:r>
              <a:rPr lang="en-US" sz="2000" dirty="0" smtClean="0">
                <a:solidFill>
                  <a:schemeClr val="bg1"/>
                </a:solidFill>
                <a:latin typeface="Monotype Corsiva" panose="03010101010201010101" pitchFamily="66" charset="0"/>
              </a:rPr>
              <a:t>328: Computer Applications in Petroleum Engineering – with Python Programming	</a:t>
            </a:r>
            <a:r>
              <a:rPr lang="en-US" sz="2000" dirty="0" smtClean="0">
                <a:solidFill>
                  <a:srgbClr val="FFFF00"/>
                </a:solidFill>
                <a:latin typeface="Monotype Corsiva" panose="03010101010201010101" pitchFamily="66" charset="0"/>
              </a:rPr>
              <a:t>Dr. Mosobalaje, O. O.</a:t>
            </a:r>
            <a:endParaRPr lang="en-US" sz="2000" dirty="0">
              <a:solidFill>
                <a:srgbClr val="FFFF00"/>
              </a:solidFill>
              <a:latin typeface="Monotype Corsiva" panose="03010101010201010101" pitchFamily="66" charset="0"/>
            </a:endParaRPr>
          </a:p>
          <a:p>
            <a:r>
              <a:rPr lang="en-US" sz="2800" dirty="0">
                <a:solidFill>
                  <a:schemeClr val="bg1"/>
                </a:solidFill>
                <a:latin typeface="Garamond" panose="02020404030301010803" pitchFamily="18" charset="0"/>
              </a:rPr>
              <a:t>GETTING STARTED WITH PYTHON</a:t>
            </a:r>
            <a:endParaRPr lang="en-US" sz="2800" dirty="0" smtClean="0">
              <a:solidFill>
                <a:schemeClr val="bg1"/>
              </a:solidFill>
              <a:latin typeface="Garamond" panose="02020404030301010803" pitchFamily="18" charset="0"/>
            </a:endParaRPr>
          </a:p>
        </p:txBody>
      </p:sp>
      <p:sp>
        <p:nvSpPr>
          <p:cNvPr id="8" name="Rectangle 7"/>
          <p:cNvSpPr/>
          <p:nvPr/>
        </p:nvSpPr>
        <p:spPr>
          <a:xfrm>
            <a:off x="155572" y="1164848"/>
            <a:ext cx="11733215" cy="2000548"/>
          </a:xfrm>
          <a:prstGeom prst="rect">
            <a:avLst/>
          </a:prstGeom>
        </p:spPr>
        <p:txBody>
          <a:bodyPr wrap="square" numCol="1">
            <a:spAutoFit/>
          </a:bodyPr>
          <a:lstStyle/>
          <a:p>
            <a:pPr algn="ctr">
              <a:buSzPct val="100000"/>
            </a:pPr>
            <a:r>
              <a:rPr lang="en-US" sz="2800" dirty="0" smtClean="0">
                <a:solidFill>
                  <a:srgbClr val="FF0000"/>
                </a:solidFill>
                <a:latin typeface="Garamond" panose="02020404030301010803" pitchFamily="18" charset="0"/>
              </a:rPr>
              <a:t>Functions (Reusable Code)</a:t>
            </a:r>
          </a:p>
          <a:p>
            <a:pPr marL="342900" indent="-342900">
              <a:buBlip>
                <a:blip r:embed="rId2"/>
              </a:buBlip>
            </a:pPr>
            <a:r>
              <a:rPr lang="en-US" sz="2400" dirty="0" smtClean="0">
                <a:solidFill>
                  <a:srgbClr val="FF0000"/>
                </a:solidFill>
                <a:latin typeface="Garamond" panose="02020404030301010803" pitchFamily="18" charset="0"/>
              </a:rPr>
              <a:t>Calling a Function</a:t>
            </a:r>
          </a:p>
          <a:p>
            <a:pPr marL="342900" indent="-342900">
              <a:buBlip>
                <a:blip r:embed="rId2"/>
              </a:buBlip>
            </a:pPr>
            <a:r>
              <a:rPr lang="en-US" sz="2400" dirty="0" smtClean="0">
                <a:solidFill>
                  <a:srgbClr val="FF0000"/>
                </a:solidFill>
                <a:latin typeface="Garamond" panose="02020404030301010803" pitchFamily="18" charset="0"/>
              </a:rPr>
              <a:t>Function Availability</a:t>
            </a:r>
          </a:p>
          <a:p>
            <a:pPr marL="342900" indent="-342900">
              <a:buBlip>
                <a:blip r:embed="rId2"/>
              </a:buBlip>
            </a:pPr>
            <a:r>
              <a:rPr lang="en-US" sz="2400" dirty="0" smtClean="0">
                <a:solidFill>
                  <a:srgbClr val="FF0000"/>
                </a:solidFill>
                <a:latin typeface="Garamond" panose="02020404030301010803" pitchFamily="18" charset="0"/>
              </a:rPr>
              <a:t>Importing Functions</a:t>
            </a:r>
          </a:p>
          <a:p>
            <a:pPr marL="342900" indent="-342900">
              <a:buBlip>
                <a:blip r:embed="rId2"/>
              </a:buBlip>
            </a:pPr>
            <a:r>
              <a:rPr lang="en-US" sz="2400" dirty="0" smtClean="0">
                <a:solidFill>
                  <a:srgbClr val="002060"/>
                </a:solidFill>
                <a:latin typeface="Garamond" panose="02020404030301010803" pitchFamily="18" charset="0"/>
              </a:rPr>
              <a:t>Approach 3: From the file, import only needed function(s)</a:t>
            </a:r>
          </a:p>
        </p:txBody>
      </p:sp>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0375" y="3165396"/>
            <a:ext cx="10029825" cy="3200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0727461"/>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Image result for fluid flow through porous media, imag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Image result for fluid flow through porous media, imag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Title 1"/>
          <p:cNvSpPr txBox="1">
            <a:spLocks/>
          </p:cNvSpPr>
          <p:nvPr/>
        </p:nvSpPr>
        <p:spPr>
          <a:xfrm>
            <a:off x="1587" y="0"/>
            <a:ext cx="10470340" cy="990600"/>
          </a:xfrm>
          <a:prstGeom prst="rect">
            <a:avLst/>
          </a:prstGeom>
          <a:solidFill>
            <a:srgbClr val="7030A0"/>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000" dirty="0">
                <a:solidFill>
                  <a:schemeClr val="bg1"/>
                </a:solidFill>
                <a:latin typeface="Monotype Corsiva" panose="03010101010201010101" pitchFamily="66" charset="0"/>
              </a:rPr>
              <a:t>PET </a:t>
            </a:r>
            <a:r>
              <a:rPr lang="en-US" sz="2000" dirty="0" smtClean="0">
                <a:solidFill>
                  <a:schemeClr val="bg1"/>
                </a:solidFill>
                <a:latin typeface="Monotype Corsiva" panose="03010101010201010101" pitchFamily="66" charset="0"/>
              </a:rPr>
              <a:t>328: Computer Applications in Petroleum Engineering – with Python Programming	</a:t>
            </a:r>
            <a:r>
              <a:rPr lang="en-US" sz="2000" dirty="0" smtClean="0">
                <a:solidFill>
                  <a:srgbClr val="FFFF00"/>
                </a:solidFill>
                <a:latin typeface="Monotype Corsiva" panose="03010101010201010101" pitchFamily="66" charset="0"/>
              </a:rPr>
              <a:t>Dr. Mosobalaje, O. O.</a:t>
            </a:r>
            <a:endParaRPr lang="en-US" sz="2000" dirty="0">
              <a:solidFill>
                <a:srgbClr val="FFFF00"/>
              </a:solidFill>
              <a:latin typeface="Monotype Corsiva" panose="03010101010201010101" pitchFamily="66" charset="0"/>
            </a:endParaRPr>
          </a:p>
          <a:p>
            <a:r>
              <a:rPr lang="en-US" sz="2800" dirty="0">
                <a:solidFill>
                  <a:schemeClr val="bg1"/>
                </a:solidFill>
                <a:latin typeface="Garamond" panose="02020404030301010803" pitchFamily="18" charset="0"/>
              </a:rPr>
              <a:t>GETTING STARTED WITH PYTHON</a:t>
            </a:r>
            <a:endParaRPr lang="en-US" sz="2800" dirty="0" smtClean="0">
              <a:solidFill>
                <a:schemeClr val="bg1"/>
              </a:solidFill>
              <a:latin typeface="Garamond" panose="02020404030301010803" pitchFamily="18" charset="0"/>
            </a:endParaRPr>
          </a:p>
        </p:txBody>
      </p:sp>
      <p:sp>
        <p:nvSpPr>
          <p:cNvPr id="8" name="Rectangle 7"/>
          <p:cNvSpPr/>
          <p:nvPr/>
        </p:nvSpPr>
        <p:spPr>
          <a:xfrm>
            <a:off x="155572" y="1164848"/>
            <a:ext cx="11733215" cy="3108543"/>
          </a:xfrm>
          <a:prstGeom prst="rect">
            <a:avLst/>
          </a:prstGeom>
        </p:spPr>
        <p:txBody>
          <a:bodyPr wrap="square" numCol="1">
            <a:spAutoFit/>
          </a:bodyPr>
          <a:lstStyle/>
          <a:p>
            <a:pPr algn="ctr">
              <a:buSzPct val="100000"/>
            </a:pPr>
            <a:r>
              <a:rPr lang="en-US" sz="2800" dirty="0" smtClean="0">
                <a:solidFill>
                  <a:srgbClr val="FF0000"/>
                </a:solidFill>
                <a:latin typeface="Garamond" panose="02020404030301010803" pitchFamily="18" charset="0"/>
              </a:rPr>
              <a:t>Functions (Reusable Code)</a:t>
            </a:r>
          </a:p>
          <a:p>
            <a:pPr marL="342900" indent="-342900">
              <a:buBlip>
                <a:blip r:embed="rId2"/>
              </a:buBlip>
            </a:pPr>
            <a:r>
              <a:rPr lang="en-US" sz="2400" dirty="0" smtClean="0">
                <a:solidFill>
                  <a:srgbClr val="FF0000"/>
                </a:solidFill>
                <a:latin typeface="Garamond" panose="02020404030301010803" pitchFamily="18" charset="0"/>
              </a:rPr>
              <a:t>Calling a Function</a:t>
            </a:r>
          </a:p>
          <a:p>
            <a:pPr marL="342900" indent="-342900">
              <a:buBlip>
                <a:blip r:embed="rId2"/>
              </a:buBlip>
            </a:pPr>
            <a:r>
              <a:rPr lang="en-US" sz="2400" dirty="0" smtClean="0">
                <a:solidFill>
                  <a:srgbClr val="FF0000"/>
                </a:solidFill>
                <a:latin typeface="Garamond" panose="02020404030301010803" pitchFamily="18" charset="0"/>
              </a:rPr>
              <a:t>Function Availability</a:t>
            </a:r>
          </a:p>
          <a:p>
            <a:pPr marL="342900" indent="-342900">
              <a:buBlip>
                <a:blip r:embed="rId2"/>
              </a:buBlip>
            </a:pPr>
            <a:r>
              <a:rPr lang="en-US" sz="2400" dirty="0" smtClean="0">
                <a:solidFill>
                  <a:srgbClr val="FF0000"/>
                </a:solidFill>
                <a:latin typeface="Garamond" panose="02020404030301010803" pitchFamily="18" charset="0"/>
              </a:rPr>
              <a:t>Importing Functions</a:t>
            </a:r>
          </a:p>
          <a:p>
            <a:pPr marL="342900" indent="-342900">
              <a:buBlip>
                <a:blip r:embed="rId2"/>
              </a:buBlip>
            </a:pPr>
            <a:r>
              <a:rPr lang="en-US" sz="2400" dirty="0">
                <a:solidFill>
                  <a:srgbClr val="002060"/>
                </a:solidFill>
                <a:latin typeface="Garamond" panose="02020404030301010803" pitchFamily="18" charset="0"/>
              </a:rPr>
              <a:t>Approach </a:t>
            </a:r>
            <a:r>
              <a:rPr lang="en-US" sz="2400" dirty="0" smtClean="0">
                <a:solidFill>
                  <a:srgbClr val="002060"/>
                </a:solidFill>
                <a:latin typeface="Garamond" panose="02020404030301010803" pitchFamily="18" charset="0"/>
              </a:rPr>
              <a:t>3: </a:t>
            </a:r>
            <a:r>
              <a:rPr lang="en-US" sz="2400" dirty="0">
                <a:solidFill>
                  <a:srgbClr val="002060"/>
                </a:solidFill>
                <a:latin typeface="Garamond" panose="02020404030301010803" pitchFamily="18" charset="0"/>
              </a:rPr>
              <a:t>From the file, import all functions</a:t>
            </a:r>
            <a:endParaRPr lang="en-US" sz="2400" dirty="0" smtClean="0">
              <a:solidFill>
                <a:srgbClr val="002060"/>
              </a:solidFill>
              <a:latin typeface="Garamond" panose="02020404030301010803" pitchFamily="18" charset="0"/>
            </a:endParaRPr>
          </a:p>
          <a:p>
            <a:pPr marL="800100" lvl="1" indent="-342900">
              <a:buBlip>
                <a:blip r:embed="rId2"/>
              </a:buBlip>
            </a:pPr>
            <a:r>
              <a:rPr lang="en-US" sz="2400" dirty="0" smtClean="0">
                <a:solidFill>
                  <a:srgbClr val="002060"/>
                </a:solidFill>
                <a:latin typeface="Garamond" panose="02020404030301010803" pitchFamily="18" charset="0"/>
              </a:rPr>
              <a:t>Notes:</a:t>
            </a:r>
          </a:p>
          <a:p>
            <a:pPr marL="1257300" lvl="2" indent="-342900">
              <a:buBlip>
                <a:blip r:embed="rId2"/>
              </a:buBlip>
            </a:pPr>
            <a:r>
              <a:rPr lang="en-US" sz="2400" dirty="0" smtClean="0">
                <a:solidFill>
                  <a:srgbClr val="002060"/>
                </a:solidFill>
                <a:latin typeface="Garamond" panose="02020404030301010803" pitchFamily="18" charset="0"/>
              </a:rPr>
              <a:t>In this case, only the function(s) indicated after the keyword import is imported.</a:t>
            </a:r>
          </a:p>
          <a:p>
            <a:pPr marL="1257300" lvl="2" indent="-342900">
              <a:buBlip>
                <a:blip r:embed="rId2"/>
              </a:buBlip>
            </a:pPr>
            <a:r>
              <a:rPr lang="en-US" sz="2400" dirty="0" smtClean="0">
                <a:solidFill>
                  <a:srgbClr val="002060"/>
                </a:solidFill>
                <a:latin typeface="Garamond" panose="02020404030301010803" pitchFamily="18" charset="0"/>
              </a:rPr>
              <a:t>Here too, the function(s) should be called without any prefix  </a:t>
            </a:r>
            <a:r>
              <a:rPr lang="en-US" sz="2400" dirty="0" err="1" smtClean="0">
                <a:solidFill>
                  <a:srgbClr val="002060"/>
                </a:solidFill>
                <a:latin typeface="Garamond" panose="02020404030301010803" pitchFamily="18" charset="0"/>
              </a:rPr>
              <a:t>e.g</a:t>
            </a:r>
            <a:r>
              <a:rPr lang="en-US" sz="2400" dirty="0" smtClean="0">
                <a:solidFill>
                  <a:srgbClr val="002060"/>
                </a:solidFill>
                <a:latin typeface="Garamond" panose="02020404030301010803" pitchFamily="18" charset="0"/>
              </a:rPr>
              <a:t>: </a:t>
            </a:r>
            <a:r>
              <a:rPr lang="en-US" sz="2400" dirty="0" err="1" smtClean="0">
                <a:solidFill>
                  <a:srgbClr val="002060"/>
                </a:solidFill>
                <a:latin typeface="Garamond" panose="02020404030301010803" pitchFamily="18" charset="0"/>
              </a:rPr>
              <a:t>stoiip</a:t>
            </a:r>
            <a:r>
              <a:rPr lang="en-US" sz="2400" dirty="0" smtClean="0">
                <a:solidFill>
                  <a:srgbClr val="002060"/>
                </a:solidFill>
                <a:latin typeface="Garamond" panose="02020404030301010803" pitchFamily="18" charset="0"/>
              </a:rPr>
              <a:t>(…) </a:t>
            </a:r>
          </a:p>
        </p:txBody>
      </p:sp>
    </p:spTree>
    <p:extLst>
      <p:ext uri="{BB962C8B-B14F-4D97-AF65-F5344CB8AC3E}">
        <p14:creationId xmlns:p14="http://schemas.microsoft.com/office/powerpoint/2010/main" val="2395752034"/>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Image result for fluid flow through porous media, imag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Image result for fluid flow through porous media, imag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Title 1"/>
          <p:cNvSpPr txBox="1">
            <a:spLocks/>
          </p:cNvSpPr>
          <p:nvPr/>
        </p:nvSpPr>
        <p:spPr>
          <a:xfrm>
            <a:off x="1587" y="0"/>
            <a:ext cx="10470340" cy="990600"/>
          </a:xfrm>
          <a:prstGeom prst="rect">
            <a:avLst/>
          </a:prstGeom>
          <a:solidFill>
            <a:srgbClr val="7030A0"/>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000" dirty="0">
                <a:solidFill>
                  <a:schemeClr val="bg1"/>
                </a:solidFill>
                <a:latin typeface="Monotype Corsiva" panose="03010101010201010101" pitchFamily="66" charset="0"/>
              </a:rPr>
              <a:t>PET </a:t>
            </a:r>
            <a:r>
              <a:rPr lang="en-US" sz="2000" dirty="0" smtClean="0">
                <a:solidFill>
                  <a:schemeClr val="bg1"/>
                </a:solidFill>
                <a:latin typeface="Monotype Corsiva" panose="03010101010201010101" pitchFamily="66" charset="0"/>
              </a:rPr>
              <a:t>328: Computer Applications in Petroleum Engineering – with Python Programming	</a:t>
            </a:r>
            <a:r>
              <a:rPr lang="en-US" sz="2000" dirty="0" smtClean="0">
                <a:solidFill>
                  <a:srgbClr val="FFFF00"/>
                </a:solidFill>
                <a:latin typeface="Monotype Corsiva" panose="03010101010201010101" pitchFamily="66" charset="0"/>
              </a:rPr>
              <a:t>Dr. Mosobalaje, O. O.</a:t>
            </a:r>
            <a:endParaRPr lang="en-US" sz="2000" dirty="0">
              <a:solidFill>
                <a:srgbClr val="FFFF00"/>
              </a:solidFill>
              <a:latin typeface="Monotype Corsiva" panose="03010101010201010101" pitchFamily="66" charset="0"/>
            </a:endParaRPr>
          </a:p>
          <a:p>
            <a:r>
              <a:rPr lang="en-US" sz="2800" dirty="0">
                <a:solidFill>
                  <a:schemeClr val="bg1"/>
                </a:solidFill>
                <a:latin typeface="Garamond" panose="02020404030301010803" pitchFamily="18" charset="0"/>
              </a:rPr>
              <a:t>GETTING STARTED WITH PYTHON</a:t>
            </a:r>
            <a:endParaRPr lang="en-US" sz="2800" dirty="0" smtClean="0">
              <a:solidFill>
                <a:schemeClr val="bg1"/>
              </a:solidFill>
              <a:latin typeface="Garamond" panose="02020404030301010803" pitchFamily="18" charset="0"/>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322" y="2133600"/>
            <a:ext cx="8067675" cy="4124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Rectangle 6"/>
          <p:cNvSpPr/>
          <p:nvPr/>
        </p:nvSpPr>
        <p:spPr>
          <a:xfrm>
            <a:off x="155572" y="1164848"/>
            <a:ext cx="11733215" cy="892552"/>
          </a:xfrm>
          <a:prstGeom prst="rect">
            <a:avLst/>
          </a:prstGeom>
        </p:spPr>
        <p:txBody>
          <a:bodyPr wrap="square" numCol="1">
            <a:spAutoFit/>
          </a:bodyPr>
          <a:lstStyle/>
          <a:p>
            <a:pPr algn="ctr">
              <a:buSzPct val="100000"/>
            </a:pPr>
            <a:r>
              <a:rPr lang="en-US" sz="2800" dirty="0" smtClean="0">
                <a:solidFill>
                  <a:srgbClr val="FF0000"/>
                </a:solidFill>
                <a:latin typeface="Garamond" panose="02020404030301010803" pitchFamily="18" charset="0"/>
              </a:rPr>
              <a:t>Functions (Reusable Code)</a:t>
            </a:r>
          </a:p>
          <a:p>
            <a:pPr marL="342900" indent="-342900">
              <a:buBlip>
                <a:blip r:embed="rId3"/>
              </a:buBlip>
            </a:pPr>
            <a:r>
              <a:rPr lang="en-US" sz="2400" dirty="0" smtClean="0">
                <a:solidFill>
                  <a:srgbClr val="FF0000"/>
                </a:solidFill>
                <a:latin typeface="Garamond" panose="02020404030301010803" pitchFamily="18" charset="0"/>
              </a:rPr>
              <a:t>Calling a Function</a:t>
            </a:r>
          </a:p>
        </p:txBody>
      </p:sp>
      <p:sp>
        <p:nvSpPr>
          <p:cNvPr id="9" name="Rectangle 8"/>
          <p:cNvSpPr/>
          <p:nvPr/>
        </p:nvSpPr>
        <p:spPr>
          <a:xfrm>
            <a:off x="8535986" y="2590800"/>
            <a:ext cx="3200401" cy="954107"/>
          </a:xfrm>
          <a:prstGeom prst="rect">
            <a:avLst/>
          </a:prstGeom>
        </p:spPr>
        <p:txBody>
          <a:bodyPr wrap="square" numCol="1">
            <a:spAutoFit/>
          </a:bodyPr>
          <a:lstStyle/>
          <a:p>
            <a:pPr algn="ctr">
              <a:buSzPct val="100000"/>
            </a:pPr>
            <a:r>
              <a:rPr lang="en-US" sz="2800" dirty="0" smtClean="0">
                <a:solidFill>
                  <a:srgbClr val="003399"/>
                </a:solidFill>
                <a:latin typeface="Garamond" panose="02020404030301010803" pitchFamily="18" charset="0"/>
              </a:rPr>
              <a:t>The file </a:t>
            </a:r>
            <a:r>
              <a:rPr lang="en-US" sz="2800" i="1" dirty="0" smtClean="0">
                <a:solidFill>
                  <a:srgbClr val="003399"/>
                </a:solidFill>
                <a:latin typeface="Garamond" panose="02020404030301010803" pitchFamily="18" charset="0"/>
              </a:rPr>
              <a:t>peteng.py</a:t>
            </a:r>
            <a:r>
              <a:rPr lang="en-US" sz="2800" dirty="0" smtClean="0">
                <a:solidFill>
                  <a:srgbClr val="003399"/>
                </a:solidFill>
                <a:latin typeface="Garamond" panose="02020404030301010803" pitchFamily="18" charset="0"/>
              </a:rPr>
              <a:t> is available </a:t>
            </a:r>
            <a:r>
              <a:rPr lang="en-US" sz="2800" dirty="0" smtClean="0">
                <a:solidFill>
                  <a:srgbClr val="003399"/>
                </a:solidFill>
                <a:latin typeface="Garamond" panose="02020404030301010803" pitchFamily="18" charset="0"/>
                <a:hlinkClick r:id="rId4"/>
              </a:rPr>
              <a:t>here</a:t>
            </a:r>
            <a:endParaRPr lang="en-US" sz="2400" dirty="0" smtClean="0">
              <a:solidFill>
                <a:srgbClr val="003399"/>
              </a:solidFill>
              <a:latin typeface="Garamond" panose="02020404030301010803" pitchFamily="18" charset="0"/>
            </a:endParaRPr>
          </a:p>
        </p:txBody>
      </p:sp>
      <p:sp>
        <p:nvSpPr>
          <p:cNvPr id="11" name="Rectangle 10"/>
          <p:cNvSpPr/>
          <p:nvPr/>
        </p:nvSpPr>
        <p:spPr>
          <a:xfrm>
            <a:off x="8688386" y="3998893"/>
            <a:ext cx="3200401" cy="1815882"/>
          </a:xfrm>
          <a:prstGeom prst="rect">
            <a:avLst/>
          </a:prstGeom>
        </p:spPr>
        <p:txBody>
          <a:bodyPr wrap="square" numCol="1">
            <a:spAutoFit/>
          </a:bodyPr>
          <a:lstStyle/>
          <a:p>
            <a:pPr algn="ctr">
              <a:buSzPct val="100000"/>
            </a:pPr>
            <a:r>
              <a:rPr lang="en-US" sz="2800" dirty="0" smtClean="0">
                <a:solidFill>
                  <a:srgbClr val="003399"/>
                </a:solidFill>
                <a:latin typeface="Garamond" panose="02020404030301010803" pitchFamily="18" charset="0"/>
              </a:rPr>
              <a:t>The algorithms for various functions in </a:t>
            </a:r>
            <a:r>
              <a:rPr lang="en-US" sz="2800" i="1" dirty="0" smtClean="0">
                <a:solidFill>
                  <a:srgbClr val="003399"/>
                </a:solidFill>
                <a:latin typeface="Garamond" panose="02020404030301010803" pitchFamily="18" charset="0"/>
              </a:rPr>
              <a:t>peteng.py</a:t>
            </a:r>
            <a:r>
              <a:rPr lang="en-US" sz="2800" dirty="0" smtClean="0">
                <a:solidFill>
                  <a:srgbClr val="003399"/>
                </a:solidFill>
                <a:latin typeface="Garamond" panose="02020404030301010803" pitchFamily="18" charset="0"/>
              </a:rPr>
              <a:t> are available </a:t>
            </a:r>
            <a:r>
              <a:rPr lang="en-US" sz="2800" dirty="0" smtClean="0">
                <a:solidFill>
                  <a:srgbClr val="003399"/>
                </a:solidFill>
                <a:latin typeface="Garamond" panose="02020404030301010803" pitchFamily="18" charset="0"/>
                <a:hlinkClick r:id="rId5"/>
              </a:rPr>
              <a:t>here</a:t>
            </a:r>
            <a:endParaRPr lang="en-US" sz="2400" dirty="0" smtClean="0">
              <a:solidFill>
                <a:srgbClr val="003399"/>
              </a:solidFill>
              <a:latin typeface="Garamond" panose="02020404030301010803" pitchFamily="18" charset="0"/>
            </a:endParaRPr>
          </a:p>
        </p:txBody>
      </p:sp>
    </p:spTree>
    <p:extLst>
      <p:ext uri="{BB962C8B-B14F-4D97-AF65-F5344CB8AC3E}">
        <p14:creationId xmlns:p14="http://schemas.microsoft.com/office/powerpoint/2010/main" val="2608130736"/>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0" y="0"/>
            <a:ext cx="12195175" cy="6858000"/>
          </a:xfrm>
          <a:prstGeom prst="rect">
            <a:avLst/>
          </a:prstGeom>
          <a:solidFill>
            <a:schemeClr val="tx1">
              <a:lumMod val="85000"/>
              <a:lumOff val="15000"/>
            </a:schemeClr>
          </a:solidFill>
        </p:spPr>
        <p:txBody>
          <a:bodyPr>
            <a:normAutofit/>
          </a:bodyPr>
          <a:lstStyle>
            <a:lvl1pPr algn="ctr" defTabSz="457200" rtl="0" eaLnBrk="0" fontAlgn="base" hangingPunct="0">
              <a:spcBef>
                <a:spcPct val="0"/>
              </a:spcBef>
              <a:spcAft>
                <a:spcPct val="0"/>
              </a:spcAft>
              <a:defRPr sz="4400" kern="1200">
                <a:solidFill>
                  <a:schemeClr val="tx1"/>
                </a:solidFill>
                <a:latin typeface="+mj-lt"/>
                <a:ea typeface="ＭＳ Ｐゴシック" charset="0"/>
                <a:cs typeface="ＭＳ Ｐゴシック" charset="0"/>
              </a:defRPr>
            </a:lvl1pPr>
            <a:lvl2pPr algn="ctr" defTabSz="457200" rtl="0" eaLnBrk="0" fontAlgn="base" hangingPunct="0">
              <a:spcBef>
                <a:spcPct val="0"/>
              </a:spcBef>
              <a:spcAft>
                <a:spcPct val="0"/>
              </a:spcAft>
              <a:defRPr sz="4400">
                <a:solidFill>
                  <a:schemeClr val="tx1"/>
                </a:solidFill>
                <a:latin typeface="Calibri" charset="0"/>
                <a:ea typeface="ＭＳ Ｐゴシック" charset="0"/>
                <a:cs typeface="ＭＳ Ｐゴシック" charset="0"/>
              </a:defRPr>
            </a:lvl2pPr>
            <a:lvl3pPr algn="ctr" defTabSz="457200" rtl="0" eaLnBrk="0" fontAlgn="base" hangingPunct="0">
              <a:spcBef>
                <a:spcPct val="0"/>
              </a:spcBef>
              <a:spcAft>
                <a:spcPct val="0"/>
              </a:spcAft>
              <a:defRPr sz="4400">
                <a:solidFill>
                  <a:schemeClr val="tx1"/>
                </a:solidFill>
                <a:latin typeface="Calibri" charset="0"/>
                <a:ea typeface="ＭＳ Ｐゴシック" charset="0"/>
                <a:cs typeface="ＭＳ Ｐゴシック" charset="0"/>
              </a:defRPr>
            </a:lvl3pPr>
            <a:lvl4pPr algn="ctr" defTabSz="457200" rtl="0" eaLnBrk="0" fontAlgn="base" hangingPunct="0">
              <a:spcBef>
                <a:spcPct val="0"/>
              </a:spcBef>
              <a:spcAft>
                <a:spcPct val="0"/>
              </a:spcAft>
              <a:defRPr sz="4400">
                <a:solidFill>
                  <a:schemeClr val="tx1"/>
                </a:solidFill>
                <a:latin typeface="Calibri" charset="0"/>
                <a:ea typeface="ＭＳ Ｐゴシック" charset="0"/>
                <a:cs typeface="ＭＳ Ｐゴシック" charset="0"/>
              </a:defRPr>
            </a:lvl4pPr>
            <a:lvl5pPr algn="ctr" defTabSz="457200" rtl="0" eaLnBrk="0" fontAlgn="base" hangingPunct="0">
              <a:spcBef>
                <a:spcPct val="0"/>
              </a:spcBef>
              <a:spcAft>
                <a:spcPct val="0"/>
              </a:spcAft>
              <a:defRPr sz="4400">
                <a:solidFill>
                  <a:schemeClr val="tx1"/>
                </a:solidFill>
                <a:latin typeface="Calibri" charset="0"/>
                <a:ea typeface="ＭＳ Ｐゴシック" charset="0"/>
                <a:cs typeface="ＭＳ Ｐゴシック" charset="0"/>
              </a:defRPr>
            </a:lvl5pPr>
            <a:lvl6pPr marL="457200"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6pPr>
            <a:lvl7pPr marL="914400"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7pPr>
            <a:lvl8pPr marL="1371600"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8pPr>
            <a:lvl9pPr marL="1828800"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9pPr>
          </a:lstStyle>
          <a:p>
            <a:endParaRPr lang="en-US" sz="6000" dirty="0" smtClean="0">
              <a:solidFill>
                <a:schemeClr val="bg1"/>
              </a:solidFill>
              <a:latin typeface="Monotype Corsiva" panose="03010101010201010101" pitchFamily="66" charset="0"/>
            </a:endParaRPr>
          </a:p>
          <a:p>
            <a:endParaRPr lang="en-US" sz="6000" dirty="0" smtClean="0">
              <a:solidFill>
                <a:schemeClr val="bg1"/>
              </a:solidFill>
              <a:latin typeface="Monotype Corsiva" panose="03010101010201010101" pitchFamily="66" charset="0"/>
            </a:endParaRPr>
          </a:p>
          <a:p>
            <a:pPr algn="l"/>
            <a:r>
              <a:rPr lang="en-US" dirty="0" smtClean="0">
                <a:solidFill>
                  <a:srgbClr val="C00000"/>
                </a:solidFill>
                <a:latin typeface="Lucida Console" panose="020B0609040504020204" pitchFamily="49" charset="0"/>
              </a:rPr>
              <a:t>&gt;&gt;&gt;</a:t>
            </a:r>
            <a:r>
              <a:rPr lang="en-US" dirty="0" smtClean="0">
                <a:solidFill>
                  <a:srgbClr val="FF0000"/>
                </a:solidFill>
                <a:latin typeface="Lucida Console" panose="020B0609040504020204" pitchFamily="49" charset="0"/>
              </a:rPr>
              <a:t>#TTOWG!</a:t>
            </a:r>
          </a:p>
          <a:p>
            <a:pPr algn="l"/>
            <a:r>
              <a:rPr lang="en-US" dirty="0" smtClean="0">
                <a:solidFill>
                  <a:srgbClr val="C00000"/>
                </a:solidFill>
                <a:latin typeface="Lucida Console" panose="020B0609040504020204" pitchFamily="49" charset="0"/>
              </a:rPr>
              <a:t>&gt;&gt;&gt;</a:t>
            </a:r>
            <a:r>
              <a:rPr lang="en-US" dirty="0" smtClean="0">
                <a:solidFill>
                  <a:srgbClr val="CC3399"/>
                </a:solidFill>
                <a:latin typeface="Lucida Console" panose="020B0609040504020204" pitchFamily="49" charset="0"/>
              </a:rPr>
              <a:t>print</a:t>
            </a:r>
            <a:r>
              <a:rPr lang="en-US" dirty="0" smtClean="0">
                <a:solidFill>
                  <a:schemeClr val="bg1"/>
                </a:solidFill>
                <a:latin typeface="Lucida Console" panose="020B0609040504020204" pitchFamily="49" charset="0"/>
              </a:rPr>
              <a:t>(</a:t>
            </a:r>
            <a:r>
              <a:rPr lang="en-US" dirty="0" smtClean="0">
                <a:solidFill>
                  <a:srgbClr val="00B050"/>
                </a:solidFill>
                <a:latin typeface="Lucida Console" panose="020B0609040504020204" pitchFamily="49" charset="0"/>
              </a:rPr>
              <a:t>‘…to the only wise God’</a:t>
            </a:r>
            <a:r>
              <a:rPr lang="en-US" dirty="0" smtClean="0">
                <a:solidFill>
                  <a:schemeClr val="bg1"/>
                </a:solidFill>
                <a:latin typeface="Lucida Console" panose="020B0609040504020204" pitchFamily="49" charset="0"/>
              </a:rPr>
              <a:t>)</a:t>
            </a:r>
            <a:endParaRPr lang="en-US" dirty="0">
              <a:solidFill>
                <a:schemeClr val="bg1"/>
              </a:solidFill>
              <a:latin typeface="Lucida Console" panose="020B0609040504020204" pitchFamily="49" charset="0"/>
            </a:endParaRPr>
          </a:p>
        </p:txBody>
      </p:sp>
      <p:sp>
        <p:nvSpPr>
          <p:cNvPr id="2" name="AutoShape 2" descr="Image result for Reservoir simulation images"/>
          <p:cNvSpPr>
            <a:spLocks noChangeAspect="1" noChangeArrowheads="1"/>
          </p:cNvSpPr>
          <p:nvPr/>
        </p:nvSpPr>
        <p:spPr bwMode="auto">
          <a:xfrm>
            <a:off x="207487" y="-144463"/>
            <a:ext cx="406506"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486595681"/>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Image result for fluid flow through porous media, imag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Image result for fluid flow through porous media, imag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Title 1"/>
          <p:cNvSpPr txBox="1">
            <a:spLocks/>
          </p:cNvSpPr>
          <p:nvPr/>
        </p:nvSpPr>
        <p:spPr>
          <a:xfrm>
            <a:off x="1587" y="0"/>
            <a:ext cx="10470340" cy="990600"/>
          </a:xfrm>
          <a:prstGeom prst="rect">
            <a:avLst/>
          </a:prstGeom>
          <a:solidFill>
            <a:srgbClr val="7030A0"/>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000" dirty="0">
                <a:solidFill>
                  <a:schemeClr val="bg1"/>
                </a:solidFill>
                <a:latin typeface="Monotype Corsiva" panose="03010101010201010101" pitchFamily="66" charset="0"/>
              </a:rPr>
              <a:t>PET </a:t>
            </a:r>
            <a:r>
              <a:rPr lang="en-US" sz="2000" dirty="0" smtClean="0">
                <a:solidFill>
                  <a:schemeClr val="bg1"/>
                </a:solidFill>
                <a:latin typeface="Monotype Corsiva" panose="03010101010201010101" pitchFamily="66" charset="0"/>
              </a:rPr>
              <a:t>328: Computer Applications in Petroleum Engineering – with Python Programming	</a:t>
            </a:r>
            <a:r>
              <a:rPr lang="en-US" sz="2000" dirty="0" smtClean="0">
                <a:solidFill>
                  <a:srgbClr val="FFFF00"/>
                </a:solidFill>
                <a:latin typeface="Monotype Corsiva" panose="03010101010201010101" pitchFamily="66" charset="0"/>
              </a:rPr>
              <a:t>Dr. Mosobalaje, O. O.</a:t>
            </a:r>
            <a:endParaRPr lang="en-US" sz="2000" dirty="0">
              <a:solidFill>
                <a:srgbClr val="FFFF00"/>
              </a:solidFill>
              <a:latin typeface="Monotype Corsiva" panose="03010101010201010101" pitchFamily="66" charset="0"/>
            </a:endParaRPr>
          </a:p>
          <a:p>
            <a:r>
              <a:rPr lang="en-US" sz="2800" dirty="0" smtClean="0">
                <a:solidFill>
                  <a:schemeClr val="bg1"/>
                </a:solidFill>
                <a:latin typeface="Garamond" panose="02020404030301010803" pitchFamily="18" charset="0"/>
              </a:rPr>
              <a:t>PYTHON DATA STRUCTURES</a:t>
            </a:r>
          </a:p>
        </p:txBody>
      </p:sp>
      <p:sp>
        <p:nvSpPr>
          <p:cNvPr id="6" name="Rectangle 5"/>
          <p:cNvSpPr/>
          <p:nvPr/>
        </p:nvSpPr>
        <p:spPr>
          <a:xfrm>
            <a:off x="1146174" y="1371600"/>
            <a:ext cx="9448800" cy="3831818"/>
          </a:xfrm>
          <a:prstGeom prst="rect">
            <a:avLst/>
          </a:prstGeom>
        </p:spPr>
        <p:txBody>
          <a:bodyPr wrap="square" numCol="1">
            <a:spAutoFit/>
          </a:bodyPr>
          <a:lstStyle/>
          <a:p>
            <a:pPr algn="ctr">
              <a:lnSpc>
                <a:spcPct val="150000"/>
              </a:lnSpc>
              <a:buSzPct val="100000"/>
            </a:pPr>
            <a:r>
              <a:rPr lang="en-US" sz="5400" dirty="0" smtClean="0">
                <a:solidFill>
                  <a:srgbClr val="FF0000"/>
                </a:solidFill>
                <a:latin typeface="Garamond" panose="02020404030301010803" pitchFamily="18" charset="0"/>
              </a:rPr>
              <a:t>Coming Soon…</a:t>
            </a:r>
            <a:r>
              <a:rPr lang="en-US" sz="5400" dirty="0" smtClean="0">
                <a:solidFill>
                  <a:srgbClr val="002060"/>
                </a:solidFill>
                <a:latin typeface="Garamond" panose="02020404030301010803" pitchFamily="18" charset="0"/>
              </a:rPr>
              <a:t> </a:t>
            </a:r>
          </a:p>
          <a:p>
            <a:pPr algn="ctr">
              <a:lnSpc>
                <a:spcPct val="150000"/>
              </a:lnSpc>
              <a:buSzPct val="100000"/>
            </a:pPr>
            <a:r>
              <a:rPr lang="en-US" sz="5400" dirty="0" smtClean="0">
                <a:solidFill>
                  <a:srgbClr val="002060"/>
                </a:solidFill>
                <a:latin typeface="Garamond" panose="02020404030301010803" pitchFamily="18" charset="0"/>
              </a:rPr>
              <a:t>Season 1 Episode 3 </a:t>
            </a:r>
            <a:r>
              <a:rPr lang="en-US" sz="5400" dirty="0" smtClean="0">
                <a:solidFill>
                  <a:srgbClr val="003399"/>
                </a:solidFill>
                <a:latin typeface="Garamond" panose="02020404030301010803" pitchFamily="18" charset="0"/>
              </a:rPr>
              <a:t>– </a:t>
            </a:r>
          </a:p>
          <a:p>
            <a:pPr algn="ctr">
              <a:lnSpc>
                <a:spcPct val="150000"/>
              </a:lnSpc>
              <a:buSzPct val="100000"/>
            </a:pPr>
            <a:r>
              <a:rPr lang="en-US" sz="5400" dirty="0" smtClean="0">
                <a:solidFill>
                  <a:srgbClr val="003399"/>
                </a:solidFill>
                <a:latin typeface="Garamond" panose="02020404030301010803" pitchFamily="18" charset="0"/>
              </a:rPr>
              <a:t>Python Data Structures</a:t>
            </a:r>
            <a:endParaRPr lang="en-US" sz="2400" dirty="0">
              <a:solidFill>
                <a:srgbClr val="003399"/>
              </a:solidFill>
              <a:latin typeface="Garamond" pitchFamily="18" charset="0"/>
            </a:endParaRPr>
          </a:p>
        </p:txBody>
      </p:sp>
    </p:spTree>
    <p:extLst>
      <p:ext uri="{BB962C8B-B14F-4D97-AF65-F5344CB8AC3E}">
        <p14:creationId xmlns:p14="http://schemas.microsoft.com/office/powerpoint/2010/main" val="3657788605"/>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Image result for fluid flow through porous media, imag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Image result for fluid flow through porous media, imag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Title 1"/>
          <p:cNvSpPr txBox="1">
            <a:spLocks/>
          </p:cNvSpPr>
          <p:nvPr/>
        </p:nvSpPr>
        <p:spPr>
          <a:xfrm>
            <a:off x="1587" y="0"/>
            <a:ext cx="10470340" cy="990600"/>
          </a:xfrm>
          <a:prstGeom prst="rect">
            <a:avLst/>
          </a:prstGeom>
          <a:solidFill>
            <a:srgbClr val="7030A0"/>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000" dirty="0">
                <a:solidFill>
                  <a:schemeClr val="bg1"/>
                </a:solidFill>
                <a:latin typeface="Monotype Corsiva" panose="03010101010201010101" pitchFamily="66" charset="0"/>
              </a:rPr>
              <a:t>PET </a:t>
            </a:r>
            <a:r>
              <a:rPr lang="en-US" sz="2000" dirty="0" smtClean="0">
                <a:solidFill>
                  <a:schemeClr val="bg1"/>
                </a:solidFill>
                <a:latin typeface="Monotype Corsiva" panose="03010101010201010101" pitchFamily="66" charset="0"/>
              </a:rPr>
              <a:t>328: Computer Applications in Petroleum Engineering – with Python Programming	</a:t>
            </a:r>
            <a:r>
              <a:rPr lang="en-US" sz="2000" dirty="0" smtClean="0">
                <a:solidFill>
                  <a:srgbClr val="FFFF00"/>
                </a:solidFill>
                <a:latin typeface="Monotype Corsiva" panose="03010101010201010101" pitchFamily="66" charset="0"/>
              </a:rPr>
              <a:t>Dr. Mosobalaje, O. O.</a:t>
            </a:r>
            <a:endParaRPr lang="en-US" sz="2000" dirty="0">
              <a:solidFill>
                <a:srgbClr val="FFFF00"/>
              </a:solidFill>
              <a:latin typeface="Monotype Corsiva" panose="03010101010201010101" pitchFamily="66" charset="0"/>
            </a:endParaRPr>
          </a:p>
          <a:p>
            <a:r>
              <a:rPr lang="en-US" sz="2800" dirty="0">
                <a:solidFill>
                  <a:schemeClr val="bg1"/>
                </a:solidFill>
                <a:latin typeface="Garamond" panose="02020404030301010803" pitchFamily="18" charset="0"/>
              </a:rPr>
              <a:t>PYTHON DATA STRUCTURES</a:t>
            </a:r>
            <a:endParaRPr lang="en-US" sz="2800" dirty="0" smtClean="0">
              <a:solidFill>
                <a:schemeClr val="bg1"/>
              </a:solidFill>
              <a:latin typeface="Garamond" panose="02020404030301010803" pitchFamily="18" charset="0"/>
            </a:endParaRPr>
          </a:p>
        </p:txBody>
      </p:sp>
      <p:sp>
        <p:nvSpPr>
          <p:cNvPr id="8" name="Rectangle 7"/>
          <p:cNvSpPr/>
          <p:nvPr/>
        </p:nvSpPr>
        <p:spPr>
          <a:xfrm>
            <a:off x="155572" y="1595735"/>
            <a:ext cx="7999415" cy="4154984"/>
          </a:xfrm>
          <a:prstGeom prst="rect">
            <a:avLst/>
          </a:prstGeom>
        </p:spPr>
        <p:txBody>
          <a:bodyPr wrap="square" numCol="1">
            <a:spAutoFit/>
          </a:bodyPr>
          <a:lstStyle/>
          <a:p>
            <a:pPr marL="342900" indent="-342900">
              <a:buBlip>
                <a:blip r:embed="rId2"/>
              </a:buBlip>
            </a:pPr>
            <a:r>
              <a:rPr lang="en-US" sz="2400" dirty="0" smtClean="0">
                <a:solidFill>
                  <a:srgbClr val="002060"/>
                </a:solidFill>
                <a:latin typeface="Garamond" panose="02020404030301010803" pitchFamily="18" charset="0"/>
              </a:rPr>
              <a:t>So far in this course, we have only used variables that holds single numerical values as data</a:t>
            </a:r>
          </a:p>
          <a:p>
            <a:pPr marL="800100" lvl="1" indent="-342900">
              <a:buBlip>
                <a:blip r:embed="rId2"/>
              </a:buBlip>
            </a:pPr>
            <a:r>
              <a:rPr lang="en-US" sz="2400" dirty="0" smtClean="0">
                <a:solidFill>
                  <a:srgbClr val="002060"/>
                </a:solidFill>
                <a:latin typeface="Garamond" panose="02020404030301010803" pitchFamily="18" charset="0"/>
              </a:rPr>
              <a:t>Examples: </a:t>
            </a:r>
            <a:r>
              <a:rPr lang="en-US" sz="2400" dirty="0" err="1" smtClean="0">
                <a:solidFill>
                  <a:srgbClr val="002060"/>
                </a:solidFill>
                <a:latin typeface="Garamond" panose="02020404030301010803" pitchFamily="18" charset="0"/>
              </a:rPr>
              <a:t>poro</a:t>
            </a:r>
            <a:r>
              <a:rPr lang="en-US" sz="2400" dirty="0" smtClean="0">
                <a:solidFill>
                  <a:srgbClr val="002060"/>
                </a:solidFill>
                <a:latin typeface="Garamond" panose="02020404030301010803" pitchFamily="18" charset="0"/>
              </a:rPr>
              <a:t> = 0.23; area = 40; </a:t>
            </a:r>
            <a:r>
              <a:rPr lang="en-US" sz="2400" dirty="0" err="1" smtClean="0">
                <a:solidFill>
                  <a:srgbClr val="002060"/>
                </a:solidFill>
                <a:latin typeface="Garamond" panose="02020404030301010803" pitchFamily="18" charset="0"/>
              </a:rPr>
              <a:t>gas_gravity</a:t>
            </a:r>
            <a:r>
              <a:rPr lang="en-US" sz="2400" dirty="0" smtClean="0">
                <a:solidFill>
                  <a:srgbClr val="002060"/>
                </a:solidFill>
                <a:latin typeface="Garamond" panose="02020404030301010803" pitchFamily="18" charset="0"/>
              </a:rPr>
              <a:t> = 0.786.</a:t>
            </a:r>
          </a:p>
          <a:p>
            <a:pPr marL="342900" indent="-342900">
              <a:buBlip>
                <a:blip r:embed="rId2"/>
              </a:buBlip>
            </a:pPr>
            <a:endParaRPr lang="en-US" sz="2400" dirty="0">
              <a:solidFill>
                <a:srgbClr val="002060"/>
              </a:solidFill>
              <a:latin typeface="Garamond" panose="02020404030301010803" pitchFamily="18" charset="0"/>
            </a:endParaRPr>
          </a:p>
          <a:p>
            <a:pPr marL="342900" indent="-342900">
              <a:buBlip>
                <a:blip r:embed="rId2"/>
              </a:buBlip>
            </a:pPr>
            <a:r>
              <a:rPr lang="en-US" sz="2400" dirty="0" smtClean="0">
                <a:solidFill>
                  <a:srgbClr val="002060"/>
                </a:solidFill>
                <a:latin typeface="Garamond" panose="02020404030301010803" pitchFamily="18" charset="0"/>
              </a:rPr>
              <a:t>In reality, petroleum engineering data may be a collection of more than one numerical value.</a:t>
            </a:r>
          </a:p>
          <a:p>
            <a:pPr marL="800100" lvl="1" indent="-342900">
              <a:buBlip>
                <a:blip r:embed="rId2"/>
              </a:buBlip>
            </a:pPr>
            <a:r>
              <a:rPr lang="en-US" sz="2400" dirty="0" smtClean="0">
                <a:solidFill>
                  <a:srgbClr val="002060"/>
                </a:solidFill>
                <a:latin typeface="Garamond" panose="02020404030301010803" pitchFamily="18" charset="0"/>
              </a:rPr>
              <a:t>Example: the porosity data of a discretized reservoir would be a collection of porosity values of all gridblocks in the reservoir.</a:t>
            </a:r>
          </a:p>
          <a:p>
            <a:pPr marL="800100" lvl="1" indent="-342900">
              <a:buBlip>
                <a:blip r:embed="rId2"/>
              </a:buBlip>
            </a:pPr>
            <a:r>
              <a:rPr lang="en-US" sz="2400" dirty="0" smtClean="0">
                <a:solidFill>
                  <a:srgbClr val="002060"/>
                </a:solidFill>
                <a:latin typeface="Garamond" panose="02020404030301010803" pitchFamily="18" charset="0"/>
              </a:rPr>
              <a:t>For efficiency purposes, the multi-valued porosity data need to be passed to Python scripts as a single variable.   </a:t>
            </a: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54987" y="2743200"/>
            <a:ext cx="3957782" cy="2438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48952523"/>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Image result for fluid flow through porous media, imag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Image result for fluid flow through porous media, imag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Title 1"/>
          <p:cNvSpPr txBox="1">
            <a:spLocks/>
          </p:cNvSpPr>
          <p:nvPr/>
        </p:nvSpPr>
        <p:spPr>
          <a:xfrm>
            <a:off x="1587" y="0"/>
            <a:ext cx="10470340" cy="990600"/>
          </a:xfrm>
          <a:prstGeom prst="rect">
            <a:avLst/>
          </a:prstGeom>
          <a:solidFill>
            <a:srgbClr val="7030A0"/>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000" dirty="0">
                <a:solidFill>
                  <a:schemeClr val="bg1"/>
                </a:solidFill>
                <a:latin typeface="Monotype Corsiva" panose="03010101010201010101" pitchFamily="66" charset="0"/>
              </a:rPr>
              <a:t>PET </a:t>
            </a:r>
            <a:r>
              <a:rPr lang="en-US" sz="2000" dirty="0" smtClean="0">
                <a:solidFill>
                  <a:schemeClr val="bg1"/>
                </a:solidFill>
                <a:latin typeface="Monotype Corsiva" panose="03010101010201010101" pitchFamily="66" charset="0"/>
              </a:rPr>
              <a:t>328: Computer Applications in Petroleum Engineering – with Python Programming	</a:t>
            </a:r>
            <a:r>
              <a:rPr lang="en-US" sz="2000" dirty="0" smtClean="0">
                <a:solidFill>
                  <a:srgbClr val="FFFF00"/>
                </a:solidFill>
                <a:latin typeface="Monotype Corsiva" panose="03010101010201010101" pitchFamily="66" charset="0"/>
              </a:rPr>
              <a:t>Dr. Mosobalaje, O. O.</a:t>
            </a:r>
            <a:endParaRPr lang="en-US" sz="2000" dirty="0">
              <a:solidFill>
                <a:srgbClr val="FFFF00"/>
              </a:solidFill>
              <a:latin typeface="Monotype Corsiva" panose="03010101010201010101" pitchFamily="66" charset="0"/>
            </a:endParaRPr>
          </a:p>
          <a:p>
            <a:r>
              <a:rPr lang="en-US" sz="2800" dirty="0">
                <a:solidFill>
                  <a:schemeClr val="bg1"/>
                </a:solidFill>
                <a:latin typeface="Garamond" panose="02020404030301010803" pitchFamily="18" charset="0"/>
              </a:rPr>
              <a:t>PYTHON DATA STRUCTURES</a:t>
            </a:r>
            <a:endParaRPr lang="en-US" sz="2800" dirty="0" smtClean="0">
              <a:solidFill>
                <a:schemeClr val="bg1"/>
              </a:solidFill>
              <a:latin typeface="Garamond" panose="02020404030301010803" pitchFamily="18" charset="0"/>
            </a:endParaRPr>
          </a:p>
        </p:txBody>
      </p:sp>
      <p:sp>
        <p:nvSpPr>
          <p:cNvPr id="8" name="Rectangle 7"/>
          <p:cNvSpPr/>
          <p:nvPr/>
        </p:nvSpPr>
        <p:spPr>
          <a:xfrm>
            <a:off x="155572" y="1595735"/>
            <a:ext cx="7999415" cy="2677656"/>
          </a:xfrm>
          <a:prstGeom prst="rect">
            <a:avLst/>
          </a:prstGeom>
        </p:spPr>
        <p:txBody>
          <a:bodyPr wrap="square" numCol="1">
            <a:spAutoFit/>
          </a:bodyPr>
          <a:lstStyle/>
          <a:p>
            <a:pPr marL="342900" indent="-342900">
              <a:buBlip>
                <a:blip r:embed="rId2"/>
              </a:buBlip>
            </a:pPr>
            <a:r>
              <a:rPr lang="en-US" sz="2400" dirty="0" smtClean="0">
                <a:solidFill>
                  <a:srgbClr val="002060"/>
                </a:solidFill>
                <a:latin typeface="Garamond" panose="02020404030301010803" pitchFamily="18" charset="0"/>
              </a:rPr>
              <a:t>Thankfully, Python has various in-built objects that permit the assignment of such multi-valued data to variables.</a:t>
            </a:r>
          </a:p>
          <a:p>
            <a:pPr marL="342900" indent="-342900">
              <a:buBlip>
                <a:blip r:embed="rId2"/>
              </a:buBlip>
            </a:pPr>
            <a:endParaRPr lang="en-US" sz="2400" dirty="0" smtClean="0">
              <a:solidFill>
                <a:srgbClr val="002060"/>
              </a:solidFill>
              <a:latin typeface="Garamond" panose="02020404030301010803" pitchFamily="18" charset="0"/>
            </a:endParaRPr>
          </a:p>
          <a:p>
            <a:pPr marL="342900" indent="-342900">
              <a:buBlip>
                <a:blip r:embed="rId2"/>
              </a:buBlip>
            </a:pPr>
            <a:r>
              <a:rPr lang="en-US" sz="2400" dirty="0" smtClean="0">
                <a:solidFill>
                  <a:srgbClr val="002060"/>
                </a:solidFill>
                <a:latin typeface="Garamond" panose="02020404030301010803" pitchFamily="18" charset="0"/>
              </a:rPr>
              <a:t>These objects are here referred to as Python data structures.</a:t>
            </a:r>
          </a:p>
          <a:p>
            <a:pPr marL="342900" indent="-342900">
              <a:buBlip>
                <a:blip r:embed="rId2"/>
              </a:buBlip>
            </a:pPr>
            <a:endParaRPr lang="en-US" sz="2400" dirty="0" smtClean="0">
              <a:solidFill>
                <a:srgbClr val="002060"/>
              </a:solidFill>
              <a:latin typeface="Garamond" panose="02020404030301010803" pitchFamily="18" charset="0"/>
            </a:endParaRPr>
          </a:p>
          <a:p>
            <a:pPr marL="342900" indent="-342900">
              <a:buBlip>
                <a:blip r:embed="rId2"/>
              </a:buBlip>
            </a:pPr>
            <a:r>
              <a:rPr lang="en-US" sz="2400" dirty="0" smtClean="0">
                <a:solidFill>
                  <a:srgbClr val="FF0000"/>
                </a:solidFill>
                <a:latin typeface="Garamond" panose="02020404030301010803" pitchFamily="18" charset="0"/>
              </a:rPr>
              <a:t>Lists</a:t>
            </a:r>
            <a:r>
              <a:rPr lang="en-US" sz="2400" dirty="0" smtClean="0">
                <a:solidFill>
                  <a:srgbClr val="002060"/>
                </a:solidFill>
                <a:latin typeface="Garamond" panose="02020404030301010803" pitchFamily="18" charset="0"/>
              </a:rPr>
              <a:t>, </a:t>
            </a:r>
            <a:r>
              <a:rPr lang="en-US" sz="2400" dirty="0" smtClean="0">
                <a:solidFill>
                  <a:srgbClr val="FF0000"/>
                </a:solidFill>
                <a:latin typeface="Garamond" panose="02020404030301010803" pitchFamily="18" charset="0"/>
              </a:rPr>
              <a:t>Tuples</a:t>
            </a:r>
            <a:r>
              <a:rPr lang="en-US" sz="2400" dirty="0" smtClean="0">
                <a:solidFill>
                  <a:srgbClr val="002060"/>
                </a:solidFill>
                <a:latin typeface="Garamond" panose="02020404030301010803" pitchFamily="18" charset="0"/>
              </a:rPr>
              <a:t>, </a:t>
            </a:r>
            <a:r>
              <a:rPr lang="en-US" sz="2400" dirty="0" smtClean="0">
                <a:solidFill>
                  <a:srgbClr val="FF0000"/>
                </a:solidFill>
                <a:latin typeface="Garamond" panose="02020404030301010803" pitchFamily="18" charset="0"/>
              </a:rPr>
              <a:t>Dictionaries</a:t>
            </a:r>
            <a:r>
              <a:rPr lang="en-US" sz="2400" dirty="0" smtClean="0">
                <a:solidFill>
                  <a:srgbClr val="003399"/>
                </a:solidFill>
                <a:latin typeface="Garamond" panose="02020404030301010803" pitchFamily="18" charset="0"/>
              </a:rPr>
              <a:t> and </a:t>
            </a:r>
            <a:r>
              <a:rPr lang="en-US" sz="2400" dirty="0" smtClean="0">
                <a:solidFill>
                  <a:srgbClr val="FF0000"/>
                </a:solidFill>
                <a:latin typeface="Garamond" panose="02020404030301010803" pitchFamily="18" charset="0"/>
              </a:rPr>
              <a:t>Strings</a:t>
            </a:r>
            <a:r>
              <a:rPr lang="en-US" sz="2400" dirty="0" smtClean="0">
                <a:solidFill>
                  <a:srgbClr val="002060"/>
                </a:solidFill>
                <a:latin typeface="Garamond" panose="02020404030301010803" pitchFamily="18" charset="0"/>
              </a:rPr>
              <a:t> are common examples of Python data structures.   </a:t>
            </a:r>
          </a:p>
        </p:txBody>
      </p:sp>
    </p:spTree>
    <p:extLst>
      <p:ext uri="{BB962C8B-B14F-4D97-AF65-F5344CB8AC3E}">
        <p14:creationId xmlns:p14="http://schemas.microsoft.com/office/powerpoint/2010/main" val="310676581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Image result for fluid flow through porous media, imag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Image result for fluid flow through porous media, imag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Title 1"/>
          <p:cNvSpPr txBox="1">
            <a:spLocks/>
          </p:cNvSpPr>
          <p:nvPr/>
        </p:nvSpPr>
        <p:spPr>
          <a:xfrm>
            <a:off x="1587" y="0"/>
            <a:ext cx="10470340" cy="990600"/>
          </a:xfrm>
          <a:prstGeom prst="rect">
            <a:avLst/>
          </a:prstGeom>
          <a:solidFill>
            <a:srgbClr val="7030A0"/>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000" dirty="0">
                <a:solidFill>
                  <a:schemeClr val="bg1"/>
                </a:solidFill>
                <a:latin typeface="Monotype Corsiva" panose="03010101010201010101" pitchFamily="66" charset="0"/>
              </a:rPr>
              <a:t>PET </a:t>
            </a:r>
            <a:r>
              <a:rPr lang="en-US" sz="2000" dirty="0" smtClean="0">
                <a:solidFill>
                  <a:schemeClr val="bg1"/>
                </a:solidFill>
                <a:latin typeface="Monotype Corsiva" panose="03010101010201010101" pitchFamily="66" charset="0"/>
              </a:rPr>
              <a:t>328: Computer Applications in Petroleum Engineering – with Python Programming	</a:t>
            </a:r>
            <a:r>
              <a:rPr lang="en-US" sz="2000" dirty="0" smtClean="0">
                <a:solidFill>
                  <a:srgbClr val="FFFF00"/>
                </a:solidFill>
                <a:latin typeface="Monotype Corsiva" panose="03010101010201010101" pitchFamily="66" charset="0"/>
              </a:rPr>
              <a:t>Dr. Mosobalaje, O. O.</a:t>
            </a:r>
            <a:endParaRPr lang="en-US" sz="2000" dirty="0">
              <a:solidFill>
                <a:srgbClr val="FFFF00"/>
              </a:solidFill>
              <a:latin typeface="Monotype Corsiva" panose="03010101010201010101" pitchFamily="66" charset="0"/>
            </a:endParaRPr>
          </a:p>
          <a:p>
            <a:r>
              <a:rPr lang="en-US" sz="2800" dirty="0" smtClean="0">
                <a:solidFill>
                  <a:schemeClr val="bg1"/>
                </a:solidFill>
                <a:latin typeface="Garamond" panose="02020404030301010803" pitchFamily="18" charset="0"/>
              </a:rPr>
              <a:t>PREAMBLES</a:t>
            </a:r>
          </a:p>
        </p:txBody>
      </p:sp>
      <p:sp>
        <p:nvSpPr>
          <p:cNvPr id="6" name="Rectangle 5"/>
          <p:cNvSpPr/>
          <p:nvPr/>
        </p:nvSpPr>
        <p:spPr>
          <a:xfrm>
            <a:off x="155575" y="1066800"/>
            <a:ext cx="4341812" cy="3508653"/>
          </a:xfrm>
          <a:prstGeom prst="rect">
            <a:avLst/>
          </a:prstGeom>
        </p:spPr>
        <p:txBody>
          <a:bodyPr wrap="square" numCol="1">
            <a:spAutoFit/>
          </a:bodyPr>
          <a:lstStyle/>
          <a:p>
            <a:pPr algn="ctr">
              <a:lnSpc>
                <a:spcPct val="150000"/>
              </a:lnSpc>
              <a:buSzPct val="100000"/>
            </a:pPr>
            <a:r>
              <a:rPr lang="en-US" sz="2800" dirty="0" smtClean="0">
                <a:solidFill>
                  <a:srgbClr val="FF0000"/>
                </a:solidFill>
                <a:latin typeface="Garamond" panose="02020404030301010803" pitchFamily="18" charset="0"/>
              </a:rPr>
              <a:t>The Toolbox</a:t>
            </a:r>
          </a:p>
          <a:p>
            <a:pPr marL="342900" indent="-342900">
              <a:lnSpc>
                <a:spcPct val="150000"/>
              </a:lnSpc>
              <a:buSzPct val="100000"/>
              <a:buBlip>
                <a:blip r:embed="rId2"/>
              </a:buBlip>
            </a:pPr>
            <a:r>
              <a:rPr lang="en-US" sz="2400" dirty="0" smtClean="0">
                <a:solidFill>
                  <a:srgbClr val="FF0000"/>
                </a:solidFill>
                <a:latin typeface="Garamond" pitchFamily="18" charset="0"/>
              </a:rPr>
              <a:t>Python IDLE</a:t>
            </a:r>
          </a:p>
          <a:p>
            <a:pPr>
              <a:lnSpc>
                <a:spcPct val="150000"/>
              </a:lnSpc>
              <a:buSzPct val="100000"/>
            </a:pPr>
            <a:r>
              <a:rPr lang="en-US" sz="2400" dirty="0" smtClean="0">
                <a:solidFill>
                  <a:srgbClr val="003399"/>
                </a:solidFill>
                <a:latin typeface="Garamond" pitchFamily="18" charset="0"/>
              </a:rPr>
              <a:t>To launch IDLE, simply type IDLE into the Start Menu search box and click on the IDLE program.</a:t>
            </a:r>
          </a:p>
        </p:txBody>
      </p:sp>
      <p:pic>
        <p:nvPicPr>
          <p:cNvPr id="7" name="Picture 6"/>
          <p:cNvPicPr/>
          <p:nvPr/>
        </p:nvPicPr>
        <p:blipFill>
          <a:blip r:embed="rId3"/>
          <a:stretch>
            <a:fillRect/>
          </a:stretch>
        </p:blipFill>
        <p:spPr>
          <a:xfrm>
            <a:off x="4344987" y="1066800"/>
            <a:ext cx="7467600" cy="4876800"/>
          </a:xfrm>
          <a:prstGeom prst="rect">
            <a:avLst/>
          </a:prstGeom>
        </p:spPr>
      </p:pic>
    </p:spTree>
    <p:extLst>
      <p:ext uri="{BB962C8B-B14F-4D97-AF65-F5344CB8AC3E}">
        <p14:creationId xmlns:p14="http://schemas.microsoft.com/office/powerpoint/2010/main" val="25832930"/>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Image result for fluid flow through porous media, imag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Image result for fluid flow through porous media, imag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Title 1"/>
          <p:cNvSpPr txBox="1">
            <a:spLocks/>
          </p:cNvSpPr>
          <p:nvPr/>
        </p:nvSpPr>
        <p:spPr>
          <a:xfrm>
            <a:off x="1587" y="0"/>
            <a:ext cx="10470340" cy="990600"/>
          </a:xfrm>
          <a:prstGeom prst="rect">
            <a:avLst/>
          </a:prstGeom>
          <a:solidFill>
            <a:srgbClr val="7030A0"/>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000" dirty="0">
                <a:solidFill>
                  <a:schemeClr val="bg1"/>
                </a:solidFill>
                <a:latin typeface="Monotype Corsiva" panose="03010101010201010101" pitchFamily="66" charset="0"/>
              </a:rPr>
              <a:t>PET </a:t>
            </a:r>
            <a:r>
              <a:rPr lang="en-US" sz="2000" dirty="0" smtClean="0">
                <a:solidFill>
                  <a:schemeClr val="bg1"/>
                </a:solidFill>
                <a:latin typeface="Monotype Corsiva" panose="03010101010201010101" pitchFamily="66" charset="0"/>
              </a:rPr>
              <a:t>328: Computer Applications in Petroleum Engineering – with Python Programming	</a:t>
            </a:r>
            <a:r>
              <a:rPr lang="en-US" sz="2000" dirty="0" smtClean="0">
                <a:solidFill>
                  <a:srgbClr val="FFFF00"/>
                </a:solidFill>
                <a:latin typeface="Monotype Corsiva" panose="03010101010201010101" pitchFamily="66" charset="0"/>
              </a:rPr>
              <a:t>Dr. Mosobalaje, O. O.</a:t>
            </a:r>
            <a:endParaRPr lang="en-US" sz="2000" dirty="0">
              <a:solidFill>
                <a:srgbClr val="FFFF00"/>
              </a:solidFill>
              <a:latin typeface="Monotype Corsiva" panose="03010101010201010101" pitchFamily="66" charset="0"/>
            </a:endParaRPr>
          </a:p>
          <a:p>
            <a:r>
              <a:rPr lang="en-US" sz="2800" dirty="0">
                <a:solidFill>
                  <a:schemeClr val="bg1"/>
                </a:solidFill>
                <a:latin typeface="Garamond" panose="02020404030301010803" pitchFamily="18" charset="0"/>
              </a:rPr>
              <a:t>PYTHON DATA STRUCTURES</a:t>
            </a:r>
            <a:endParaRPr lang="en-US" sz="2800" dirty="0" smtClean="0">
              <a:solidFill>
                <a:schemeClr val="bg1"/>
              </a:solidFill>
              <a:latin typeface="Garamond" panose="02020404030301010803" pitchFamily="18" charset="0"/>
            </a:endParaRPr>
          </a:p>
        </p:txBody>
      </p:sp>
      <p:sp>
        <p:nvSpPr>
          <p:cNvPr id="8" name="Rectangle 7"/>
          <p:cNvSpPr/>
          <p:nvPr/>
        </p:nvSpPr>
        <p:spPr>
          <a:xfrm>
            <a:off x="155572" y="1164848"/>
            <a:ext cx="11733215" cy="4955203"/>
          </a:xfrm>
          <a:prstGeom prst="rect">
            <a:avLst/>
          </a:prstGeom>
        </p:spPr>
        <p:txBody>
          <a:bodyPr wrap="square" numCol="1">
            <a:spAutoFit/>
          </a:bodyPr>
          <a:lstStyle/>
          <a:p>
            <a:pPr algn="ctr">
              <a:buSzPct val="100000"/>
            </a:pPr>
            <a:r>
              <a:rPr lang="en-US" sz="2800" dirty="0" smtClean="0">
                <a:solidFill>
                  <a:srgbClr val="FF0000"/>
                </a:solidFill>
                <a:latin typeface="Garamond" panose="02020404030301010803" pitchFamily="18" charset="0"/>
              </a:rPr>
              <a:t>Lists</a:t>
            </a:r>
          </a:p>
          <a:p>
            <a:pPr marL="342900" indent="-342900">
              <a:buBlip>
                <a:blip r:embed="rId2"/>
              </a:buBlip>
            </a:pPr>
            <a:r>
              <a:rPr lang="en-US" sz="2400" dirty="0" smtClean="0">
                <a:solidFill>
                  <a:srgbClr val="002060"/>
                </a:solidFill>
                <a:latin typeface="Garamond" panose="02020404030301010803" pitchFamily="18" charset="0"/>
              </a:rPr>
              <a:t>A list is essentially a sequence of values with the following capabilities:</a:t>
            </a:r>
          </a:p>
          <a:p>
            <a:pPr marL="800100" lvl="1" indent="-342900">
              <a:buBlip>
                <a:blip r:embed="rId2"/>
              </a:buBlip>
            </a:pPr>
            <a:r>
              <a:rPr lang="en-US" sz="2400" dirty="0" smtClean="0">
                <a:solidFill>
                  <a:srgbClr val="002060"/>
                </a:solidFill>
                <a:latin typeface="Garamond" panose="02020404030301010803" pitchFamily="18" charset="0"/>
              </a:rPr>
              <a:t>It is mutable – the constituent values can be altered/modified in-place (i.e. altered without creating a new list)</a:t>
            </a:r>
          </a:p>
          <a:p>
            <a:pPr marL="1257300" lvl="2" indent="-342900">
              <a:buBlip>
                <a:blip r:embed="rId2"/>
              </a:buBlip>
            </a:pPr>
            <a:r>
              <a:rPr lang="en-US" sz="2400" dirty="0" smtClean="0">
                <a:solidFill>
                  <a:srgbClr val="002060"/>
                </a:solidFill>
                <a:latin typeface="Garamond" panose="02020404030301010803" pitchFamily="18" charset="0"/>
              </a:rPr>
              <a:t>Alterations such as changing values, sorting etc.</a:t>
            </a:r>
          </a:p>
          <a:p>
            <a:pPr marL="800100" lvl="1" indent="-342900">
              <a:buBlip>
                <a:blip r:embed="rId2"/>
              </a:buBlip>
            </a:pPr>
            <a:r>
              <a:rPr lang="en-US" sz="2400" dirty="0" smtClean="0">
                <a:solidFill>
                  <a:srgbClr val="002060"/>
                </a:solidFill>
                <a:latin typeface="Garamond" panose="02020404030301010803" pitchFamily="18" charset="0"/>
              </a:rPr>
              <a:t>It has variable length – values may be added/deleted to/from the list.</a:t>
            </a:r>
          </a:p>
          <a:p>
            <a:pPr marL="800100" lvl="1" indent="-342900">
              <a:buBlip>
                <a:blip r:embed="rId2"/>
              </a:buBlip>
            </a:pPr>
            <a:r>
              <a:rPr lang="en-US" sz="2400" dirty="0" smtClean="0">
                <a:solidFill>
                  <a:srgbClr val="002060"/>
                </a:solidFill>
                <a:latin typeface="Garamond" panose="02020404030301010803" pitchFamily="18" charset="0"/>
              </a:rPr>
              <a:t>It can hold any type of values: integers, floats, characters, lists, tuples, dictionaries or mixture of these.</a:t>
            </a:r>
          </a:p>
          <a:p>
            <a:pPr marL="800100" lvl="1" indent="-342900">
              <a:buBlip>
                <a:blip r:embed="rId2"/>
              </a:buBlip>
            </a:pPr>
            <a:endParaRPr lang="en-US" sz="2400" dirty="0">
              <a:solidFill>
                <a:srgbClr val="002060"/>
              </a:solidFill>
              <a:latin typeface="Garamond" panose="02020404030301010803" pitchFamily="18" charset="0"/>
            </a:endParaRPr>
          </a:p>
          <a:p>
            <a:pPr marL="800100" lvl="1" indent="-342900">
              <a:buBlip>
                <a:blip r:embed="rId2"/>
              </a:buBlip>
            </a:pPr>
            <a:r>
              <a:rPr lang="en-US" sz="2400" dirty="0" smtClean="0">
                <a:solidFill>
                  <a:srgbClr val="002060"/>
                </a:solidFill>
                <a:latin typeface="Garamond" panose="02020404030301010803" pitchFamily="18" charset="0"/>
              </a:rPr>
              <a:t>Individual values in a list are called elements or items.</a:t>
            </a:r>
          </a:p>
          <a:p>
            <a:pPr marL="800100" lvl="1" indent="-342900">
              <a:buBlip>
                <a:blip r:embed="rId2"/>
              </a:buBlip>
            </a:pPr>
            <a:r>
              <a:rPr lang="en-US" sz="2400" dirty="0" smtClean="0">
                <a:solidFill>
                  <a:srgbClr val="002060"/>
                </a:solidFill>
                <a:latin typeface="Garamond" panose="02020404030301010803" pitchFamily="18" charset="0"/>
              </a:rPr>
              <a:t>Note that lists are one-dimensional: i.e. the sequence of values are only in one-dimension (columns) not two dimensions as in rows and columns.</a:t>
            </a:r>
          </a:p>
          <a:p>
            <a:pPr marL="800100" lvl="1" indent="-342900">
              <a:buBlip>
                <a:blip r:embed="rId2"/>
              </a:buBlip>
            </a:pPr>
            <a:endParaRPr lang="en-US" sz="2400" dirty="0" smtClean="0">
              <a:solidFill>
                <a:srgbClr val="002060"/>
              </a:solidFill>
              <a:latin typeface="Garamond" panose="02020404030301010803" pitchFamily="18" charset="0"/>
            </a:endParaRPr>
          </a:p>
        </p:txBody>
      </p:sp>
    </p:spTree>
    <p:extLst>
      <p:ext uri="{BB962C8B-B14F-4D97-AF65-F5344CB8AC3E}">
        <p14:creationId xmlns:p14="http://schemas.microsoft.com/office/powerpoint/2010/main" val="463902659"/>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Image result for fluid flow through porous media, imag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Image result for fluid flow through porous media, imag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Title 1"/>
          <p:cNvSpPr txBox="1">
            <a:spLocks/>
          </p:cNvSpPr>
          <p:nvPr/>
        </p:nvSpPr>
        <p:spPr>
          <a:xfrm>
            <a:off x="1587" y="0"/>
            <a:ext cx="10470340" cy="990600"/>
          </a:xfrm>
          <a:prstGeom prst="rect">
            <a:avLst/>
          </a:prstGeom>
          <a:solidFill>
            <a:srgbClr val="7030A0"/>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000" dirty="0">
                <a:solidFill>
                  <a:schemeClr val="bg1"/>
                </a:solidFill>
                <a:latin typeface="Monotype Corsiva" panose="03010101010201010101" pitchFamily="66" charset="0"/>
              </a:rPr>
              <a:t>PET </a:t>
            </a:r>
            <a:r>
              <a:rPr lang="en-US" sz="2000" dirty="0" smtClean="0">
                <a:solidFill>
                  <a:schemeClr val="bg1"/>
                </a:solidFill>
                <a:latin typeface="Monotype Corsiva" panose="03010101010201010101" pitchFamily="66" charset="0"/>
              </a:rPr>
              <a:t>328: Computer Applications in Petroleum Engineering – with Python Programming	</a:t>
            </a:r>
            <a:r>
              <a:rPr lang="en-US" sz="2000" dirty="0" smtClean="0">
                <a:solidFill>
                  <a:srgbClr val="FFFF00"/>
                </a:solidFill>
                <a:latin typeface="Monotype Corsiva" panose="03010101010201010101" pitchFamily="66" charset="0"/>
              </a:rPr>
              <a:t>Dr. Mosobalaje, O. O.</a:t>
            </a:r>
            <a:endParaRPr lang="en-US" sz="2000" dirty="0">
              <a:solidFill>
                <a:srgbClr val="FFFF00"/>
              </a:solidFill>
              <a:latin typeface="Monotype Corsiva" panose="03010101010201010101" pitchFamily="66" charset="0"/>
            </a:endParaRPr>
          </a:p>
          <a:p>
            <a:r>
              <a:rPr lang="en-US" sz="2800" dirty="0">
                <a:solidFill>
                  <a:schemeClr val="bg1"/>
                </a:solidFill>
                <a:latin typeface="Garamond" panose="02020404030301010803" pitchFamily="18" charset="0"/>
              </a:rPr>
              <a:t>PYTHON DATA STRUCTURES</a:t>
            </a:r>
            <a:endParaRPr lang="en-US" sz="2800" dirty="0" smtClean="0">
              <a:solidFill>
                <a:schemeClr val="bg1"/>
              </a:solidFill>
              <a:latin typeface="Garamond" panose="02020404030301010803" pitchFamily="18" charset="0"/>
            </a:endParaRPr>
          </a:p>
        </p:txBody>
      </p:sp>
      <p:sp>
        <p:nvSpPr>
          <p:cNvPr id="8" name="Rectangle 7"/>
          <p:cNvSpPr/>
          <p:nvPr/>
        </p:nvSpPr>
        <p:spPr>
          <a:xfrm>
            <a:off x="155572" y="1164848"/>
            <a:ext cx="11733215" cy="1631216"/>
          </a:xfrm>
          <a:prstGeom prst="rect">
            <a:avLst/>
          </a:prstGeom>
        </p:spPr>
        <p:txBody>
          <a:bodyPr wrap="square" numCol="1">
            <a:spAutoFit/>
          </a:bodyPr>
          <a:lstStyle/>
          <a:p>
            <a:pPr algn="ctr">
              <a:buSzPct val="100000"/>
            </a:pPr>
            <a:r>
              <a:rPr lang="en-US" sz="2800" dirty="0" smtClean="0">
                <a:solidFill>
                  <a:srgbClr val="FF0000"/>
                </a:solidFill>
                <a:latin typeface="Garamond" panose="02020404030301010803" pitchFamily="18" charset="0"/>
              </a:rPr>
              <a:t>Lists</a:t>
            </a:r>
          </a:p>
          <a:p>
            <a:pPr marL="342900" indent="-342900">
              <a:buBlip>
                <a:blip r:embed="rId2"/>
              </a:buBlip>
            </a:pPr>
            <a:r>
              <a:rPr lang="en-US" sz="2400" dirty="0" smtClean="0">
                <a:solidFill>
                  <a:srgbClr val="FF0000"/>
                </a:solidFill>
                <a:latin typeface="Garamond" panose="02020404030301010803" pitchFamily="18" charset="0"/>
              </a:rPr>
              <a:t>Defining a list</a:t>
            </a:r>
          </a:p>
          <a:p>
            <a:pPr marL="342900" indent="-342900">
              <a:buBlip>
                <a:blip r:embed="rId2"/>
              </a:buBlip>
            </a:pPr>
            <a:r>
              <a:rPr lang="en-US" sz="2400" dirty="0" smtClean="0">
                <a:solidFill>
                  <a:srgbClr val="002060"/>
                </a:solidFill>
                <a:latin typeface="Garamond" panose="02020404030301010803" pitchFamily="18" charset="0"/>
              </a:rPr>
              <a:t>A list is defined (created) by simply enclosing comma-separated values in square brackets</a:t>
            </a:r>
          </a:p>
          <a:p>
            <a:pPr marL="800100" lvl="1" indent="-342900">
              <a:buBlip>
                <a:blip r:embed="rId2"/>
              </a:buBlip>
            </a:pPr>
            <a:endParaRPr lang="en-US" sz="2400" dirty="0" smtClean="0">
              <a:solidFill>
                <a:srgbClr val="002060"/>
              </a:solidFill>
              <a:latin typeface="Garamond" panose="02020404030301010803" pitchFamily="18" charset="0"/>
            </a:endParaRP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7587" y="3048000"/>
            <a:ext cx="7115175" cy="2571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92214544"/>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Image result for fluid flow through porous media, imag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Image result for fluid flow through porous media, imag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Title 1"/>
          <p:cNvSpPr txBox="1">
            <a:spLocks/>
          </p:cNvSpPr>
          <p:nvPr/>
        </p:nvSpPr>
        <p:spPr>
          <a:xfrm>
            <a:off x="1587" y="0"/>
            <a:ext cx="10470340" cy="990600"/>
          </a:xfrm>
          <a:prstGeom prst="rect">
            <a:avLst/>
          </a:prstGeom>
          <a:solidFill>
            <a:srgbClr val="7030A0"/>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000" dirty="0">
                <a:solidFill>
                  <a:schemeClr val="bg1"/>
                </a:solidFill>
                <a:latin typeface="Monotype Corsiva" panose="03010101010201010101" pitchFamily="66" charset="0"/>
              </a:rPr>
              <a:t>PET </a:t>
            </a:r>
            <a:r>
              <a:rPr lang="en-US" sz="2000" dirty="0" smtClean="0">
                <a:solidFill>
                  <a:schemeClr val="bg1"/>
                </a:solidFill>
                <a:latin typeface="Monotype Corsiva" panose="03010101010201010101" pitchFamily="66" charset="0"/>
              </a:rPr>
              <a:t>328: Computer Applications in Petroleum Engineering – with Python Programming	</a:t>
            </a:r>
            <a:r>
              <a:rPr lang="en-US" sz="2000" dirty="0" smtClean="0">
                <a:solidFill>
                  <a:srgbClr val="FFFF00"/>
                </a:solidFill>
                <a:latin typeface="Monotype Corsiva" panose="03010101010201010101" pitchFamily="66" charset="0"/>
              </a:rPr>
              <a:t>Dr. Mosobalaje, O. O.</a:t>
            </a:r>
            <a:endParaRPr lang="en-US" sz="2000" dirty="0">
              <a:solidFill>
                <a:srgbClr val="FFFF00"/>
              </a:solidFill>
              <a:latin typeface="Monotype Corsiva" panose="03010101010201010101" pitchFamily="66" charset="0"/>
            </a:endParaRPr>
          </a:p>
          <a:p>
            <a:r>
              <a:rPr lang="en-US" sz="2800" dirty="0">
                <a:solidFill>
                  <a:schemeClr val="bg1"/>
                </a:solidFill>
                <a:latin typeface="Garamond" panose="02020404030301010803" pitchFamily="18" charset="0"/>
              </a:rPr>
              <a:t>PYTHON DATA STRUCTURES</a:t>
            </a:r>
            <a:endParaRPr lang="en-US" sz="2800" dirty="0" smtClean="0">
              <a:solidFill>
                <a:schemeClr val="bg1"/>
              </a:solidFill>
              <a:latin typeface="Garamond" panose="02020404030301010803" pitchFamily="18" charset="0"/>
            </a:endParaRPr>
          </a:p>
        </p:txBody>
      </p:sp>
      <p:sp>
        <p:nvSpPr>
          <p:cNvPr id="8" name="Rectangle 7"/>
          <p:cNvSpPr/>
          <p:nvPr/>
        </p:nvSpPr>
        <p:spPr>
          <a:xfrm>
            <a:off x="155573" y="859334"/>
            <a:ext cx="4341814" cy="5324535"/>
          </a:xfrm>
          <a:prstGeom prst="rect">
            <a:avLst/>
          </a:prstGeom>
        </p:spPr>
        <p:txBody>
          <a:bodyPr wrap="square" numCol="1">
            <a:spAutoFit/>
          </a:bodyPr>
          <a:lstStyle/>
          <a:p>
            <a:pPr algn="ctr">
              <a:buSzPct val="100000"/>
            </a:pPr>
            <a:r>
              <a:rPr lang="en-US" sz="2800" dirty="0" smtClean="0">
                <a:solidFill>
                  <a:srgbClr val="FF0000"/>
                </a:solidFill>
                <a:latin typeface="Garamond" panose="02020404030301010803" pitchFamily="18" charset="0"/>
              </a:rPr>
              <a:t>Lists</a:t>
            </a:r>
          </a:p>
          <a:p>
            <a:pPr marL="342900" indent="-342900">
              <a:buBlip>
                <a:blip r:embed="rId2"/>
              </a:buBlip>
            </a:pPr>
            <a:r>
              <a:rPr lang="en-US" sz="2400" dirty="0" smtClean="0">
                <a:solidFill>
                  <a:srgbClr val="FF0000"/>
                </a:solidFill>
                <a:latin typeface="Garamond" panose="02020404030301010803" pitchFamily="18" charset="0"/>
              </a:rPr>
              <a:t>Defining a list</a:t>
            </a:r>
          </a:p>
          <a:p>
            <a:pPr marL="342900" indent="-342900">
              <a:buBlip>
                <a:blip r:embed="rId2"/>
              </a:buBlip>
            </a:pPr>
            <a:r>
              <a:rPr lang="en-US" sz="2400" dirty="0" smtClean="0">
                <a:solidFill>
                  <a:srgbClr val="002060"/>
                </a:solidFill>
                <a:latin typeface="Garamond" panose="02020404030301010803" pitchFamily="18" charset="0"/>
              </a:rPr>
              <a:t>A list is defined (created) by simply enclosing comma-separated values in square brackets</a:t>
            </a:r>
          </a:p>
          <a:p>
            <a:pPr marL="342900" indent="-342900">
              <a:buBlip>
                <a:blip r:embed="rId2"/>
              </a:buBlip>
            </a:pPr>
            <a:endParaRPr lang="en-US" sz="2400" dirty="0" smtClean="0">
              <a:solidFill>
                <a:srgbClr val="002060"/>
              </a:solidFill>
              <a:latin typeface="Garamond" panose="02020404030301010803" pitchFamily="18" charset="0"/>
            </a:endParaRPr>
          </a:p>
          <a:p>
            <a:pPr marL="342900" indent="-342900">
              <a:buBlip>
                <a:blip r:embed="rId2"/>
              </a:buBlip>
            </a:pPr>
            <a:r>
              <a:rPr lang="en-US" sz="2400" dirty="0" smtClean="0">
                <a:solidFill>
                  <a:srgbClr val="002060"/>
                </a:solidFill>
                <a:latin typeface="Garamond" panose="02020404030301010803" pitchFamily="18" charset="0"/>
              </a:rPr>
              <a:t>Often, there is a need to initialize a list as an empty list to be populated with values later (may be in a ‘for’ loop).</a:t>
            </a:r>
          </a:p>
          <a:p>
            <a:pPr marL="342900" indent="-342900">
              <a:buBlip>
                <a:blip r:embed="rId2"/>
              </a:buBlip>
            </a:pPr>
            <a:endParaRPr lang="en-US" sz="2400" dirty="0" smtClean="0">
              <a:solidFill>
                <a:srgbClr val="002060"/>
              </a:solidFill>
              <a:latin typeface="Garamond" panose="02020404030301010803" pitchFamily="18" charset="0"/>
            </a:endParaRPr>
          </a:p>
          <a:p>
            <a:pPr marL="342900" indent="-342900">
              <a:buBlip>
                <a:blip r:embed="rId2"/>
              </a:buBlip>
            </a:pPr>
            <a:r>
              <a:rPr lang="en-US" sz="2400" dirty="0" smtClean="0">
                <a:solidFill>
                  <a:srgbClr val="002060"/>
                </a:solidFill>
                <a:latin typeface="Garamond" panose="02020404030301010803" pitchFamily="18" charset="0"/>
              </a:rPr>
              <a:t>Of course, a list may be assigned to a variable</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30787" y="1143000"/>
            <a:ext cx="7115175" cy="2571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16799" y="4191000"/>
            <a:ext cx="2343150" cy="514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98950" y="5238036"/>
            <a:ext cx="7896225" cy="790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46002858"/>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Image result for fluid flow through porous media, imag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Image result for fluid flow through porous media, imag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Title 1"/>
          <p:cNvSpPr txBox="1">
            <a:spLocks/>
          </p:cNvSpPr>
          <p:nvPr/>
        </p:nvSpPr>
        <p:spPr>
          <a:xfrm>
            <a:off x="1587" y="0"/>
            <a:ext cx="10470340" cy="990600"/>
          </a:xfrm>
          <a:prstGeom prst="rect">
            <a:avLst/>
          </a:prstGeom>
          <a:solidFill>
            <a:srgbClr val="7030A0"/>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000" dirty="0">
                <a:solidFill>
                  <a:schemeClr val="bg1"/>
                </a:solidFill>
                <a:latin typeface="Monotype Corsiva" panose="03010101010201010101" pitchFamily="66" charset="0"/>
              </a:rPr>
              <a:t>PET </a:t>
            </a:r>
            <a:r>
              <a:rPr lang="en-US" sz="2000" dirty="0" smtClean="0">
                <a:solidFill>
                  <a:schemeClr val="bg1"/>
                </a:solidFill>
                <a:latin typeface="Monotype Corsiva" panose="03010101010201010101" pitchFamily="66" charset="0"/>
              </a:rPr>
              <a:t>328: Computer Applications in Petroleum Engineering – with Python Programming	</a:t>
            </a:r>
            <a:r>
              <a:rPr lang="en-US" sz="2000" dirty="0" smtClean="0">
                <a:solidFill>
                  <a:srgbClr val="FFFF00"/>
                </a:solidFill>
                <a:latin typeface="Monotype Corsiva" panose="03010101010201010101" pitchFamily="66" charset="0"/>
              </a:rPr>
              <a:t>Dr. Mosobalaje, O. O.</a:t>
            </a:r>
            <a:endParaRPr lang="en-US" sz="2000" dirty="0">
              <a:solidFill>
                <a:srgbClr val="FFFF00"/>
              </a:solidFill>
              <a:latin typeface="Monotype Corsiva" panose="03010101010201010101" pitchFamily="66" charset="0"/>
            </a:endParaRPr>
          </a:p>
          <a:p>
            <a:r>
              <a:rPr lang="en-US" sz="2800" dirty="0">
                <a:solidFill>
                  <a:schemeClr val="bg1"/>
                </a:solidFill>
                <a:latin typeface="Garamond" panose="02020404030301010803" pitchFamily="18" charset="0"/>
              </a:rPr>
              <a:t>PYTHON DATA STRUCTURES</a:t>
            </a:r>
            <a:endParaRPr lang="en-US" sz="2800" dirty="0" smtClean="0">
              <a:solidFill>
                <a:schemeClr val="bg1"/>
              </a:solidFill>
              <a:latin typeface="Garamond" panose="02020404030301010803" pitchFamily="18" charset="0"/>
            </a:endParaRPr>
          </a:p>
        </p:txBody>
      </p:sp>
      <p:sp>
        <p:nvSpPr>
          <p:cNvPr id="8" name="Rectangle 7"/>
          <p:cNvSpPr/>
          <p:nvPr/>
        </p:nvSpPr>
        <p:spPr>
          <a:xfrm>
            <a:off x="155573" y="859334"/>
            <a:ext cx="4113214" cy="5324535"/>
          </a:xfrm>
          <a:prstGeom prst="rect">
            <a:avLst/>
          </a:prstGeom>
        </p:spPr>
        <p:txBody>
          <a:bodyPr wrap="square" numCol="1">
            <a:spAutoFit/>
          </a:bodyPr>
          <a:lstStyle/>
          <a:p>
            <a:pPr algn="ctr">
              <a:buSzPct val="100000"/>
            </a:pPr>
            <a:r>
              <a:rPr lang="en-US" sz="2800" dirty="0" smtClean="0">
                <a:solidFill>
                  <a:srgbClr val="FF0000"/>
                </a:solidFill>
                <a:latin typeface="Garamond" panose="02020404030301010803" pitchFamily="18" charset="0"/>
              </a:rPr>
              <a:t>Lists</a:t>
            </a:r>
          </a:p>
          <a:p>
            <a:pPr marL="342900" indent="-342900">
              <a:buBlip>
                <a:blip r:embed="rId2"/>
              </a:buBlip>
            </a:pPr>
            <a:r>
              <a:rPr lang="en-US" sz="2400" dirty="0" smtClean="0">
                <a:solidFill>
                  <a:srgbClr val="FF0000"/>
                </a:solidFill>
                <a:latin typeface="Garamond" panose="02020404030301010803" pitchFamily="18" charset="0"/>
              </a:rPr>
              <a:t>Defining a list</a:t>
            </a:r>
          </a:p>
          <a:p>
            <a:pPr marL="342900" indent="-342900">
              <a:buBlip>
                <a:blip r:embed="rId2"/>
              </a:buBlip>
            </a:pPr>
            <a:r>
              <a:rPr lang="en-US" sz="2400" dirty="0" smtClean="0">
                <a:solidFill>
                  <a:srgbClr val="002060"/>
                </a:solidFill>
                <a:latin typeface="Garamond" panose="02020404030301010803" pitchFamily="18" charset="0"/>
              </a:rPr>
              <a:t>A list may also be defined with the function </a:t>
            </a:r>
            <a:r>
              <a:rPr lang="en-US" sz="2400" i="1" dirty="0" smtClean="0">
                <a:solidFill>
                  <a:srgbClr val="002060"/>
                </a:solidFill>
                <a:latin typeface="Garamond" panose="02020404030301010803" pitchFamily="18" charset="0"/>
              </a:rPr>
              <a:t>list</a:t>
            </a:r>
            <a:r>
              <a:rPr lang="en-US" sz="2400" dirty="0" smtClean="0">
                <a:solidFill>
                  <a:srgbClr val="002060"/>
                </a:solidFill>
                <a:latin typeface="Garamond" panose="02020404030301010803" pitchFamily="18" charset="0"/>
              </a:rPr>
              <a:t>.</a:t>
            </a:r>
          </a:p>
          <a:p>
            <a:pPr marL="342900" indent="-342900">
              <a:buBlip>
                <a:blip r:embed="rId2"/>
              </a:buBlip>
            </a:pPr>
            <a:endParaRPr lang="en-US" sz="2400" dirty="0" smtClean="0">
              <a:solidFill>
                <a:srgbClr val="002060"/>
              </a:solidFill>
              <a:latin typeface="Garamond" panose="02020404030301010803" pitchFamily="18" charset="0"/>
            </a:endParaRPr>
          </a:p>
          <a:p>
            <a:pPr marL="342900" indent="-342900">
              <a:buBlip>
                <a:blip r:embed="rId2"/>
              </a:buBlip>
            </a:pPr>
            <a:r>
              <a:rPr lang="en-US" sz="2400" dirty="0" smtClean="0">
                <a:solidFill>
                  <a:srgbClr val="002060"/>
                </a:solidFill>
                <a:latin typeface="Garamond" panose="02020404030301010803" pitchFamily="18" charset="0"/>
              </a:rPr>
              <a:t>Note that the entire collection of values must be enclosed in  round brackets before being passed as argument to function </a:t>
            </a:r>
            <a:r>
              <a:rPr lang="en-US" sz="2400" i="1" dirty="0" smtClean="0">
                <a:solidFill>
                  <a:srgbClr val="002060"/>
                </a:solidFill>
                <a:latin typeface="Garamond" panose="02020404030301010803" pitchFamily="18" charset="0"/>
              </a:rPr>
              <a:t>list</a:t>
            </a:r>
            <a:r>
              <a:rPr lang="en-US" sz="2400" dirty="0" smtClean="0">
                <a:solidFill>
                  <a:srgbClr val="002060"/>
                </a:solidFill>
                <a:latin typeface="Garamond" panose="02020404030301010803" pitchFamily="18" charset="0"/>
              </a:rPr>
              <a:t>.</a:t>
            </a:r>
          </a:p>
          <a:p>
            <a:pPr marL="342900" indent="-342900">
              <a:buBlip>
                <a:blip r:embed="rId2"/>
              </a:buBlip>
            </a:pPr>
            <a:endParaRPr lang="en-US" sz="2400" dirty="0" smtClean="0">
              <a:solidFill>
                <a:srgbClr val="002060"/>
              </a:solidFill>
              <a:latin typeface="Garamond" panose="02020404030301010803" pitchFamily="18" charset="0"/>
            </a:endParaRPr>
          </a:p>
          <a:p>
            <a:pPr marL="342900" indent="-342900">
              <a:buBlip>
                <a:blip r:embed="rId2"/>
              </a:buBlip>
            </a:pPr>
            <a:r>
              <a:rPr lang="en-US" sz="2400" dirty="0" smtClean="0">
                <a:solidFill>
                  <a:srgbClr val="002060"/>
                </a:solidFill>
                <a:latin typeface="Garamond" panose="02020404030301010803" pitchFamily="18" charset="0"/>
              </a:rPr>
              <a:t>More specifically, function list is used to coerce (convert) a non-list data to a list.</a:t>
            </a: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02062" y="1600200"/>
            <a:ext cx="8315325" cy="809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49800" y="4648200"/>
            <a:ext cx="2695575" cy="542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53443609"/>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Image result for fluid flow through porous media, imag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Image result for fluid flow through porous media, imag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Title 1"/>
          <p:cNvSpPr txBox="1">
            <a:spLocks/>
          </p:cNvSpPr>
          <p:nvPr/>
        </p:nvSpPr>
        <p:spPr>
          <a:xfrm>
            <a:off x="1587" y="0"/>
            <a:ext cx="10470340" cy="990600"/>
          </a:xfrm>
          <a:prstGeom prst="rect">
            <a:avLst/>
          </a:prstGeom>
          <a:solidFill>
            <a:srgbClr val="7030A0"/>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000" dirty="0">
                <a:solidFill>
                  <a:schemeClr val="bg1"/>
                </a:solidFill>
                <a:latin typeface="Monotype Corsiva" panose="03010101010201010101" pitchFamily="66" charset="0"/>
              </a:rPr>
              <a:t>PET </a:t>
            </a:r>
            <a:r>
              <a:rPr lang="en-US" sz="2000" dirty="0" smtClean="0">
                <a:solidFill>
                  <a:schemeClr val="bg1"/>
                </a:solidFill>
                <a:latin typeface="Monotype Corsiva" panose="03010101010201010101" pitchFamily="66" charset="0"/>
              </a:rPr>
              <a:t>328: Computer Applications in Petroleum Engineering – with Python Programming	</a:t>
            </a:r>
            <a:r>
              <a:rPr lang="en-US" sz="2000" dirty="0" smtClean="0">
                <a:solidFill>
                  <a:srgbClr val="FFFF00"/>
                </a:solidFill>
                <a:latin typeface="Monotype Corsiva" panose="03010101010201010101" pitchFamily="66" charset="0"/>
              </a:rPr>
              <a:t>Dr. Mosobalaje, O. O.</a:t>
            </a:r>
            <a:endParaRPr lang="en-US" sz="2000" dirty="0">
              <a:solidFill>
                <a:srgbClr val="FFFF00"/>
              </a:solidFill>
              <a:latin typeface="Monotype Corsiva" panose="03010101010201010101" pitchFamily="66" charset="0"/>
            </a:endParaRPr>
          </a:p>
          <a:p>
            <a:r>
              <a:rPr lang="en-US" sz="2800" dirty="0">
                <a:solidFill>
                  <a:schemeClr val="bg1"/>
                </a:solidFill>
                <a:latin typeface="Garamond" panose="02020404030301010803" pitchFamily="18" charset="0"/>
              </a:rPr>
              <a:t>PYTHON DATA STRUCTURES</a:t>
            </a:r>
            <a:endParaRPr lang="en-US" sz="2800" dirty="0" smtClean="0">
              <a:solidFill>
                <a:schemeClr val="bg1"/>
              </a:solidFill>
              <a:latin typeface="Garamond" panose="02020404030301010803" pitchFamily="18" charset="0"/>
            </a:endParaRPr>
          </a:p>
        </p:txBody>
      </p:sp>
      <p:sp>
        <p:nvSpPr>
          <p:cNvPr id="8" name="Rectangle 7"/>
          <p:cNvSpPr/>
          <p:nvPr/>
        </p:nvSpPr>
        <p:spPr>
          <a:xfrm>
            <a:off x="155573" y="859334"/>
            <a:ext cx="9904414" cy="4955203"/>
          </a:xfrm>
          <a:prstGeom prst="rect">
            <a:avLst/>
          </a:prstGeom>
        </p:spPr>
        <p:txBody>
          <a:bodyPr wrap="square" numCol="1">
            <a:spAutoFit/>
          </a:bodyPr>
          <a:lstStyle/>
          <a:p>
            <a:pPr algn="ctr">
              <a:buSzPct val="100000"/>
            </a:pPr>
            <a:r>
              <a:rPr lang="en-US" sz="2800" dirty="0" smtClean="0">
                <a:solidFill>
                  <a:srgbClr val="FF0000"/>
                </a:solidFill>
                <a:latin typeface="Garamond" panose="02020404030301010803" pitchFamily="18" charset="0"/>
              </a:rPr>
              <a:t>Lists</a:t>
            </a:r>
          </a:p>
          <a:p>
            <a:pPr marL="342900" indent="-342900">
              <a:buBlip>
                <a:blip r:embed="rId2"/>
              </a:buBlip>
            </a:pPr>
            <a:r>
              <a:rPr lang="en-US" sz="2400" dirty="0" smtClean="0">
                <a:solidFill>
                  <a:srgbClr val="FF0000"/>
                </a:solidFill>
                <a:latin typeface="Garamond" panose="02020404030301010803" pitchFamily="18" charset="0"/>
              </a:rPr>
              <a:t>Accessing elements of a list</a:t>
            </a:r>
          </a:p>
          <a:p>
            <a:pPr marL="342900" indent="-342900">
              <a:buBlip>
                <a:blip r:embed="rId2"/>
              </a:buBlip>
            </a:pPr>
            <a:r>
              <a:rPr lang="en-US" sz="2400" dirty="0" smtClean="0">
                <a:solidFill>
                  <a:srgbClr val="002060"/>
                </a:solidFill>
                <a:latin typeface="Garamond" panose="02020404030301010803" pitchFamily="18" charset="0"/>
              </a:rPr>
              <a:t>Necessarily, there would be need to access individual or group of elements in a list.</a:t>
            </a:r>
          </a:p>
          <a:p>
            <a:pPr marL="342900" indent="-342900">
              <a:buBlip>
                <a:blip r:embed="rId2"/>
              </a:buBlip>
            </a:pPr>
            <a:endParaRPr lang="en-US" sz="2400" dirty="0" smtClean="0">
              <a:solidFill>
                <a:srgbClr val="002060"/>
              </a:solidFill>
              <a:latin typeface="Garamond" panose="02020404030301010803" pitchFamily="18" charset="0"/>
            </a:endParaRPr>
          </a:p>
          <a:p>
            <a:pPr marL="342900" indent="-342900">
              <a:buBlip>
                <a:blip r:embed="rId2"/>
              </a:buBlip>
            </a:pPr>
            <a:r>
              <a:rPr lang="en-US" sz="2400" dirty="0" smtClean="0">
                <a:solidFill>
                  <a:srgbClr val="002060"/>
                </a:solidFill>
                <a:latin typeface="Garamond" panose="02020404030301010803" pitchFamily="18" charset="0"/>
              </a:rPr>
              <a:t>Such need to access might be for the purpose of:</a:t>
            </a:r>
          </a:p>
          <a:p>
            <a:pPr marL="800100" lvl="1" indent="-342900">
              <a:buBlip>
                <a:blip r:embed="rId2"/>
              </a:buBlip>
            </a:pPr>
            <a:r>
              <a:rPr lang="en-US" sz="2400" dirty="0" smtClean="0">
                <a:solidFill>
                  <a:srgbClr val="002060"/>
                </a:solidFill>
                <a:latin typeface="Garamond" panose="02020404030301010803" pitchFamily="18" charset="0"/>
              </a:rPr>
              <a:t>extraction:</a:t>
            </a:r>
          </a:p>
          <a:p>
            <a:pPr marL="1257300" lvl="2" indent="-342900">
              <a:buBlip>
                <a:blip r:embed="rId2"/>
              </a:buBlip>
            </a:pPr>
            <a:r>
              <a:rPr lang="en-US" sz="2400" dirty="0" smtClean="0">
                <a:solidFill>
                  <a:srgbClr val="002060"/>
                </a:solidFill>
                <a:latin typeface="Garamond" panose="02020404030301010803" pitchFamily="18" charset="0"/>
              </a:rPr>
              <a:t>of such element(s) for use in an expression.</a:t>
            </a:r>
          </a:p>
          <a:p>
            <a:pPr marL="1257300" lvl="2" indent="-342900">
              <a:buBlip>
                <a:blip r:embed="rId2"/>
              </a:buBlip>
            </a:pPr>
            <a:r>
              <a:rPr lang="en-US" sz="2400" dirty="0" smtClean="0">
                <a:solidFill>
                  <a:srgbClr val="002060"/>
                </a:solidFill>
                <a:latin typeface="Garamond" panose="02020404030301010803" pitchFamily="18" charset="0"/>
              </a:rPr>
              <a:t>of </a:t>
            </a:r>
            <a:r>
              <a:rPr lang="en-US" sz="2400" dirty="0">
                <a:solidFill>
                  <a:srgbClr val="002060"/>
                </a:solidFill>
                <a:latin typeface="Garamond" panose="02020404030301010803" pitchFamily="18" charset="0"/>
              </a:rPr>
              <a:t>such element(s</a:t>
            </a:r>
            <a:r>
              <a:rPr lang="en-US" sz="2400" dirty="0" smtClean="0">
                <a:solidFill>
                  <a:srgbClr val="002060"/>
                </a:solidFill>
                <a:latin typeface="Garamond" panose="02020404030301010803" pitchFamily="18" charset="0"/>
              </a:rPr>
              <a:t>) to be assigned to another variable</a:t>
            </a:r>
          </a:p>
          <a:p>
            <a:pPr marL="800100" lvl="1" indent="-342900">
              <a:buBlip>
                <a:blip r:embed="rId2"/>
              </a:buBlip>
            </a:pPr>
            <a:r>
              <a:rPr lang="en-US" sz="2400" dirty="0" smtClean="0">
                <a:solidFill>
                  <a:srgbClr val="002060"/>
                </a:solidFill>
                <a:latin typeface="Garamond" panose="02020404030301010803" pitchFamily="18" charset="0"/>
              </a:rPr>
              <a:t>re-assignment: i.e. changing the value of that element</a:t>
            </a:r>
          </a:p>
          <a:p>
            <a:pPr marL="800100" lvl="1" indent="-342900">
              <a:buBlip>
                <a:blip r:embed="rId2"/>
              </a:buBlip>
            </a:pPr>
            <a:endParaRPr lang="en-US" sz="2400" dirty="0" smtClean="0">
              <a:solidFill>
                <a:srgbClr val="002060"/>
              </a:solidFill>
              <a:latin typeface="Garamond" panose="02020404030301010803" pitchFamily="18" charset="0"/>
            </a:endParaRPr>
          </a:p>
          <a:p>
            <a:pPr marL="342900" indent="-342900">
              <a:buBlip>
                <a:blip r:embed="rId2"/>
              </a:buBlip>
            </a:pPr>
            <a:r>
              <a:rPr lang="en-US" sz="2400" dirty="0" smtClean="0">
                <a:solidFill>
                  <a:srgbClr val="002060"/>
                </a:solidFill>
                <a:latin typeface="Garamond" panose="02020404030301010803" pitchFamily="18" charset="0"/>
              </a:rPr>
              <a:t>In any case, accessing the element(s) of a list is done by referring to the </a:t>
            </a:r>
            <a:r>
              <a:rPr lang="en-US" sz="2400" dirty="0" smtClean="0">
                <a:solidFill>
                  <a:srgbClr val="FF0000"/>
                </a:solidFill>
                <a:latin typeface="Garamond" panose="02020404030301010803" pitchFamily="18" charset="0"/>
              </a:rPr>
              <a:t>index (or indices)</a:t>
            </a:r>
            <a:r>
              <a:rPr lang="en-US" sz="2400" dirty="0" smtClean="0">
                <a:solidFill>
                  <a:srgbClr val="002060"/>
                </a:solidFill>
                <a:latin typeface="Garamond" panose="02020404030301010803" pitchFamily="18" charset="0"/>
              </a:rPr>
              <a:t> of the concerned element(s). </a:t>
            </a:r>
          </a:p>
        </p:txBody>
      </p:sp>
    </p:spTree>
    <p:extLst>
      <p:ext uri="{BB962C8B-B14F-4D97-AF65-F5344CB8AC3E}">
        <p14:creationId xmlns:p14="http://schemas.microsoft.com/office/powerpoint/2010/main" val="1844988531"/>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Image result for fluid flow through porous media, imag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Image result for fluid flow through porous media, imag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Title 1"/>
          <p:cNvSpPr txBox="1">
            <a:spLocks/>
          </p:cNvSpPr>
          <p:nvPr/>
        </p:nvSpPr>
        <p:spPr>
          <a:xfrm>
            <a:off x="1587" y="0"/>
            <a:ext cx="10470340" cy="990600"/>
          </a:xfrm>
          <a:prstGeom prst="rect">
            <a:avLst/>
          </a:prstGeom>
          <a:solidFill>
            <a:srgbClr val="7030A0"/>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000" dirty="0">
                <a:solidFill>
                  <a:schemeClr val="bg1"/>
                </a:solidFill>
                <a:latin typeface="Monotype Corsiva" panose="03010101010201010101" pitchFamily="66" charset="0"/>
              </a:rPr>
              <a:t>PET </a:t>
            </a:r>
            <a:r>
              <a:rPr lang="en-US" sz="2000" dirty="0" smtClean="0">
                <a:solidFill>
                  <a:schemeClr val="bg1"/>
                </a:solidFill>
                <a:latin typeface="Monotype Corsiva" panose="03010101010201010101" pitchFamily="66" charset="0"/>
              </a:rPr>
              <a:t>328: Computer Applications in Petroleum Engineering – with Python Programming	</a:t>
            </a:r>
            <a:r>
              <a:rPr lang="en-US" sz="2000" dirty="0" smtClean="0">
                <a:solidFill>
                  <a:srgbClr val="FFFF00"/>
                </a:solidFill>
                <a:latin typeface="Monotype Corsiva" panose="03010101010201010101" pitchFamily="66" charset="0"/>
              </a:rPr>
              <a:t>Dr. Mosobalaje, O. O.</a:t>
            </a:r>
            <a:endParaRPr lang="en-US" sz="2000" dirty="0">
              <a:solidFill>
                <a:srgbClr val="FFFF00"/>
              </a:solidFill>
              <a:latin typeface="Monotype Corsiva" panose="03010101010201010101" pitchFamily="66" charset="0"/>
            </a:endParaRPr>
          </a:p>
          <a:p>
            <a:r>
              <a:rPr lang="en-US" sz="2800" dirty="0">
                <a:solidFill>
                  <a:schemeClr val="bg1"/>
                </a:solidFill>
                <a:latin typeface="Garamond" panose="02020404030301010803" pitchFamily="18" charset="0"/>
              </a:rPr>
              <a:t>PYTHON DATA STRUCTURES</a:t>
            </a:r>
            <a:endParaRPr lang="en-US" sz="2800" dirty="0" smtClean="0">
              <a:solidFill>
                <a:schemeClr val="bg1"/>
              </a:solidFill>
              <a:latin typeface="Garamond" panose="02020404030301010803" pitchFamily="18" charset="0"/>
            </a:endParaRPr>
          </a:p>
        </p:txBody>
      </p:sp>
      <p:sp>
        <p:nvSpPr>
          <p:cNvPr id="8" name="Rectangle 7"/>
          <p:cNvSpPr/>
          <p:nvPr/>
        </p:nvSpPr>
        <p:spPr>
          <a:xfrm>
            <a:off x="155573" y="859334"/>
            <a:ext cx="9294814" cy="4585871"/>
          </a:xfrm>
          <a:prstGeom prst="rect">
            <a:avLst/>
          </a:prstGeom>
        </p:spPr>
        <p:txBody>
          <a:bodyPr wrap="square" numCol="1">
            <a:spAutoFit/>
          </a:bodyPr>
          <a:lstStyle/>
          <a:p>
            <a:pPr algn="ctr">
              <a:buSzPct val="100000"/>
            </a:pPr>
            <a:r>
              <a:rPr lang="en-US" sz="2800" dirty="0" smtClean="0">
                <a:solidFill>
                  <a:srgbClr val="FF0000"/>
                </a:solidFill>
                <a:latin typeface="Garamond" panose="02020404030301010803" pitchFamily="18" charset="0"/>
              </a:rPr>
              <a:t>Lists</a:t>
            </a:r>
          </a:p>
          <a:p>
            <a:pPr marL="342900" indent="-342900">
              <a:buBlip>
                <a:blip r:embed="rId2"/>
              </a:buBlip>
            </a:pPr>
            <a:r>
              <a:rPr lang="en-US" sz="2400" dirty="0" smtClean="0">
                <a:solidFill>
                  <a:srgbClr val="FF0000"/>
                </a:solidFill>
                <a:latin typeface="Garamond" panose="02020404030301010803" pitchFamily="18" charset="0"/>
              </a:rPr>
              <a:t>Accessing elements of a list</a:t>
            </a:r>
          </a:p>
          <a:p>
            <a:pPr marL="342900" indent="-342900">
              <a:buBlip>
                <a:blip r:embed="rId2"/>
              </a:buBlip>
            </a:pPr>
            <a:r>
              <a:rPr lang="en-US" sz="2400" dirty="0" smtClean="0">
                <a:solidFill>
                  <a:srgbClr val="FF0000"/>
                </a:solidFill>
                <a:latin typeface="Garamond" panose="02020404030301010803" pitchFamily="18" charset="0"/>
              </a:rPr>
              <a:t>List Indices</a:t>
            </a:r>
          </a:p>
          <a:p>
            <a:pPr marL="342900" indent="-342900">
              <a:buBlip>
                <a:blip r:embed="rId2"/>
              </a:buBlip>
            </a:pPr>
            <a:r>
              <a:rPr lang="en-US" sz="2400" dirty="0" smtClean="0">
                <a:solidFill>
                  <a:srgbClr val="002060"/>
                </a:solidFill>
                <a:latin typeface="Garamond" panose="02020404030301010803" pitchFamily="18" charset="0"/>
              </a:rPr>
              <a:t>List indices are simply integers that corresponds to the position of the respective elements of lists.</a:t>
            </a:r>
          </a:p>
          <a:p>
            <a:pPr marL="342900" indent="-342900">
              <a:buBlip>
                <a:blip r:embed="rId2"/>
              </a:buBlip>
            </a:pPr>
            <a:endParaRPr lang="en-US" sz="2400" dirty="0" smtClean="0">
              <a:solidFill>
                <a:srgbClr val="002060"/>
              </a:solidFill>
              <a:latin typeface="Garamond" panose="02020404030301010803" pitchFamily="18" charset="0"/>
            </a:endParaRPr>
          </a:p>
          <a:p>
            <a:pPr marL="342900" indent="-342900">
              <a:buBlip>
                <a:blip r:embed="rId2"/>
              </a:buBlip>
            </a:pPr>
            <a:r>
              <a:rPr lang="en-US" sz="2400" dirty="0" smtClean="0">
                <a:solidFill>
                  <a:srgbClr val="FF0000"/>
                </a:solidFill>
                <a:latin typeface="Garamond" panose="02020404030301010803" pitchFamily="18" charset="0"/>
              </a:rPr>
              <a:t>Note: the position starts counting from 0, not 1</a:t>
            </a:r>
            <a:r>
              <a:rPr lang="en-US" sz="2400" dirty="0" smtClean="0">
                <a:solidFill>
                  <a:srgbClr val="002060"/>
                </a:solidFill>
                <a:latin typeface="Garamond" panose="02020404030301010803" pitchFamily="18" charset="0"/>
              </a:rPr>
              <a:t>.</a:t>
            </a:r>
          </a:p>
          <a:p>
            <a:pPr marL="800100" lvl="1" indent="-342900">
              <a:buBlip>
                <a:blip r:embed="rId2"/>
              </a:buBlip>
            </a:pPr>
            <a:r>
              <a:rPr lang="en-US" sz="2400" dirty="0" smtClean="0">
                <a:solidFill>
                  <a:srgbClr val="002060"/>
                </a:solidFill>
                <a:latin typeface="Garamond" panose="02020404030301010803" pitchFamily="18" charset="0"/>
              </a:rPr>
              <a:t>The index of first element is 0; </a:t>
            </a:r>
          </a:p>
          <a:p>
            <a:pPr marL="800100" lvl="1" indent="-342900">
              <a:buBlip>
                <a:blip r:embed="rId2"/>
              </a:buBlip>
            </a:pPr>
            <a:r>
              <a:rPr lang="en-US" sz="2400" dirty="0" smtClean="0">
                <a:solidFill>
                  <a:srgbClr val="002060"/>
                </a:solidFill>
                <a:latin typeface="Garamond" panose="02020404030301010803" pitchFamily="18" charset="0"/>
              </a:rPr>
              <a:t>the index of the second element is 1;</a:t>
            </a:r>
          </a:p>
          <a:p>
            <a:pPr marL="800100" lvl="1" indent="-342900">
              <a:buBlip>
                <a:blip r:embed="rId2"/>
              </a:buBlip>
            </a:pPr>
            <a:r>
              <a:rPr lang="en-US" sz="2400" dirty="0" smtClean="0">
                <a:solidFill>
                  <a:srgbClr val="002060"/>
                </a:solidFill>
                <a:latin typeface="Garamond" panose="02020404030301010803" pitchFamily="18" charset="0"/>
              </a:rPr>
              <a:t>the </a:t>
            </a:r>
            <a:r>
              <a:rPr lang="en-US" sz="2400" dirty="0">
                <a:solidFill>
                  <a:srgbClr val="002060"/>
                </a:solidFill>
                <a:latin typeface="Garamond" panose="02020404030301010803" pitchFamily="18" charset="0"/>
              </a:rPr>
              <a:t>index of </a:t>
            </a:r>
            <a:r>
              <a:rPr lang="en-US" sz="2400" dirty="0" smtClean="0">
                <a:solidFill>
                  <a:srgbClr val="002060"/>
                </a:solidFill>
                <a:latin typeface="Garamond" panose="02020404030301010803" pitchFamily="18" charset="0"/>
              </a:rPr>
              <a:t>nth </a:t>
            </a:r>
            <a:r>
              <a:rPr lang="en-US" sz="2400" dirty="0">
                <a:solidFill>
                  <a:srgbClr val="002060"/>
                </a:solidFill>
                <a:latin typeface="Garamond" panose="02020404030301010803" pitchFamily="18" charset="0"/>
              </a:rPr>
              <a:t>element is </a:t>
            </a:r>
            <a:r>
              <a:rPr lang="en-US" sz="2400" dirty="0" smtClean="0">
                <a:solidFill>
                  <a:srgbClr val="002060"/>
                </a:solidFill>
                <a:latin typeface="Garamond" panose="02020404030301010803" pitchFamily="18" charset="0"/>
              </a:rPr>
              <a:t>n-1 </a:t>
            </a:r>
          </a:p>
          <a:p>
            <a:pPr marL="800100" lvl="1" indent="-342900">
              <a:buBlip>
                <a:blip r:embed="rId2"/>
              </a:buBlip>
            </a:pPr>
            <a:endParaRPr lang="en-US" sz="2400" dirty="0">
              <a:solidFill>
                <a:srgbClr val="002060"/>
              </a:solidFill>
              <a:latin typeface="Garamond" panose="02020404030301010803" pitchFamily="18" charset="0"/>
            </a:endParaRPr>
          </a:p>
          <a:p>
            <a:pPr marL="342900" indent="-342900">
              <a:buBlip>
                <a:blip r:embed="rId2"/>
              </a:buBlip>
            </a:pPr>
            <a:r>
              <a:rPr lang="en-US" sz="2400" dirty="0" smtClean="0">
                <a:solidFill>
                  <a:srgbClr val="002060"/>
                </a:solidFill>
                <a:latin typeface="Garamond" panose="02020404030301010803" pitchFamily="18" charset="0"/>
              </a:rPr>
              <a:t>Negative indices counts backward in a list – </a:t>
            </a:r>
            <a:r>
              <a:rPr lang="en-US" sz="2400" dirty="0" smtClean="0">
                <a:solidFill>
                  <a:srgbClr val="FF0000"/>
                </a:solidFill>
                <a:latin typeface="Garamond" panose="02020404030301010803" pitchFamily="18" charset="0"/>
              </a:rPr>
              <a:t>learn more</a:t>
            </a:r>
          </a:p>
        </p:txBody>
      </p:sp>
    </p:spTree>
    <p:extLst>
      <p:ext uri="{BB962C8B-B14F-4D97-AF65-F5344CB8AC3E}">
        <p14:creationId xmlns:p14="http://schemas.microsoft.com/office/powerpoint/2010/main" val="3730020206"/>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Image result for fluid flow through porous media, imag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Image result for fluid flow through porous media, imag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Title 1"/>
          <p:cNvSpPr txBox="1">
            <a:spLocks/>
          </p:cNvSpPr>
          <p:nvPr/>
        </p:nvSpPr>
        <p:spPr>
          <a:xfrm>
            <a:off x="1587" y="0"/>
            <a:ext cx="10470340" cy="990600"/>
          </a:xfrm>
          <a:prstGeom prst="rect">
            <a:avLst/>
          </a:prstGeom>
          <a:solidFill>
            <a:srgbClr val="7030A0"/>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000" dirty="0">
                <a:solidFill>
                  <a:schemeClr val="bg1"/>
                </a:solidFill>
                <a:latin typeface="Monotype Corsiva" panose="03010101010201010101" pitchFamily="66" charset="0"/>
              </a:rPr>
              <a:t>PET </a:t>
            </a:r>
            <a:r>
              <a:rPr lang="en-US" sz="2000" dirty="0" smtClean="0">
                <a:solidFill>
                  <a:schemeClr val="bg1"/>
                </a:solidFill>
                <a:latin typeface="Monotype Corsiva" panose="03010101010201010101" pitchFamily="66" charset="0"/>
              </a:rPr>
              <a:t>328: Computer Applications in Petroleum Engineering – with Python Programming	</a:t>
            </a:r>
            <a:r>
              <a:rPr lang="en-US" sz="2000" dirty="0" smtClean="0">
                <a:solidFill>
                  <a:srgbClr val="FFFF00"/>
                </a:solidFill>
                <a:latin typeface="Monotype Corsiva" panose="03010101010201010101" pitchFamily="66" charset="0"/>
              </a:rPr>
              <a:t>Dr. Mosobalaje, O. O.</a:t>
            </a:r>
            <a:endParaRPr lang="en-US" sz="2000" dirty="0">
              <a:solidFill>
                <a:srgbClr val="FFFF00"/>
              </a:solidFill>
              <a:latin typeface="Monotype Corsiva" panose="03010101010201010101" pitchFamily="66" charset="0"/>
            </a:endParaRPr>
          </a:p>
          <a:p>
            <a:r>
              <a:rPr lang="en-US" sz="2800" dirty="0">
                <a:solidFill>
                  <a:schemeClr val="bg1"/>
                </a:solidFill>
                <a:latin typeface="Garamond" panose="02020404030301010803" pitchFamily="18" charset="0"/>
              </a:rPr>
              <a:t>PYTHON DATA STRUCTURES</a:t>
            </a:r>
            <a:endParaRPr lang="en-US" sz="2800" dirty="0" smtClean="0">
              <a:solidFill>
                <a:schemeClr val="bg1"/>
              </a:solidFill>
              <a:latin typeface="Garamond" panose="02020404030301010803" pitchFamily="18" charset="0"/>
            </a:endParaRPr>
          </a:p>
        </p:txBody>
      </p:sp>
      <p:sp>
        <p:nvSpPr>
          <p:cNvPr id="8" name="Rectangle 7"/>
          <p:cNvSpPr/>
          <p:nvPr/>
        </p:nvSpPr>
        <p:spPr>
          <a:xfrm>
            <a:off x="155573" y="859334"/>
            <a:ext cx="10971214" cy="2369880"/>
          </a:xfrm>
          <a:prstGeom prst="rect">
            <a:avLst/>
          </a:prstGeom>
        </p:spPr>
        <p:txBody>
          <a:bodyPr wrap="square" numCol="1">
            <a:spAutoFit/>
          </a:bodyPr>
          <a:lstStyle/>
          <a:p>
            <a:pPr algn="ctr">
              <a:buSzPct val="100000"/>
            </a:pPr>
            <a:r>
              <a:rPr lang="en-US" sz="2800" dirty="0" smtClean="0">
                <a:solidFill>
                  <a:srgbClr val="FF0000"/>
                </a:solidFill>
                <a:latin typeface="Garamond" panose="02020404030301010803" pitchFamily="18" charset="0"/>
              </a:rPr>
              <a:t>Lists</a:t>
            </a:r>
          </a:p>
          <a:p>
            <a:pPr marL="342900" indent="-342900">
              <a:buBlip>
                <a:blip r:embed="rId2"/>
              </a:buBlip>
            </a:pPr>
            <a:r>
              <a:rPr lang="en-US" sz="2400" dirty="0" smtClean="0">
                <a:solidFill>
                  <a:srgbClr val="FF0000"/>
                </a:solidFill>
                <a:latin typeface="Garamond" panose="02020404030301010803" pitchFamily="18" charset="0"/>
              </a:rPr>
              <a:t>Accessing elements of a list</a:t>
            </a:r>
          </a:p>
          <a:p>
            <a:pPr marL="342900" indent="-342900">
              <a:buBlip>
                <a:blip r:embed="rId2"/>
              </a:buBlip>
            </a:pPr>
            <a:r>
              <a:rPr lang="en-US" sz="2400" dirty="0" smtClean="0">
                <a:solidFill>
                  <a:srgbClr val="FF0000"/>
                </a:solidFill>
                <a:latin typeface="Garamond" panose="02020404030301010803" pitchFamily="18" charset="0"/>
              </a:rPr>
              <a:t>Accessing single element in a list</a:t>
            </a:r>
          </a:p>
          <a:p>
            <a:pPr marL="342900" indent="-342900">
              <a:buBlip>
                <a:blip r:embed="rId2"/>
              </a:buBlip>
            </a:pPr>
            <a:r>
              <a:rPr lang="en-US" sz="2400" dirty="0" smtClean="0">
                <a:solidFill>
                  <a:srgbClr val="002060"/>
                </a:solidFill>
                <a:latin typeface="Garamond" panose="02020404030301010803" pitchFamily="18" charset="0"/>
              </a:rPr>
              <a:t>To access a single element of a list, simply type the name of the list, followed by a pair of square brackets in which the index is specified.</a:t>
            </a:r>
          </a:p>
          <a:p>
            <a:pPr marL="342900" indent="-342900">
              <a:buBlip>
                <a:blip r:embed="rId2"/>
              </a:buBlip>
            </a:pPr>
            <a:r>
              <a:rPr lang="en-US" sz="2400" dirty="0" smtClean="0">
                <a:solidFill>
                  <a:srgbClr val="002060"/>
                </a:solidFill>
                <a:latin typeface="Garamond" panose="02020404030301010803" pitchFamily="18" charset="0"/>
              </a:rPr>
              <a:t>Here are a few statements accessing elements for extraction purposes.</a:t>
            </a:r>
            <a:endParaRPr lang="en-US" sz="2400" dirty="0" smtClean="0">
              <a:solidFill>
                <a:srgbClr val="FF0000"/>
              </a:solidFill>
              <a:latin typeface="Garamond" panose="02020404030301010803" pitchFamily="18" charset="0"/>
            </a:endParaRPr>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8792" y="3238500"/>
            <a:ext cx="7724775" cy="3086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39624822"/>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Image result for fluid flow through porous media, imag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Image result for fluid flow through porous media, imag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Title 1"/>
          <p:cNvSpPr txBox="1">
            <a:spLocks/>
          </p:cNvSpPr>
          <p:nvPr/>
        </p:nvSpPr>
        <p:spPr>
          <a:xfrm>
            <a:off x="1587" y="0"/>
            <a:ext cx="10470340" cy="990600"/>
          </a:xfrm>
          <a:prstGeom prst="rect">
            <a:avLst/>
          </a:prstGeom>
          <a:solidFill>
            <a:srgbClr val="7030A0"/>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000" dirty="0">
                <a:solidFill>
                  <a:schemeClr val="bg1"/>
                </a:solidFill>
                <a:latin typeface="Monotype Corsiva" panose="03010101010201010101" pitchFamily="66" charset="0"/>
              </a:rPr>
              <a:t>PET </a:t>
            </a:r>
            <a:r>
              <a:rPr lang="en-US" sz="2000" dirty="0" smtClean="0">
                <a:solidFill>
                  <a:schemeClr val="bg1"/>
                </a:solidFill>
                <a:latin typeface="Monotype Corsiva" panose="03010101010201010101" pitchFamily="66" charset="0"/>
              </a:rPr>
              <a:t>328: Computer Applications in Petroleum Engineering – with Python Programming	</a:t>
            </a:r>
            <a:r>
              <a:rPr lang="en-US" sz="2000" dirty="0" smtClean="0">
                <a:solidFill>
                  <a:srgbClr val="FFFF00"/>
                </a:solidFill>
                <a:latin typeface="Monotype Corsiva" panose="03010101010201010101" pitchFamily="66" charset="0"/>
              </a:rPr>
              <a:t>Dr. Mosobalaje, O. O.</a:t>
            </a:r>
            <a:endParaRPr lang="en-US" sz="2000" dirty="0">
              <a:solidFill>
                <a:srgbClr val="FFFF00"/>
              </a:solidFill>
              <a:latin typeface="Monotype Corsiva" panose="03010101010201010101" pitchFamily="66" charset="0"/>
            </a:endParaRPr>
          </a:p>
          <a:p>
            <a:r>
              <a:rPr lang="en-US" sz="2800" dirty="0">
                <a:solidFill>
                  <a:schemeClr val="bg1"/>
                </a:solidFill>
                <a:latin typeface="Garamond" panose="02020404030301010803" pitchFamily="18" charset="0"/>
              </a:rPr>
              <a:t>PYTHON DATA STRUCTURES</a:t>
            </a:r>
            <a:endParaRPr lang="en-US" sz="2800" dirty="0" smtClean="0">
              <a:solidFill>
                <a:schemeClr val="bg1"/>
              </a:solidFill>
              <a:latin typeface="Garamond" panose="02020404030301010803" pitchFamily="18" charset="0"/>
            </a:endParaRPr>
          </a:p>
        </p:txBody>
      </p:sp>
      <p:sp>
        <p:nvSpPr>
          <p:cNvPr id="8" name="Rectangle 7"/>
          <p:cNvSpPr/>
          <p:nvPr/>
        </p:nvSpPr>
        <p:spPr>
          <a:xfrm>
            <a:off x="155573" y="859334"/>
            <a:ext cx="10971214" cy="2369880"/>
          </a:xfrm>
          <a:prstGeom prst="rect">
            <a:avLst/>
          </a:prstGeom>
        </p:spPr>
        <p:txBody>
          <a:bodyPr wrap="square" numCol="1">
            <a:spAutoFit/>
          </a:bodyPr>
          <a:lstStyle/>
          <a:p>
            <a:pPr algn="ctr">
              <a:buSzPct val="100000"/>
            </a:pPr>
            <a:r>
              <a:rPr lang="en-US" sz="2800" dirty="0" smtClean="0">
                <a:solidFill>
                  <a:srgbClr val="FF0000"/>
                </a:solidFill>
                <a:latin typeface="Garamond" panose="02020404030301010803" pitchFamily="18" charset="0"/>
              </a:rPr>
              <a:t>Lists</a:t>
            </a:r>
          </a:p>
          <a:p>
            <a:pPr marL="342900" indent="-342900">
              <a:buBlip>
                <a:blip r:embed="rId2"/>
              </a:buBlip>
            </a:pPr>
            <a:r>
              <a:rPr lang="en-US" sz="2400" dirty="0" smtClean="0">
                <a:solidFill>
                  <a:srgbClr val="FF0000"/>
                </a:solidFill>
                <a:latin typeface="Garamond" panose="02020404030301010803" pitchFamily="18" charset="0"/>
              </a:rPr>
              <a:t>Accessing elements of a list</a:t>
            </a:r>
          </a:p>
          <a:p>
            <a:pPr marL="342900" indent="-342900">
              <a:buBlip>
                <a:blip r:embed="rId2"/>
              </a:buBlip>
            </a:pPr>
            <a:r>
              <a:rPr lang="en-US" sz="2400" dirty="0" smtClean="0">
                <a:solidFill>
                  <a:srgbClr val="FF0000"/>
                </a:solidFill>
                <a:latin typeface="Garamond" panose="02020404030301010803" pitchFamily="18" charset="0"/>
              </a:rPr>
              <a:t>Accessing single element in a list</a:t>
            </a:r>
          </a:p>
          <a:p>
            <a:pPr marL="342900" indent="-342900">
              <a:buBlip>
                <a:blip r:embed="rId2"/>
              </a:buBlip>
            </a:pPr>
            <a:r>
              <a:rPr lang="en-US" sz="2400" dirty="0" smtClean="0">
                <a:solidFill>
                  <a:srgbClr val="002060"/>
                </a:solidFill>
                <a:latin typeface="Garamond" panose="02020404030301010803" pitchFamily="18" charset="0"/>
              </a:rPr>
              <a:t>To access a single element of a list, simply type the name of the list, followed by a pair of square brackets in which the index is specified.</a:t>
            </a:r>
          </a:p>
          <a:p>
            <a:pPr marL="342900" indent="-342900">
              <a:buBlip>
                <a:blip r:embed="rId2"/>
              </a:buBlip>
            </a:pPr>
            <a:r>
              <a:rPr lang="en-US" sz="2400" dirty="0">
                <a:solidFill>
                  <a:srgbClr val="002060"/>
                </a:solidFill>
                <a:latin typeface="Garamond" panose="02020404030301010803" pitchFamily="18" charset="0"/>
              </a:rPr>
              <a:t>Here are a few statements accessing elements for </a:t>
            </a:r>
            <a:r>
              <a:rPr lang="en-US" sz="2400" dirty="0" smtClean="0">
                <a:solidFill>
                  <a:srgbClr val="002060"/>
                </a:solidFill>
                <a:latin typeface="Garamond" panose="02020404030301010803" pitchFamily="18" charset="0"/>
              </a:rPr>
              <a:t>re-assignment.</a:t>
            </a:r>
            <a:endParaRPr lang="en-US" sz="2400" dirty="0" smtClean="0">
              <a:solidFill>
                <a:srgbClr val="FF0000"/>
              </a:solidFill>
              <a:latin typeface="Garamond" panose="02020404030301010803" pitchFamily="18" charset="0"/>
            </a:endParaRPr>
          </a:p>
        </p:txBody>
      </p:sp>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3625" y="3276600"/>
            <a:ext cx="10067925" cy="25812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01454006"/>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Image result for fluid flow through porous media, imag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Image result for fluid flow through porous media, imag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Title 1"/>
          <p:cNvSpPr txBox="1">
            <a:spLocks/>
          </p:cNvSpPr>
          <p:nvPr/>
        </p:nvSpPr>
        <p:spPr>
          <a:xfrm>
            <a:off x="1587" y="0"/>
            <a:ext cx="10470340" cy="990600"/>
          </a:xfrm>
          <a:prstGeom prst="rect">
            <a:avLst/>
          </a:prstGeom>
          <a:solidFill>
            <a:srgbClr val="7030A0"/>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000" dirty="0">
                <a:solidFill>
                  <a:schemeClr val="bg1"/>
                </a:solidFill>
                <a:latin typeface="Monotype Corsiva" panose="03010101010201010101" pitchFamily="66" charset="0"/>
              </a:rPr>
              <a:t>PET </a:t>
            </a:r>
            <a:r>
              <a:rPr lang="en-US" sz="2000" dirty="0" smtClean="0">
                <a:solidFill>
                  <a:schemeClr val="bg1"/>
                </a:solidFill>
                <a:latin typeface="Monotype Corsiva" panose="03010101010201010101" pitchFamily="66" charset="0"/>
              </a:rPr>
              <a:t>328: Computer Applications in Petroleum Engineering – with Python Programming	</a:t>
            </a:r>
            <a:r>
              <a:rPr lang="en-US" sz="2000" dirty="0" smtClean="0">
                <a:solidFill>
                  <a:srgbClr val="FFFF00"/>
                </a:solidFill>
                <a:latin typeface="Monotype Corsiva" panose="03010101010201010101" pitchFamily="66" charset="0"/>
              </a:rPr>
              <a:t>Dr. Mosobalaje, O. O.</a:t>
            </a:r>
            <a:endParaRPr lang="en-US" sz="2000" dirty="0">
              <a:solidFill>
                <a:srgbClr val="FFFF00"/>
              </a:solidFill>
              <a:latin typeface="Monotype Corsiva" panose="03010101010201010101" pitchFamily="66" charset="0"/>
            </a:endParaRPr>
          </a:p>
          <a:p>
            <a:r>
              <a:rPr lang="en-US" sz="2800" dirty="0">
                <a:solidFill>
                  <a:schemeClr val="bg1"/>
                </a:solidFill>
                <a:latin typeface="Garamond" panose="02020404030301010803" pitchFamily="18" charset="0"/>
              </a:rPr>
              <a:t>PYTHON DATA STRUCTURES</a:t>
            </a:r>
            <a:endParaRPr lang="en-US" sz="2800" dirty="0" smtClean="0">
              <a:solidFill>
                <a:schemeClr val="bg1"/>
              </a:solidFill>
              <a:latin typeface="Garamond" panose="02020404030301010803" pitchFamily="18" charset="0"/>
            </a:endParaRPr>
          </a:p>
        </p:txBody>
      </p:sp>
      <p:sp>
        <p:nvSpPr>
          <p:cNvPr id="8" name="Rectangle 7"/>
          <p:cNvSpPr/>
          <p:nvPr/>
        </p:nvSpPr>
        <p:spPr>
          <a:xfrm>
            <a:off x="155573" y="859334"/>
            <a:ext cx="11580814" cy="3108543"/>
          </a:xfrm>
          <a:prstGeom prst="rect">
            <a:avLst/>
          </a:prstGeom>
        </p:spPr>
        <p:txBody>
          <a:bodyPr wrap="square" numCol="1">
            <a:spAutoFit/>
          </a:bodyPr>
          <a:lstStyle/>
          <a:p>
            <a:pPr algn="ctr">
              <a:buSzPct val="100000"/>
            </a:pPr>
            <a:r>
              <a:rPr lang="en-US" sz="2800" dirty="0" smtClean="0">
                <a:solidFill>
                  <a:srgbClr val="FF0000"/>
                </a:solidFill>
                <a:latin typeface="Garamond" panose="02020404030301010803" pitchFamily="18" charset="0"/>
              </a:rPr>
              <a:t>Lists</a:t>
            </a:r>
          </a:p>
          <a:p>
            <a:pPr marL="342900" indent="-342900">
              <a:buBlip>
                <a:blip r:embed="rId2"/>
              </a:buBlip>
            </a:pPr>
            <a:r>
              <a:rPr lang="en-US" sz="2400" dirty="0" smtClean="0">
                <a:solidFill>
                  <a:srgbClr val="FF0000"/>
                </a:solidFill>
                <a:latin typeface="Garamond" panose="02020404030301010803" pitchFamily="18" charset="0"/>
              </a:rPr>
              <a:t>Accessing elements of a list</a:t>
            </a:r>
          </a:p>
          <a:p>
            <a:pPr marL="342900" indent="-342900">
              <a:buBlip>
                <a:blip r:embed="rId2"/>
              </a:buBlip>
            </a:pPr>
            <a:r>
              <a:rPr lang="en-US" sz="2400" dirty="0" smtClean="0">
                <a:solidFill>
                  <a:srgbClr val="FF0000"/>
                </a:solidFill>
                <a:latin typeface="Garamond" panose="02020404030301010803" pitchFamily="18" charset="0"/>
              </a:rPr>
              <a:t>Accessing multiple elements in a list – List Slices</a:t>
            </a:r>
          </a:p>
          <a:p>
            <a:pPr marL="342900" indent="-342900">
              <a:buBlip>
                <a:blip r:embed="rId2"/>
              </a:buBlip>
            </a:pPr>
            <a:r>
              <a:rPr lang="en-US" sz="2400" dirty="0" smtClean="0">
                <a:solidFill>
                  <a:srgbClr val="002060"/>
                </a:solidFill>
                <a:latin typeface="Garamond" panose="02020404030301010803" pitchFamily="18" charset="0"/>
              </a:rPr>
              <a:t>To access multiple elements of a list (a slice of the list), simply type the name of the list, followed by a pair of square brackets in which the </a:t>
            </a:r>
            <a:r>
              <a:rPr lang="en-US" sz="2400" dirty="0" smtClean="0">
                <a:solidFill>
                  <a:srgbClr val="FF0000"/>
                </a:solidFill>
                <a:latin typeface="Garamond" panose="02020404030301010803" pitchFamily="18" charset="0"/>
              </a:rPr>
              <a:t>range</a:t>
            </a:r>
            <a:r>
              <a:rPr lang="en-US" sz="2400" dirty="0" smtClean="0">
                <a:solidFill>
                  <a:srgbClr val="002060"/>
                </a:solidFill>
                <a:latin typeface="Garamond" panose="02020404030301010803" pitchFamily="18" charset="0"/>
              </a:rPr>
              <a:t> of indices is specified.</a:t>
            </a:r>
          </a:p>
          <a:p>
            <a:pPr marL="342900" indent="-342900">
              <a:buBlip>
                <a:blip r:embed="rId2"/>
              </a:buBlip>
            </a:pPr>
            <a:r>
              <a:rPr lang="en-US" sz="2400" dirty="0" smtClean="0">
                <a:solidFill>
                  <a:srgbClr val="002060"/>
                </a:solidFill>
                <a:latin typeface="Garamond" panose="02020404030301010803" pitchFamily="18" charset="0"/>
              </a:rPr>
              <a:t>A range of indices is specified by typing the starting index, followed by a colon, and finally, the index before which the slice must stop. </a:t>
            </a:r>
          </a:p>
          <a:p>
            <a:pPr marL="342900" indent="-342900">
              <a:buBlip>
                <a:blip r:embed="rId2"/>
              </a:buBlip>
            </a:pPr>
            <a:endParaRPr lang="en-US" sz="2400" dirty="0" smtClean="0">
              <a:solidFill>
                <a:srgbClr val="FF0000"/>
              </a:solidFill>
              <a:latin typeface="Garamond" panose="02020404030301010803" pitchFamily="18" charset="0"/>
            </a:endParaRPr>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39987" y="3581400"/>
            <a:ext cx="7672388" cy="25512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17874775"/>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Image result for fluid flow through porous media, imag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Image result for fluid flow through porous media, imag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Title 1"/>
          <p:cNvSpPr txBox="1">
            <a:spLocks/>
          </p:cNvSpPr>
          <p:nvPr/>
        </p:nvSpPr>
        <p:spPr>
          <a:xfrm>
            <a:off x="1587" y="0"/>
            <a:ext cx="10470340" cy="990600"/>
          </a:xfrm>
          <a:prstGeom prst="rect">
            <a:avLst/>
          </a:prstGeom>
          <a:solidFill>
            <a:srgbClr val="7030A0"/>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000" dirty="0">
                <a:solidFill>
                  <a:schemeClr val="bg1"/>
                </a:solidFill>
                <a:latin typeface="Monotype Corsiva" panose="03010101010201010101" pitchFamily="66" charset="0"/>
              </a:rPr>
              <a:t>PET </a:t>
            </a:r>
            <a:r>
              <a:rPr lang="en-US" sz="2000" dirty="0" smtClean="0">
                <a:solidFill>
                  <a:schemeClr val="bg1"/>
                </a:solidFill>
                <a:latin typeface="Monotype Corsiva" panose="03010101010201010101" pitchFamily="66" charset="0"/>
              </a:rPr>
              <a:t>328: Computer Applications in Petroleum Engineering – with Python Programming	</a:t>
            </a:r>
            <a:r>
              <a:rPr lang="en-US" sz="2000" dirty="0" smtClean="0">
                <a:solidFill>
                  <a:srgbClr val="FFFF00"/>
                </a:solidFill>
                <a:latin typeface="Monotype Corsiva" panose="03010101010201010101" pitchFamily="66" charset="0"/>
              </a:rPr>
              <a:t>Dr. Mosobalaje, O. O.</a:t>
            </a:r>
            <a:endParaRPr lang="en-US" sz="2000" dirty="0">
              <a:solidFill>
                <a:srgbClr val="FFFF00"/>
              </a:solidFill>
              <a:latin typeface="Monotype Corsiva" panose="03010101010201010101" pitchFamily="66" charset="0"/>
            </a:endParaRPr>
          </a:p>
          <a:p>
            <a:r>
              <a:rPr lang="en-US" sz="2800" dirty="0">
                <a:solidFill>
                  <a:schemeClr val="bg1"/>
                </a:solidFill>
                <a:latin typeface="Garamond" panose="02020404030301010803" pitchFamily="18" charset="0"/>
              </a:rPr>
              <a:t>PYTHON DATA STRUCTURES</a:t>
            </a:r>
            <a:endParaRPr lang="en-US" sz="2800" dirty="0" smtClean="0">
              <a:solidFill>
                <a:schemeClr val="bg1"/>
              </a:solidFill>
              <a:latin typeface="Garamond" panose="02020404030301010803" pitchFamily="18" charset="0"/>
            </a:endParaRPr>
          </a:p>
        </p:txBody>
      </p:sp>
      <mc:AlternateContent xmlns:mc="http://schemas.openxmlformats.org/markup-compatibility/2006" xmlns:a14="http://schemas.microsoft.com/office/drawing/2010/main">
        <mc:Choice Requires="a14">
          <p:sp>
            <p:nvSpPr>
              <p:cNvPr id="8" name="Rectangle 7"/>
              <p:cNvSpPr/>
              <p:nvPr/>
            </p:nvSpPr>
            <p:spPr>
              <a:xfrm>
                <a:off x="155573" y="859334"/>
                <a:ext cx="11504614" cy="3908762"/>
              </a:xfrm>
              <a:prstGeom prst="rect">
                <a:avLst/>
              </a:prstGeom>
            </p:spPr>
            <p:txBody>
              <a:bodyPr wrap="square" numCol="1">
                <a:spAutoFit/>
              </a:bodyPr>
              <a:lstStyle/>
              <a:p>
                <a:pPr algn="ctr">
                  <a:buSzPct val="100000"/>
                </a:pPr>
                <a:r>
                  <a:rPr lang="en-US" sz="2800" dirty="0" smtClean="0">
                    <a:solidFill>
                      <a:srgbClr val="FF0000"/>
                    </a:solidFill>
                    <a:latin typeface="Garamond" panose="02020404030301010803" pitchFamily="18" charset="0"/>
                  </a:rPr>
                  <a:t>Lists</a:t>
                </a:r>
              </a:p>
              <a:p>
                <a:pPr marL="342900" indent="-342900">
                  <a:buBlip>
                    <a:blip r:embed="rId2"/>
                  </a:buBlip>
                </a:pPr>
                <a:r>
                  <a:rPr lang="en-US" sz="2400" dirty="0" smtClean="0">
                    <a:solidFill>
                      <a:srgbClr val="FF0000"/>
                    </a:solidFill>
                    <a:latin typeface="Garamond" panose="02020404030301010803" pitchFamily="18" charset="0"/>
                  </a:rPr>
                  <a:t>Accessing elements of a list</a:t>
                </a:r>
              </a:p>
              <a:p>
                <a:pPr marL="342900" indent="-342900">
                  <a:buBlip>
                    <a:blip r:embed="rId2"/>
                  </a:buBlip>
                </a:pPr>
                <a:r>
                  <a:rPr lang="en-US" sz="2400" dirty="0" smtClean="0">
                    <a:solidFill>
                      <a:srgbClr val="FF0000"/>
                    </a:solidFill>
                    <a:latin typeface="Garamond" panose="02020404030301010803" pitchFamily="18" charset="0"/>
                  </a:rPr>
                  <a:t>Accessing multiple elements in a list – List Slices</a:t>
                </a:r>
              </a:p>
              <a:p>
                <a:pPr marL="342900" indent="-342900">
                  <a:buBlip>
                    <a:blip r:embed="rId2"/>
                  </a:buBlip>
                </a:pPr>
                <a:r>
                  <a:rPr lang="en-US" sz="2000" dirty="0" smtClean="0">
                    <a:solidFill>
                      <a:srgbClr val="002060"/>
                    </a:solidFill>
                    <a:latin typeface="Garamond" panose="02020404030301010803" pitchFamily="18" charset="0"/>
                  </a:rPr>
                  <a:t>Generally, a range of indices to access a slice containing nth element through to </a:t>
                </a:r>
                <a:r>
                  <a:rPr lang="en-US" sz="2000" dirty="0" err="1" smtClean="0">
                    <a:solidFill>
                      <a:srgbClr val="002060"/>
                    </a:solidFill>
                    <a:latin typeface="Garamond" panose="02020404030301010803" pitchFamily="18" charset="0"/>
                  </a:rPr>
                  <a:t>mth</a:t>
                </a:r>
                <a:r>
                  <a:rPr lang="en-US" sz="2000" dirty="0" smtClean="0">
                    <a:solidFill>
                      <a:srgbClr val="002060"/>
                    </a:solidFill>
                    <a:latin typeface="Garamond" panose="02020404030301010803" pitchFamily="18" charset="0"/>
                  </a:rPr>
                  <a:t> element is specified thus:</a:t>
                </a:r>
              </a:p>
              <a:p>
                <a:pPr marL="800100" lvl="1" indent="-342900">
                  <a:buBlip>
                    <a:blip r:embed="rId2"/>
                  </a:buBlip>
                </a:pPr>
                <a14:m>
                  <m:oMath xmlns:m="http://schemas.openxmlformats.org/officeDocument/2006/math">
                    <m:r>
                      <a:rPr lang="en-US" sz="2000" b="0" i="1" smtClean="0">
                        <a:solidFill>
                          <a:srgbClr val="002060"/>
                        </a:solidFill>
                        <a:latin typeface="Cambria Math"/>
                      </a:rPr>
                      <m:t>𝑛</m:t>
                    </m:r>
                    <m:r>
                      <a:rPr lang="en-US" sz="2000" b="0" i="1" smtClean="0">
                        <a:solidFill>
                          <a:srgbClr val="002060"/>
                        </a:solidFill>
                        <a:latin typeface="Cambria Math"/>
                      </a:rPr>
                      <m:t>−1:</m:t>
                    </m:r>
                    <m:r>
                      <a:rPr lang="en-US" sz="2000" b="0" i="1" smtClean="0">
                        <a:solidFill>
                          <a:srgbClr val="002060"/>
                        </a:solidFill>
                        <a:latin typeface="Cambria Math"/>
                      </a:rPr>
                      <m:t>𝑚</m:t>
                    </m:r>
                    <m:r>
                      <a:rPr lang="en-US" sz="2000" b="0" i="1" smtClean="0">
                        <a:solidFill>
                          <a:srgbClr val="002060"/>
                        </a:solidFill>
                        <a:latin typeface="Cambria Math"/>
                      </a:rPr>
                      <m:t>+1</m:t>
                    </m:r>
                  </m:oMath>
                </a14:m>
                <a:endParaRPr lang="en-US" sz="2000" dirty="0" smtClean="0">
                  <a:solidFill>
                    <a:srgbClr val="002060"/>
                  </a:solidFill>
                  <a:latin typeface="Garamond" panose="02020404030301010803" pitchFamily="18" charset="0"/>
                </a:endParaRPr>
              </a:p>
              <a:p>
                <a:pPr marL="342900" indent="-342900">
                  <a:buBlip>
                    <a:blip r:embed="rId2"/>
                  </a:buBlip>
                </a:pPr>
                <a:r>
                  <a:rPr lang="en-US" sz="2000" dirty="0" smtClean="0">
                    <a:solidFill>
                      <a:srgbClr val="002060"/>
                    </a:solidFill>
                    <a:latin typeface="Garamond" panose="02020404030301010803" pitchFamily="18" charset="0"/>
                  </a:rPr>
                  <a:t>The index on the left of the colon (i.e. the starting index) is n+1 because indices are counted from 0.</a:t>
                </a:r>
              </a:p>
              <a:p>
                <a:pPr marL="342900" indent="-342900">
                  <a:buBlip>
                    <a:blip r:embed="rId2"/>
                  </a:buBlip>
                </a:pPr>
                <a:r>
                  <a:rPr lang="en-US" sz="2000" dirty="0" smtClean="0">
                    <a:solidFill>
                      <a:srgbClr val="002060"/>
                    </a:solidFill>
                    <a:latin typeface="Garamond" panose="02020404030301010803" pitchFamily="18" charset="0"/>
                  </a:rPr>
                  <a:t>The index on the right of the colon is m+1 because Python excludes the last element of any range, so it stops at </a:t>
                </a:r>
                <a:r>
                  <a:rPr lang="en-US" sz="2000" dirty="0" err="1" smtClean="0">
                    <a:solidFill>
                      <a:srgbClr val="002060"/>
                    </a:solidFill>
                    <a:latin typeface="Garamond" panose="02020404030301010803" pitchFamily="18" charset="0"/>
                  </a:rPr>
                  <a:t>mth</a:t>
                </a:r>
                <a:r>
                  <a:rPr lang="en-US" sz="2000" dirty="0" smtClean="0">
                    <a:solidFill>
                      <a:srgbClr val="002060"/>
                    </a:solidFill>
                    <a:latin typeface="Garamond" panose="02020404030301010803" pitchFamily="18" charset="0"/>
                  </a:rPr>
                  <a:t> position, as intended.</a:t>
                </a:r>
              </a:p>
              <a:p>
                <a:pPr marL="342900" indent="-342900">
                  <a:buBlip>
                    <a:blip r:embed="rId2"/>
                  </a:buBlip>
                </a:pPr>
                <a:endParaRPr lang="en-US" sz="2400" dirty="0" smtClean="0">
                  <a:solidFill>
                    <a:srgbClr val="002060"/>
                  </a:solidFill>
                  <a:latin typeface="Garamond" panose="02020404030301010803" pitchFamily="18" charset="0"/>
                </a:endParaRPr>
              </a:p>
              <a:p>
                <a:pPr marL="342900" indent="-342900">
                  <a:buBlip>
                    <a:blip r:embed="rId2"/>
                  </a:buBlip>
                </a:pPr>
                <a:endParaRPr lang="en-US" sz="2400" dirty="0">
                  <a:solidFill>
                    <a:srgbClr val="FF0000"/>
                  </a:solidFill>
                  <a:latin typeface="Garamond" panose="02020404030301010803" pitchFamily="18" charset="0"/>
                </a:endParaRPr>
              </a:p>
              <a:p>
                <a:pPr marL="342900" indent="-342900">
                  <a:buBlip>
                    <a:blip r:embed="rId2"/>
                  </a:buBlip>
                </a:pPr>
                <a:endParaRPr lang="en-US" sz="2400" dirty="0" smtClean="0">
                  <a:solidFill>
                    <a:srgbClr val="FF0000"/>
                  </a:solidFill>
                  <a:latin typeface="Garamond" panose="02020404030301010803" pitchFamily="18" charset="0"/>
                </a:endParaRPr>
              </a:p>
            </p:txBody>
          </p:sp>
        </mc:Choice>
        <mc:Fallback xmlns="">
          <p:sp>
            <p:nvSpPr>
              <p:cNvPr id="8" name="Rectangle 7"/>
              <p:cNvSpPr>
                <a:spLocks noRot="1" noChangeAspect="1" noMove="1" noResize="1" noEditPoints="1" noAdjustHandles="1" noChangeArrowheads="1" noChangeShapeType="1" noTextEdit="1"/>
              </p:cNvSpPr>
              <p:nvPr/>
            </p:nvSpPr>
            <p:spPr>
              <a:xfrm>
                <a:off x="155573" y="859334"/>
                <a:ext cx="11504614" cy="3908762"/>
              </a:xfrm>
              <a:prstGeom prst="rect">
                <a:avLst/>
              </a:prstGeom>
              <a:blipFill rotWithShape="1">
                <a:blip r:embed="rId3"/>
                <a:stretch>
                  <a:fillRect t="-1560"/>
                </a:stretch>
              </a:blipFill>
            </p:spPr>
            <p:txBody>
              <a:bodyPr/>
              <a:lstStyle/>
              <a:p>
                <a:r>
                  <a:rPr lang="en-US">
                    <a:noFill/>
                  </a:rPr>
                  <a:t> </a:t>
                </a:r>
              </a:p>
            </p:txBody>
          </p:sp>
        </mc:Fallback>
      </mc:AlternateContent>
      <p:pic>
        <p:nvPicPr>
          <p:cNvPr id="7"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41574" y="3657600"/>
            <a:ext cx="7672388" cy="25512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0339669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Image result for fluid flow through porous media, imag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Image result for fluid flow through porous media, imag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Title 1"/>
          <p:cNvSpPr txBox="1">
            <a:spLocks/>
          </p:cNvSpPr>
          <p:nvPr/>
        </p:nvSpPr>
        <p:spPr>
          <a:xfrm>
            <a:off x="1587" y="0"/>
            <a:ext cx="10470340" cy="990600"/>
          </a:xfrm>
          <a:prstGeom prst="rect">
            <a:avLst/>
          </a:prstGeom>
          <a:solidFill>
            <a:srgbClr val="7030A0"/>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000" dirty="0">
                <a:solidFill>
                  <a:schemeClr val="bg1"/>
                </a:solidFill>
                <a:latin typeface="Monotype Corsiva" panose="03010101010201010101" pitchFamily="66" charset="0"/>
              </a:rPr>
              <a:t>PET </a:t>
            </a:r>
            <a:r>
              <a:rPr lang="en-US" sz="2000" dirty="0" smtClean="0">
                <a:solidFill>
                  <a:schemeClr val="bg1"/>
                </a:solidFill>
                <a:latin typeface="Monotype Corsiva" panose="03010101010201010101" pitchFamily="66" charset="0"/>
              </a:rPr>
              <a:t>328: Computer Applications in Petroleum Engineering – with Python Programming	</a:t>
            </a:r>
            <a:r>
              <a:rPr lang="en-US" sz="2000" dirty="0" smtClean="0">
                <a:solidFill>
                  <a:srgbClr val="FFFF00"/>
                </a:solidFill>
                <a:latin typeface="Monotype Corsiva" panose="03010101010201010101" pitchFamily="66" charset="0"/>
              </a:rPr>
              <a:t>Dr. Mosobalaje, O. O.</a:t>
            </a:r>
            <a:endParaRPr lang="en-US" sz="2000" dirty="0">
              <a:solidFill>
                <a:srgbClr val="FFFF00"/>
              </a:solidFill>
              <a:latin typeface="Monotype Corsiva" panose="03010101010201010101" pitchFamily="66" charset="0"/>
            </a:endParaRPr>
          </a:p>
          <a:p>
            <a:r>
              <a:rPr lang="en-US" sz="2800" dirty="0" smtClean="0">
                <a:solidFill>
                  <a:schemeClr val="bg1"/>
                </a:solidFill>
                <a:latin typeface="Garamond" panose="02020404030301010803" pitchFamily="18" charset="0"/>
              </a:rPr>
              <a:t>PREAMBLES</a:t>
            </a:r>
          </a:p>
        </p:txBody>
      </p:sp>
      <p:sp>
        <p:nvSpPr>
          <p:cNvPr id="6" name="Rectangle 5"/>
          <p:cNvSpPr/>
          <p:nvPr/>
        </p:nvSpPr>
        <p:spPr>
          <a:xfrm>
            <a:off x="155575" y="1066800"/>
            <a:ext cx="4341812" cy="1292662"/>
          </a:xfrm>
          <a:prstGeom prst="rect">
            <a:avLst/>
          </a:prstGeom>
        </p:spPr>
        <p:txBody>
          <a:bodyPr wrap="square" numCol="1">
            <a:spAutoFit/>
          </a:bodyPr>
          <a:lstStyle/>
          <a:p>
            <a:pPr algn="ctr">
              <a:lnSpc>
                <a:spcPct val="150000"/>
              </a:lnSpc>
              <a:buSzPct val="100000"/>
            </a:pPr>
            <a:r>
              <a:rPr lang="en-US" sz="2800" dirty="0" smtClean="0">
                <a:solidFill>
                  <a:srgbClr val="FF0000"/>
                </a:solidFill>
                <a:latin typeface="Garamond" panose="02020404030301010803" pitchFamily="18" charset="0"/>
              </a:rPr>
              <a:t>The Toolbox</a:t>
            </a:r>
          </a:p>
          <a:p>
            <a:pPr marL="342900" indent="-342900">
              <a:lnSpc>
                <a:spcPct val="150000"/>
              </a:lnSpc>
              <a:buSzPct val="100000"/>
              <a:buBlip>
                <a:blip r:embed="rId2"/>
              </a:buBlip>
            </a:pPr>
            <a:r>
              <a:rPr lang="en-US" sz="2400" dirty="0" smtClean="0">
                <a:solidFill>
                  <a:srgbClr val="FF0000"/>
                </a:solidFill>
                <a:latin typeface="Garamond" pitchFamily="18" charset="0"/>
              </a:rPr>
              <a:t>Python IDLE</a:t>
            </a:r>
          </a:p>
        </p:txBody>
      </p:sp>
      <p:pic>
        <p:nvPicPr>
          <p:cNvPr id="6146" name="Picture 2" descr="F:\Capture\Capture9.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4587" y="2352675"/>
            <a:ext cx="9086519" cy="3514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708954"/>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Image result for fluid flow through porous media, imag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Image result for fluid flow through porous media, imag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Title 1"/>
          <p:cNvSpPr txBox="1">
            <a:spLocks/>
          </p:cNvSpPr>
          <p:nvPr/>
        </p:nvSpPr>
        <p:spPr>
          <a:xfrm>
            <a:off x="1587" y="0"/>
            <a:ext cx="10470340" cy="990600"/>
          </a:xfrm>
          <a:prstGeom prst="rect">
            <a:avLst/>
          </a:prstGeom>
          <a:solidFill>
            <a:srgbClr val="7030A0"/>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000" dirty="0">
                <a:solidFill>
                  <a:schemeClr val="bg1"/>
                </a:solidFill>
                <a:latin typeface="Monotype Corsiva" panose="03010101010201010101" pitchFamily="66" charset="0"/>
              </a:rPr>
              <a:t>PET </a:t>
            </a:r>
            <a:r>
              <a:rPr lang="en-US" sz="2000" dirty="0" smtClean="0">
                <a:solidFill>
                  <a:schemeClr val="bg1"/>
                </a:solidFill>
                <a:latin typeface="Monotype Corsiva" panose="03010101010201010101" pitchFamily="66" charset="0"/>
              </a:rPr>
              <a:t>328: Computer Applications in Petroleum Engineering – with Python Programming	</a:t>
            </a:r>
            <a:r>
              <a:rPr lang="en-US" sz="2000" dirty="0" smtClean="0">
                <a:solidFill>
                  <a:srgbClr val="FFFF00"/>
                </a:solidFill>
                <a:latin typeface="Monotype Corsiva" panose="03010101010201010101" pitchFamily="66" charset="0"/>
              </a:rPr>
              <a:t>Dr. Mosobalaje, O. O.</a:t>
            </a:r>
            <a:endParaRPr lang="en-US" sz="2000" dirty="0">
              <a:solidFill>
                <a:srgbClr val="FFFF00"/>
              </a:solidFill>
              <a:latin typeface="Monotype Corsiva" panose="03010101010201010101" pitchFamily="66" charset="0"/>
            </a:endParaRPr>
          </a:p>
          <a:p>
            <a:r>
              <a:rPr lang="en-US" sz="2800" dirty="0">
                <a:solidFill>
                  <a:schemeClr val="bg1"/>
                </a:solidFill>
                <a:latin typeface="Garamond" panose="02020404030301010803" pitchFamily="18" charset="0"/>
              </a:rPr>
              <a:t>PYTHON DATA STRUCTURES</a:t>
            </a:r>
            <a:endParaRPr lang="en-US" sz="2800" dirty="0" smtClean="0">
              <a:solidFill>
                <a:schemeClr val="bg1"/>
              </a:solidFill>
              <a:latin typeface="Garamond" panose="02020404030301010803" pitchFamily="18" charset="0"/>
            </a:endParaRPr>
          </a:p>
        </p:txBody>
      </p:sp>
      <p:sp>
        <p:nvSpPr>
          <p:cNvPr id="8" name="Rectangle 7"/>
          <p:cNvSpPr/>
          <p:nvPr/>
        </p:nvSpPr>
        <p:spPr>
          <a:xfrm>
            <a:off x="155573" y="859334"/>
            <a:ext cx="6284914" cy="5632311"/>
          </a:xfrm>
          <a:prstGeom prst="rect">
            <a:avLst/>
          </a:prstGeom>
        </p:spPr>
        <p:txBody>
          <a:bodyPr wrap="square" numCol="1">
            <a:spAutoFit/>
          </a:bodyPr>
          <a:lstStyle/>
          <a:p>
            <a:pPr algn="ctr">
              <a:buSzPct val="100000"/>
            </a:pPr>
            <a:r>
              <a:rPr lang="en-US" sz="2800" dirty="0" smtClean="0">
                <a:solidFill>
                  <a:srgbClr val="FF0000"/>
                </a:solidFill>
                <a:latin typeface="Garamond" panose="02020404030301010803" pitchFamily="18" charset="0"/>
              </a:rPr>
              <a:t>Lists</a:t>
            </a:r>
          </a:p>
          <a:p>
            <a:pPr marL="342900" indent="-342900">
              <a:buBlip>
                <a:blip r:embed="rId2"/>
              </a:buBlip>
            </a:pPr>
            <a:r>
              <a:rPr lang="en-US" sz="2400" dirty="0" smtClean="0">
                <a:solidFill>
                  <a:srgbClr val="FF0000"/>
                </a:solidFill>
                <a:latin typeface="Garamond" panose="02020404030301010803" pitchFamily="18" charset="0"/>
              </a:rPr>
              <a:t>Accessing elements of a list</a:t>
            </a:r>
          </a:p>
          <a:p>
            <a:pPr marL="342900" indent="-342900">
              <a:buBlip>
                <a:blip r:embed="rId2"/>
              </a:buBlip>
            </a:pPr>
            <a:r>
              <a:rPr lang="en-US" sz="2400" dirty="0" smtClean="0">
                <a:solidFill>
                  <a:srgbClr val="FF0000"/>
                </a:solidFill>
                <a:latin typeface="Garamond" panose="02020404030301010803" pitchFamily="18" charset="0"/>
              </a:rPr>
              <a:t>Accessing multiple elements in a list – List Slices</a:t>
            </a:r>
          </a:p>
          <a:p>
            <a:pPr marL="342900" indent="-342900">
              <a:buBlip>
                <a:blip r:embed="rId2"/>
              </a:buBlip>
            </a:pPr>
            <a:endParaRPr lang="en-US" sz="2400" dirty="0" smtClean="0">
              <a:solidFill>
                <a:srgbClr val="002060"/>
              </a:solidFill>
              <a:latin typeface="Garamond" panose="02020404030301010803" pitchFamily="18" charset="0"/>
            </a:endParaRPr>
          </a:p>
          <a:p>
            <a:pPr marL="342900" indent="-342900">
              <a:buBlip>
                <a:blip r:embed="rId2"/>
              </a:buBlip>
            </a:pPr>
            <a:r>
              <a:rPr lang="en-US" sz="2400" dirty="0" smtClean="0">
                <a:solidFill>
                  <a:srgbClr val="002060"/>
                </a:solidFill>
                <a:latin typeface="Garamond" panose="02020404030301010803" pitchFamily="18" charset="0"/>
              </a:rPr>
              <a:t>If the left index is not specified, then the slice is taken from the beginning of the list.</a:t>
            </a:r>
          </a:p>
          <a:p>
            <a:pPr marL="342900" indent="-342900">
              <a:buBlip>
                <a:blip r:embed="rId2"/>
              </a:buBlip>
            </a:pPr>
            <a:endParaRPr lang="en-US" sz="2000" dirty="0" smtClean="0">
              <a:solidFill>
                <a:srgbClr val="002060"/>
              </a:solidFill>
              <a:latin typeface="Garamond" panose="02020404030301010803" pitchFamily="18" charset="0"/>
            </a:endParaRPr>
          </a:p>
          <a:p>
            <a:pPr marL="342900" indent="-342900">
              <a:buBlip>
                <a:blip r:embed="rId2"/>
              </a:buBlip>
            </a:pPr>
            <a:r>
              <a:rPr lang="en-US" sz="2400" dirty="0">
                <a:solidFill>
                  <a:srgbClr val="002060"/>
                </a:solidFill>
                <a:latin typeface="Garamond" panose="02020404030301010803" pitchFamily="18" charset="0"/>
              </a:rPr>
              <a:t>If the </a:t>
            </a:r>
            <a:r>
              <a:rPr lang="en-US" sz="2400" dirty="0" smtClean="0">
                <a:solidFill>
                  <a:srgbClr val="002060"/>
                </a:solidFill>
                <a:latin typeface="Garamond" panose="02020404030301010803" pitchFamily="18" charset="0"/>
              </a:rPr>
              <a:t>right index </a:t>
            </a:r>
            <a:r>
              <a:rPr lang="en-US" sz="2400" dirty="0">
                <a:solidFill>
                  <a:srgbClr val="002060"/>
                </a:solidFill>
                <a:latin typeface="Garamond" panose="02020404030301010803" pitchFamily="18" charset="0"/>
              </a:rPr>
              <a:t>is not specified, then the slice is taken </a:t>
            </a:r>
            <a:r>
              <a:rPr lang="en-US" sz="2400" dirty="0" smtClean="0">
                <a:solidFill>
                  <a:srgbClr val="002060"/>
                </a:solidFill>
                <a:latin typeface="Garamond" panose="02020404030301010803" pitchFamily="18" charset="0"/>
              </a:rPr>
              <a:t>to </a:t>
            </a:r>
            <a:r>
              <a:rPr lang="en-US" sz="2400" dirty="0">
                <a:solidFill>
                  <a:srgbClr val="002060"/>
                </a:solidFill>
                <a:latin typeface="Garamond" panose="02020404030301010803" pitchFamily="18" charset="0"/>
              </a:rPr>
              <a:t>the </a:t>
            </a:r>
            <a:r>
              <a:rPr lang="en-US" sz="2400" dirty="0" smtClean="0">
                <a:solidFill>
                  <a:srgbClr val="002060"/>
                </a:solidFill>
                <a:latin typeface="Garamond" panose="02020404030301010803" pitchFamily="18" charset="0"/>
              </a:rPr>
              <a:t>end </a:t>
            </a:r>
            <a:r>
              <a:rPr lang="en-US" sz="2400" dirty="0">
                <a:solidFill>
                  <a:srgbClr val="002060"/>
                </a:solidFill>
                <a:latin typeface="Garamond" panose="02020404030301010803" pitchFamily="18" charset="0"/>
              </a:rPr>
              <a:t>of the list</a:t>
            </a:r>
            <a:r>
              <a:rPr lang="en-US" sz="2400" dirty="0" smtClean="0">
                <a:solidFill>
                  <a:srgbClr val="002060"/>
                </a:solidFill>
                <a:latin typeface="Garamond" panose="02020404030301010803" pitchFamily="18" charset="0"/>
              </a:rPr>
              <a:t>.</a:t>
            </a:r>
          </a:p>
          <a:p>
            <a:pPr marL="342900" indent="-342900">
              <a:buBlip>
                <a:blip r:embed="rId2"/>
              </a:buBlip>
            </a:pPr>
            <a:endParaRPr lang="en-US" sz="2400" dirty="0" smtClean="0">
              <a:solidFill>
                <a:srgbClr val="002060"/>
              </a:solidFill>
              <a:latin typeface="Garamond" panose="02020404030301010803" pitchFamily="18" charset="0"/>
            </a:endParaRPr>
          </a:p>
          <a:p>
            <a:pPr marL="342900" indent="-342900">
              <a:buBlip>
                <a:blip r:embed="rId2"/>
              </a:buBlip>
            </a:pPr>
            <a:r>
              <a:rPr lang="en-US" sz="2400" dirty="0" smtClean="0">
                <a:solidFill>
                  <a:srgbClr val="002060"/>
                </a:solidFill>
                <a:latin typeface="Garamond" panose="02020404030301010803" pitchFamily="18" charset="0"/>
              </a:rPr>
              <a:t>If both indices are not specified, then the entire list is returned as the slice</a:t>
            </a:r>
            <a:endParaRPr lang="en-US" sz="2400" dirty="0">
              <a:solidFill>
                <a:srgbClr val="002060"/>
              </a:solidFill>
              <a:latin typeface="Garamond" panose="02020404030301010803" pitchFamily="18" charset="0"/>
            </a:endParaRPr>
          </a:p>
          <a:p>
            <a:pPr marL="342900" indent="-342900">
              <a:buBlip>
                <a:blip r:embed="rId2"/>
              </a:buBlip>
            </a:pPr>
            <a:endParaRPr lang="en-US" sz="2400" dirty="0" smtClean="0">
              <a:solidFill>
                <a:srgbClr val="002060"/>
              </a:solidFill>
              <a:latin typeface="Garamond" panose="02020404030301010803" pitchFamily="18" charset="0"/>
            </a:endParaRPr>
          </a:p>
          <a:p>
            <a:pPr marL="342900" indent="-342900">
              <a:buBlip>
                <a:blip r:embed="rId2"/>
              </a:buBlip>
            </a:pPr>
            <a:endParaRPr lang="en-US" sz="2400" dirty="0">
              <a:solidFill>
                <a:srgbClr val="FF0000"/>
              </a:solidFill>
              <a:latin typeface="Garamond" panose="02020404030301010803" pitchFamily="18" charset="0"/>
            </a:endParaRPr>
          </a:p>
          <a:p>
            <a:pPr marL="342900" indent="-342900">
              <a:buBlip>
                <a:blip r:embed="rId2"/>
              </a:buBlip>
            </a:pPr>
            <a:endParaRPr lang="en-US" sz="2400" dirty="0" smtClean="0">
              <a:solidFill>
                <a:srgbClr val="FF0000"/>
              </a:solidFill>
              <a:latin typeface="Garamond" panose="02020404030301010803" pitchFamily="18" charset="0"/>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40487" y="2743200"/>
            <a:ext cx="5753100" cy="2295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6220982"/>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Image result for fluid flow through porous media, imag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Image result for fluid flow through porous media, imag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Title 1"/>
          <p:cNvSpPr txBox="1">
            <a:spLocks/>
          </p:cNvSpPr>
          <p:nvPr/>
        </p:nvSpPr>
        <p:spPr>
          <a:xfrm>
            <a:off x="1587" y="0"/>
            <a:ext cx="10470340" cy="990600"/>
          </a:xfrm>
          <a:prstGeom prst="rect">
            <a:avLst/>
          </a:prstGeom>
          <a:solidFill>
            <a:srgbClr val="7030A0"/>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000" dirty="0">
                <a:solidFill>
                  <a:schemeClr val="bg1"/>
                </a:solidFill>
                <a:latin typeface="Monotype Corsiva" panose="03010101010201010101" pitchFamily="66" charset="0"/>
              </a:rPr>
              <a:t>PET </a:t>
            </a:r>
            <a:r>
              <a:rPr lang="en-US" sz="2000" dirty="0" smtClean="0">
                <a:solidFill>
                  <a:schemeClr val="bg1"/>
                </a:solidFill>
                <a:latin typeface="Monotype Corsiva" panose="03010101010201010101" pitchFamily="66" charset="0"/>
              </a:rPr>
              <a:t>328: Computer Applications in Petroleum Engineering – with Python Programming	</a:t>
            </a:r>
            <a:r>
              <a:rPr lang="en-US" sz="2000" dirty="0" smtClean="0">
                <a:solidFill>
                  <a:srgbClr val="FFFF00"/>
                </a:solidFill>
                <a:latin typeface="Monotype Corsiva" panose="03010101010201010101" pitchFamily="66" charset="0"/>
              </a:rPr>
              <a:t>Dr. Mosobalaje, O. O.</a:t>
            </a:r>
            <a:endParaRPr lang="en-US" sz="2000" dirty="0">
              <a:solidFill>
                <a:srgbClr val="FFFF00"/>
              </a:solidFill>
              <a:latin typeface="Monotype Corsiva" panose="03010101010201010101" pitchFamily="66" charset="0"/>
            </a:endParaRPr>
          </a:p>
          <a:p>
            <a:r>
              <a:rPr lang="en-US" sz="2800" dirty="0">
                <a:solidFill>
                  <a:schemeClr val="bg1"/>
                </a:solidFill>
                <a:latin typeface="Garamond" panose="02020404030301010803" pitchFamily="18" charset="0"/>
              </a:rPr>
              <a:t>PYTHON DATA STRUCTURES</a:t>
            </a:r>
            <a:endParaRPr lang="en-US" sz="2800" dirty="0" smtClean="0">
              <a:solidFill>
                <a:schemeClr val="bg1"/>
              </a:solidFill>
              <a:latin typeface="Garamond" panose="02020404030301010803" pitchFamily="18" charset="0"/>
            </a:endParaRPr>
          </a:p>
        </p:txBody>
      </p:sp>
      <p:sp>
        <p:nvSpPr>
          <p:cNvPr id="8" name="Rectangle 7"/>
          <p:cNvSpPr/>
          <p:nvPr/>
        </p:nvSpPr>
        <p:spPr>
          <a:xfrm>
            <a:off x="155573" y="859334"/>
            <a:ext cx="5561014" cy="4585871"/>
          </a:xfrm>
          <a:prstGeom prst="rect">
            <a:avLst/>
          </a:prstGeom>
        </p:spPr>
        <p:txBody>
          <a:bodyPr wrap="square" numCol="1">
            <a:spAutoFit/>
          </a:bodyPr>
          <a:lstStyle/>
          <a:p>
            <a:pPr algn="ctr">
              <a:buSzPct val="100000"/>
            </a:pPr>
            <a:r>
              <a:rPr lang="en-US" sz="2800" dirty="0" smtClean="0">
                <a:solidFill>
                  <a:srgbClr val="FF0000"/>
                </a:solidFill>
                <a:latin typeface="Garamond" panose="02020404030301010803" pitchFamily="18" charset="0"/>
              </a:rPr>
              <a:t>Lists</a:t>
            </a:r>
          </a:p>
          <a:p>
            <a:pPr marL="342900" indent="-342900">
              <a:buBlip>
                <a:blip r:embed="rId2"/>
              </a:buBlip>
            </a:pPr>
            <a:r>
              <a:rPr lang="en-US" sz="2400" dirty="0" smtClean="0">
                <a:solidFill>
                  <a:srgbClr val="FF0000"/>
                </a:solidFill>
                <a:latin typeface="Garamond" panose="02020404030301010803" pitchFamily="18" charset="0"/>
              </a:rPr>
              <a:t>List Operations, Methods and Functions</a:t>
            </a:r>
          </a:p>
          <a:p>
            <a:pPr marL="342900" indent="-342900">
              <a:buBlip>
                <a:blip r:embed="rId2"/>
              </a:buBlip>
            </a:pPr>
            <a:endParaRPr lang="en-US" sz="2400" dirty="0" smtClean="0">
              <a:solidFill>
                <a:srgbClr val="002060"/>
              </a:solidFill>
              <a:latin typeface="Garamond" panose="02020404030301010803" pitchFamily="18" charset="0"/>
            </a:endParaRPr>
          </a:p>
          <a:p>
            <a:pPr marL="342900" indent="-342900">
              <a:buBlip>
                <a:blip r:embed="rId2"/>
              </a:buBlip>
            </a:pPr>
            <a:r>
              <a:rPr lang="en-US" sz="2400" dirty="0" smtClean="0">
                <a:solidFill>
                  <a:srgbClr val="002060"/>
                </a:solidFill>
                <a:latin typeface="Garamond" panose="02020404030301010803" pitchFamily="18" charset="0"/>
              </a:rPr>
              <a:t>Concatenation: combining multiple lists (side by side) using the + operator.</a:t>
            </a:r>
          </a:p>
          <a:p>
            <a:pPr marL="342900" indent="-342900">
              <a:buBlip>
                <a:blip r:embed="rId2"/>
              </a:buBlip>
            </a:pPr>
            <a:endParaRPr lang="en-US" sz="2400" dirty="0">
              <a:solidFill>
                <a:srgbClr val="002060"/>
              </a:solidFill>
              <a:latin typeface="Garamond" panose="02020404030301010803" pitchFamily="18" charset="0"/>
            </a:endParaRPr>
          </a:p>
          <a:p>
            <a:pPr marL="342900" indent="-342900">
              <a:buBlip>
                <a:blip r:embed="rId2"/>
              </a:buBlip>
            </a:pPr>
            <a:r>
              <a:rPr lang="en-US" sz="2400" dirty="0" smtClean="0">
                <a:solidFill>
                  <a:srgbClr val="002060"/>
                </a:solidFill>
                <a:latin typeface="Garamond" panose="02020404030301010803" pitchFamily="18" charset="0"/>
              </a:rPr>
              <a:t>Replication: replicating all elements of a list a given number of times using the * operator.</a:t>
            </a:r>
            <a:endParaRPr lang="en-US" sz="2400" dirty="0">
              <a:solidFill>
                <a:srgbClr val="002060"/>
              </a:solidFill>
              <a:latin typeface="Garamond" panose="02020404030301010803" pitchFamily="18" charset="0"/>
            </a:endParaRPr>
          </a:p>
          <a:p>
            <a:pPr marL="342900" indent="-342900">
              <a:buBlip>
                <a:blip r:embed="rId2"/>
              </a:buBlip>
            </a:pPr>
            <a:endParaRPr lang="en-US" sz="2400" dirty="0" smtClean="0">
              <a:solidFill>
                <a:srgbClr val="002060"/>
              </a:solidFill>
              <a:latin typeface="Garamond" panose="02020404030301010803" pitchFamily="18" charset="0"/>
            </a:endParaRPr>
          </a:p>
          <a:p>
            <a:pPr marL="342900" indent="-342900">
              <a:buBlip>
                <a:blip r:embed="rId2"/>
              </a:buBlip>
            </a:pPr>
            <a:endParaRPr lang="en-US" sz="2400" dirty="0">
              <a:solidFill>
                <a:srgbClr val="FF0000"/>
              </a:solidFill>
              <a:latin typeface="Garamond" panose="02020404030301010803" pitchFamily="18" charset="0"/>
            </a:endParaRPr>
          </a:p>
          <a:p>
            <a:pPr marL="342900" indent="-342900">
              <a:buBlip>
                <a:blip r:embed="rId2"/>
              </a:buBlip>
            </a:pPr>
            <a:endParaRPr lang="en-US" sz="2400" dirty="0" smtClean="0">
              <a:solidFill>
                <a:srgbClr val="FF0000"/>
              </a:solidFill>
              <a:latin typeface="Garamond" panose="02020404030301010803" pitchFamily="18" charset="0"/>
            </a:endParaRP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81637" y="1660654"/>
            <a:ext cx="6715125" cy="1581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76986" y="3957638"/>
            <a:ext cx="4924425" cy="10572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92797"/>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Image result for fluid flow through porous media, imag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Image result for fluid flow through porous media, imag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Title 1"/>
          <p:cNvSpPr txBox="1">
            <a:spLocks/>
          </p:cNvSpPr>
          <p:nvPr/>
        </p:nvSpPr>
        <p:spPr>
          <a:xfrm>
            <a:off x="1587" y="0"/>
            <a:ext cx="10470340" cy="990600"/>
          </a:xfrm>
          <a:prstGeom prst="rect">
            <a:avLst/>
          </a:prstGeom>
          <a:solidFill>
            <a:srgbClr val="7030A0"/>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000" dirty="0">
                <a:solidFill>
                  <a:schemeClr val="bg1"/>
                </a:solidFill>
                <a:latin typeface="Monotype Corsiva" panose="03010101010201010101" pitchFamily="66" charset="0"/>
              </a:rPr>
              <a:t>PET </a:t>
            </a:r>
            <a:r>
              <a:rPr lang="en-US" sz="2000" dirty="0" smtClean="0">
                <a:solidFill>
                  <a:schemeClr val="bg1"/>
                </a:solidFill>
                <a:latin typeface="Monotype Corsiva" panose="03010101010201010101" pitchFamily="66" charset="0"/>
              </a:rPr>
              <a:t>328: Computer Applications in Petroleum Engineering – with Python Programming	</a:t>
            </a:r>
            <a:r>
              <a:rPr lang="en-US" sz="2000" dirty="0" smtClean="0">
                <a:solidFill>
                  <a:srgbClr val="FFFF00"/>
                </a:solidFill>
                <a:latin typeface="Monotype Corsiva" panose="03010101010201010101" pitchFamily="66" charset="0"/>
              </a:rPr>
              <a:t>Dr. Mosobalaje, O. O.</a:t>
            </a:r>
            <a:endParaRPr lang="en-US" sz="2000" dirty="0">
              <a:solidFill>
                <a:srgbClr val="FFFF00"/>
              </a:solidFill>
              <a:latin typeface="Monotype Corsiva" panose="03010101010201010101" pitchFamily="66" charset="0"/>
            </a:endParaRPr>
          </a:p>
          <a:p>
            <a:r>
              <a:rPr lang="en-US" sz="2800" dirty="0">
                <a:solidFill>
                  <a:schemeClr val="bg1"/>
                </a:solidFill>
                <a:latin typeface="Garamond" panose="02020404030301010803" pitchFamily="18" charset="0"/>
              </a:rPr>
              <a:t>PYTHON DATA STRUCTURES</a:t>
            </a:r>
            <a:endParaRPr lang="en-US" sz="2800" dirty="0" smtClean="0">
              <a:solidFill>
                <a:schemeClr val="bg1"/>
              </a:solidFill>
              <a:latin typeface="Garamond" panose="02020404030301010803" pitchFamily="18" charset="0"/>
            </a:endParaRPr>
          </a:p>
        </p:txBody>
      </p:sp>
      <p:sp>
        <p:nvSpPr>
          <p:cNvPr id="8" name="Rectangle 7"/>
          <p:cNvSpPr/>
          <p:nvPr/>
        </p:nvSpPr>
        <p:spPr>
          <a:xfrm>
            <a:off x="155573" y="859334"/>
            <a:ext cx="3960814" cy="6432530"/>
          </a:xfrm>
          <a:prstGeom prst="rect">
            <a:avLst/>
          </a:prstGeom>
        </p:spPr>
        <p:txBody>
          <a:bodyPr wrap="square" numCol="1">
            <a:spAutoFit/>
          </a:bodyPr>
          <a:lstStyle/>
          <a:p>
            <a:pPr algn="ctr">
              <a:buSzPct val="100000"/>
            </a:pPr>
            <a:r>
              <a:rPr lang="en-US" sz="2800" dirty="0" smtClean="0">
                <a:solidFill>
                  <a:srgbClr val="FF0000"/>
                </a:solidFill>
                <a:latin typeface="Garamond" panose="02020404030301010803" pitchFamily="18" charset="0"/>
              </a:rPr>
              <a:t>Lists</a:t>
            </a:r>
          </a:p>
          <a:p>
            <a:pPr marL="342900" indent="-342900">
              <a:buBlip>
                <a:blip r:embed="rId2"/>
              </a:buBlip>
            </a:pPr>
            <a:r>
              <a:rPr lang="en-US" sz="2400" dirty="0">
                <a:solidFill>
                  <a:srgbClr val="FF0000"/>
                </a:solidFill>
                <a:latin typeface="Garamond" panose="02020404030301010803" pitchFamily="18" charset="0"/>
              </a:rPr>
              <a:t>List Operations, Methods and Functions</a:t>
            </a:r>
            <a:endParaRPr lang="en-US" sz="2400" dirty="0" smtClean="0">
              <a:solidFill>
                <a:srgbClr val="002060"/>
              </a:solidFill>
              <a:latin typeface="Garamond" panose="02020404030301010803" pitchFamily="18" charset="0"/>
            </a:endParaRPr>
          </a:p>
          <a:p>
            <a:pPr marL="342900" indent="-342900">
              <a:buBlip>
                <a:blip r:embed="rId2"/>
              </a:buBlip>
            </a:pPr>
            <a:r>
              <a:rPr lang="en-US" sz="2400" dirty="0" smtClean="0">
                <a:solidFill>
                  <a:srgbClr val="002060"/>
                </a:solidFill>
                <a:latin typeface="Garamond" panose="02020404030301010803" pitchFamily="18" charset="0"/>
              </a:rPr>
              <a:t>An extra element (just 1) could be appended to the end of a list using the </a:t>
            </a:r>
            <a:r>
              <a:rPr lang="en-US" sz="2400" i="1" dirty="0" smtClean="0">
                <a:solidFill>
                  <a:srgbClr val="002060"/>
                </a:solidFill>
                <a:latin typeface="Garamond" panose="02020404030301010803" pitchFamily="18" charset="0"/>
              </a:rPr>
              <a:t>append</a:t>
            </a:r>
            <a:r>
              <a:rPr lang="en-US" sz="2400" dirty="0" smtClean="0">
                <a:solidFill>
                  <a:srgbClr val="002060"/>
                </a:solidFill>
                <a:latin typeface="Garamond" panose="02020404030301010803" pitchFamily="18" charset="0"/>
              </a:rPr>
              <a:t> method.</a:t>
            </a:r>
          </a:p>
          <a:p>
            <a:pPr marL="342900" indent="-342900">
              <a:buBlip>
                <a:blip r:embed="rId2"/>
              </a:buBlip>
            </a:pPr>
            <a:endParaRPr lang="en-US" sz="2400" dirty="0" smtClean="0">
              <a:solidFill>
                <a:srgbClr val="002060"/>
              </a:solidFill>
              <a:latin typeface="Garamond" panose="02020404030301010803" pitchFamily="18" charset="0"/>
            </a:endParaRPr>
          </a:p>
          <a:p>
            <a:pPr marL="342900" indent="-342900">
              <a:buBlip>
                <a:blip r:embed="rId2"/>
              </a:buBlip>
            </a:pPr>
            <a:r>
              <a:rPr lang="en-US" sz="2400" dirty="0" smtClean="0">
                <a:solidFill>
                  <a:srgbClr val="002060"/>
                </a:solidFill>
                <a:latin typeface="Garamond" panose="02020404030301010803" pitchFamily="18" charset="0"/>
              </a:rPr>
              <a:t>This </a:t>
            </a:r>
            <a:r>
              <a:rPr lang="en-US" sz="2400" i="1" dirty="0" smtClean="0">
                <a:solidFill>
                  <a:srgbClr val="002060"/>
                </a:solidFill>
                <a:latin typeface="Garamond" panose="02020404030301010803" pitchFamily="18" charset="0"/>
              </a:rPr>
              <a:t>append</a:t>
            </a:r>
            <a:r>
              <a:rPr lang="en-US" sz="2400" dirty="0" smtClean="0">
                <a:solidFill>
                  <a:srgbClr val="002060"/>
                </a:solidFill>
                <a:latin typeface="Garamond" panose="02020404030301010803" pitchFamily="18" charset="0"/>
              </a:rPr>
              <a:t> method is commonly used to append a newly generated output to the overall list of outputs in a </a:t>
            </a:r>
            <a:r>
              <a:rPr lang="en-US" sz="2400" i="1" dirty="0" smtClean="0">
                <a:solidFill>
                  <a:srgbClr val="002060"/>
                </a:solidFill>
                <a:latin typeface="Garamond" panose="02020404030301010803" pitchFamily="18" charset="0"/>
              </a:rPr>
              <a:t>for</a:t>
            </a:r>
            <a:r>
              <a:rPr lang="en-US" sz="2400" dirty="0" smtClean="0">
                <a:solidFill>
                  <a:srgbClr val="002060"/>
                </a:solidFill>
                <a:latin typeface="Garamond" panose="02020404030301010803" pitchFamily="18" charset="0"/>
              </a:rPr>
              <a:t> loop.</a:t>
            </a:r>
            <a:endParaRPr lang="en-US" sz="2400" i="1" dirty="0" smtClean="0">
              <a:solidFill>
                <a:srgbClr val="002060"/>
              </a:solidFill>
              <a:latin typeface="Garamond" panose="02020404030301010803" pitchFamily="18" charset="0"/>
            </a:endParaRPr>
          </a:p>
          <a:p>
            <a:pPr marL="342900" indent="-342900">
              <a:buBlip>
                <a:blip r:embed="rId2"/>
              </a:buBlip>
            </a:pPr>
            <a:endParaRPr lang="en-US" sz="2400" dirty="0">
              <a:solidFill>
                <a:srgbClr val="002060"/>
              </a:solidFill>
              <a:latin typeface="Garamond" panose="02020404030301010803" pitchFamily="18" charset="0"/>
            </a:endParaRPr>
          </a:p>
          <a:p>
            <a:pPr marL="342900" indent="-342900">
              <a:buBlip>
                <a:blip r:embed="rId2"/>
              </a:buBlip>
            </a:pPr>
            <a:endParaRPr lang="en-US" sz="2400" dirty="0" smtClean="0">
              <a:solidFill>
                <a:srgbClr val="002060"/>
              </a:solidFill>
              <a:latin typeface="Garamond" panose="02020404030301010803" pitchFamily="18" charset="0"/>
            </a:endParaRPr>
          </a:p>
          <a:p>
            <a:pPr marL="342900" indent="-342900">
              <a:buBlip>
                <a:blip r:embed="rId2"/>
              </a:buBlip>
            </a:pPr>
            <a:endParaRPr lang="en-US" sz="2400" dirty="0">
              <a:solidFill>
                <a:srgbClr val="FF0000"/>
              </a:solidFill>
              <a:latin typeface="Garamond" panose="02020404030301010803" pitchFamily="18" charset="0"/>
            </a:endParaRPr>
          </a:p>
          <a:p>
            <a:pPr marL="342900" indent="-342900">
              <a:buBlip>
                <a:blip r:embed="rId2"/>
              </a:buBlip>
            </a:pPr>
            <a:endParaRPr lang="en-US" sz="2400" dirty="0" smtClean="0">
              <a:solidFill>
                <a:srgbClr val="FF0000"/>
              </a:solidFill>
              <a:latin typeface="Garamond" panose="02020404030301010803" pitchFamily="18" charset="0"/>
            </a:endParaRP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6387" y="1600200"/>
            <a:ext cx="8343900" cy="1333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02387" y="3048000"/>
            <a:ext cx="4629150" cy="3124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18504142"/>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Image result for fluid flow through porous media, imag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Image result for fluid flow through porous media, imag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Title 1"/>
          <p:cNvSpPr txBox="1">
            <a:spLocks/>
          </p:cNvSpPr>
          <p:nvPr/>
        </p:nvSpPr>
        <p:spPr>
          <a:xfrm>
            <a:off x="1587" y="0"/>
            <a:ext cx="10470340" cy="990600"/>
          </a:xfrm>
          <a:prstGeom prst="rect">
            <a:avLst/>
          </a:prstGeom>
          <a:solidFill>
            <a:srgbClr val="7030A0"/>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000" dirty="0">
                <a:solidFill>
                  <a:schemeClr val="bg1"/>
                </a:solidFill>
                <a:latin typeface="Monotype Corsiva" panose="03010101010201010101" pitchFamily="66" charset="0"/>
              </a:rPr>
              <a:t>PET </a:t>
            </a:r>
            <a:r>
              <a:rPr lang="en-US" sz="2000" dirty="0" smtClean="0">
                <a:solidFill>
                  <a:schemeClr val="bg1"/>
                </a:solidFill>
                <a:latin typeface="Monotype Corsiva" panose="03010101010201010101" pitchFamily="66" charset="0"/>
              </a:rPr>
              <a:t>328: Computer Applications in Petroleum Engineering – with Python Programming	</a:t>
            </a:r>
            <a:r>
              <a:rPr lang="en-US" sz="2000" dirty="0" smtClean="0">
                <a:solidFill>
                  <a:srgbClr val="FFFF00"/>
                </a:solidFill>
                <a:latin typeface="Monotype Corsiva" panose="03010101010201010101" pitchFamily="66" charset="0"/>
              </a:rPr>
              <a:t>Dr. Mosobalaje, O. O.</a:t>
            </a:r>
            <a:endParaRPr lang="en-US" sz="2000" dirty="0">
              <a:solidFill>
                <a:srgbClr val="FFFF00"/>
              </a:solidFill>
              <a:latin typeface="Monotype Corsiva" panose="03010101010201010101" pitchFamily="66" charset="0"/>
            </a:endParaRPr>
          </a:p>
          <a:p>
            <a:r>
              <a:rPr lang="en-US" sz="2800" dirty="0">
                <a:solidFill>
                  <a:schemeClr val="bg1"/>
                </a:solidFill>
                <a:latin typeface="Garamond" panose="02020404030301010803" pitchFamily="18" charset="0"/>
              </a:rPr>
              <a:t>PYTHON DATA STRUCTURES</a:t>
            </a:r>
            <a:endParaRPr lang="en-US" sz="2800" dirty="0" smtClean="0">
              <a:solidFill>
                <a:schemeClr val="bg1"/>
              </a:solidFill>
              <a:latin typeface="Garamond" panose="02020404030301010803" pitchFamily="18" charset="0"/>
            </a:endParaRPr>
          </a:p>
        </p:txBody>
      </p:sp>
      <p:sp>
        <p:nvSpPr>
          <p:cNvPr id="8" name="Rectangle 7"/>
          <p:cNvSpPr/>
          <p:nvPr/>
        </p:nvSpPr>
        <p:spPr>
          <a:xfrm>
            <a:off x="155573" y="859334"/>
            <a:ext cx="3960814" cy="4585871"/>
          </a:xfrm>
          <a:prstGeom prst="rect">
            <a:avLst/>
          </a:prstGeom>
        </p:spPr>
        <p:txBody>
          <a:bodyPr wrap="square" numCol="1">
            <a:spAutoFit/>
          </a:bodyPr>
          <a:lstStyle/>
          <a:p>
            <a:pPr algn="ctr">
              <a:buSzPct val="100000"/>
            </a:pPr>
            <a:r>
              <a:rPr lang="en-US" sz="2800" dirty="0" smtClean="0">
                <a:solidFill>
                  <a:srgbClr val="FF0000"/>
                </a:solidFill>
                <a:latin typeface="Garamond" panose="02020404030301010803" pitchFamily="18" charset="0"/>
              </a:rPr>
              <a:t>Lists</a:t>
            </a:r>
          </a:p>
          <a:p>
            <a:pPr marL="342900" indent="-342900">
              <a:buBlip>
                <a:blip r:embed="rId2"/>
              </a:buBlip>
            </a:pPr>
            <a:r>
              <a:rPr lang="en-US" sz="2400" dirty="0">
                <a:solidFill>
                  <a:srgbClr val="FF0000"/>
                </a:solidFill>
                <a:latin typeface="Garamond" panose="02020404030301010803" pitchFamily="18" charset="0"/>
              </a:rPr>
              <a:t>List Operations, Methods and Functions</a:t>
            </a:r>
            <a:endParaRPr lang="en-US" sz="2400" dirty="0" smtClean="0">
              <a:solidFill>
                <a:srgbClr val="002060"/>
              </a:solidFill>
              <a:latin typeface="Garamond" panose="02020404030301010803" pitchFamily="18" charset="0"/>
            </a:endParaRPr>
          </a:p>
          <a:p>
            <a:pPr marL="342900" indent="-342900">
              <a:buBlip>
                <a:blip r:embed="rId2"/>
              </a:buBlip>
            </a:pPr>
            <a:r>
              <a:rPr lang="en-US" sz="2400" dirty="0" smtClean="0">
                <a:solidFill>
                  <a:srgbClr val="002060"/>
                </a:solidFill>
                <a:latin typeface="Garamond" panose="02020404030301010803" pitchFamily="18" charset="0"/>
              </a:rPr>
              <a:t>An existing list could be extended with multiple elements using the </a:t>
            </a:r>
            <a:r>
              <a:rPr lang="en-US" sz="2400" i="1" dirty="0" smtClean="0">
                <a:solidFill>
                  <a:srgbClr val="002060"/>
                </a:solidFill>
                <a:latin typeface="Garamond" panose="02020404030301010803" pitchFamily="18" charset="0"/>
              </a:rPr>
              <a:t>extend </a:t>
            </a:r>
            <a:r>
              <a:rPr lang="en-US" sz="2400" dirty="0" smtClean="0">
                <a:solidFill>
                  <a:srgbClr val="002060"/>
                </a:solidFill>
                <a:latin typeface="Garamond" panose="02020404030301010803" pitchFamily="18" charset="0"/>
              </a:rPr>
              <a:t>method.</a:t>
            </a:r>
          </a:p>
          <a:p>
            <a:pPr marL="342900" indent="-342900">
              <a:buBlip>
                <a:blip r:embed="rId2"/>
              </a:buBlip>
            </a:pPr>
            <a:endParaRPr lang="en-US" sz="2400" dirty="0" smtClean="0">
              <a:solidFill>
                <a:srgbClr val="002060"/>
              </a:solidFill>
              <a:latin typeface="Garamond" panose="02020404030301010803" pitchFamily="18" charset="0"/>
            </a:endParaRPr>
          </a:p>
          <a:p>
            <a:pPr marL="342900" indent="-342900">
              <a:buBlip>
                <a:blip r:embed="rId2"/>
              </a:buBlip>
            </a:pPr>
            <a:endParaRPr lang="en-US" sz="2400" dirty="0">
              <a:solidFill>
                <a:srgbClr val="002060"/>
              </a:solidFill>
              <a:latin typeface="Garamond" panose="02020404030301010803" pitchFamily="18" charset="0"/>
            </a:endParaRPr>
          </a:p>
          <a:p>
            <a:pPr marL="342900" indent="-342900">
              <a:buBlip>
                <a:blip r:embed="rId2"/>
              </a:buBlip>
            </a:pPr>
            <a:endParaRPr lang="en-US" sz="2400" dirty="0" smtClean="0">
              <a:solidFill>
                <a:srgbClr val="002060"/>
              </a:solidFill>
              <a:latin typeface="Garamond" panose="02020404030301010803" pitchFamily="18" charset="0"/>
            </a:endParaRPr>
          </a:p>
          <a:p>
            <a:pPr marL="342900" indent="-342900">
              <a:buBlip>
                <a:blip r:embed="rId2"/>
              </a:buBlip>
            </a:pPr>
            <a:endParaRPr lang="en-US" sz="2400" dirty="0">
              <a:solidFill>
                <a:srgbClr val="FF0000"/>
              </a:solidFill>
              <a:latin typeface="Garamond" panose="02020404030301010803" pitchFamily="18" charset="0"/>
            </a:endParaRPr>
          </a:p>
          <a:p>
            <a:pPr marL="342900" indent="-342900">
              <a:buBlip>
                <a:blip r:embed="rId2"/>
              </a:buBlip>
            </a:pPr>
            <a:endParaRPr lang="en-US" sz="2400" dirty="0" smtClean="0">
              <a:solidFill>
                <a:srgbClr val="FF0000"/>
              </a:solidFill>
              <a:latin typeface="Garamond" panose="02020404030301010803" pitchFamily="18" charset="0"/>
            </a:endParaRP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53584" y="2209800"/>
            <a:ext cx="5410200" cy="1314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43613864"/>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Image result for fluid flow through porous media, imag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Image result for fluid flow through porous media, imag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Title 1"/>
          <p:cNvSpPr txBox="1">
            <a:spLocks/>
          </p:cNvSpPr>
          <p:nvPr/>
        </p:nvSpPr>
        <p:spPr>
          <a:xfrm>
            <a:off x="1587" y="0"/>
            <a:ext cx="10470340" cy="990600"/>
          </a:xfrm>
          <a:prstGeom prst="rect">
            <a:avLst/>
          </a:prstGeom>
          <a:solidFill>
            <a:srgbClr val="7030A0"/>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000" dirty="0">
                <a:solidFill>
                  <a:schemeClr val="bg1"/>
                </a:solidFill>
                <a:latin typeface="Monotype Corsiva" panose="03010101010201010101" pitchFamily="66" charset="0"/>
              </a:rPr>
              <a:t>PET </a:t>
            </a:r>
            <a:r>
              <a:rPr lang="en-US" sz="2000" dirty="0" smtClean="0">
                <a:solidFill>
                  <a:schemeClr val="bg1"/>
                </a:solidFill>
                <a:latin typeface="Monotype Corsiva" panose="03010101010201010101" pitchFamily="66" charset="0"/>
              </a:rPr>
              <a:t>328: Computer Applications in Petroleum Engineering – with Python Programming	</a:t>
            </a:r>
            <a:r>
              <a:rPr lang="en-US" sz="2000" dirty="0" smtClean="0">
                <a:solidFill>
                  <a:srgbClr val="FFFF00"/>
                </a:solidFill>
                <a:latin typeface="Monotype Corsiva" panose="03010101010201010101" pitchFamily="66" charset="0"/>
              </a:rPr>
              <a:t>Dr. Mosobalaje, O. O.</a:t>
            </a:r>
            <a:endParaRPr lang="en-US" sz="2000" dirty="0">
              <a:solidFill>
                <a:srgbClr val="FFFF00"/>
              </a:solidFill>
              <a:latin typeface="Monotype Corsiva" panose="03010101010201010101" pitchFamily="66" charset="0"/>
            </a:endParaRPr>
          </a:p>
          <a:p>
            <a:r>
              <a:rPr lang="en-US" sz="2800" dirty="0">
                <a:solidFill>
                  <a:schemeClr val="bg1"/>
                </a:solidFill>
                <a:latin typeface="Garamond" panose="02020404030301010803" pitchFamily="18" charset="0"/>
              </a:rPr>
              <a:t>PYTHON DATA STRUCTURES</a:t>
            </a:r>
            <a:endParaRPr lang="en-US" sz="2800" dirty="0" smtClean="0">
              <a:solidFill>
                <a:schemeClr val="bg1"/>
              </a:solidFill>
              <a:latin typeface="Garamond" panose="02020404030301010803" pitchFamily="18" charset="0"/>
            </a:endParaRPr>
          </a:p>
        </p:txBody>
      </p:sp>
      <p:sp>
        <p:nvSpPr>
          <p:cNvPr id="8" name="Rectangle 7"/>
          <p:cNvSpPr/>
          <p:nvPr/>
        </p:nvSpPr>
        <p:spPr>
          <a:xfrm>
            <a:off x="155573" y="859334"/>
            <a:ext cx="11428414" cy="4278094"/>
          </a:xfrm>
          <a:prstGeom prst="rect">
            <a:avLst/>
          </a:prstGeom>
        </p:spPr>
        <p:txBody>
          <a:bodyPr wrap="square" numCol="1">
            <a:spAutoFit/>
          </a:bodyPr>
          <a:lstStyle/>
          <a:p>
            <a:pPr algn="ctr">
              <a:buSzPct val="100000"/>
            </a:pPr>
            <a:r>
              <a:rPr lang="en-US" sz="2800" dirty="0" smtClean="0">
                <a:solidFill>
                  <a:srgbClr val="FF0000"/>
                </a:solidFill>
                <a:latin typeface="Garamond" panose="02020404030301010803" pitchFamily="18" charset="0"/>
              </a:rPr>
              <a:t>Lists</a:t>
            </a:r>
          </a:p>
          <a:p>
            <a:pPr marL="342900" indent="-342900">
              <a:buBlip>
                <a:blip r:embed="rId2"/>
              </a:buBlip>
            </a:pPr>
            <a:r>
              <a:rPr lang="en-US" sz="2400" dirty="0">
                <a:solidFill>
                  <a:srgbClr val="FF0000"/>
                </a:solidFill>
                <a:latin typeface="Garamond" panose="02020404030301010803" pitchFamily="18" charset="0"/>
              </a:rPr>
              <a:t>List Operations, Methods and Functions</a:t>
            </a:r>
            <a:endParaRPr lang="en-US" sz="2400" dirty="0" smtClean="0">
              <a:solidFill>
                <a:srgbClr val="FF0000"/>
              </a:solidFill>
              <a:latin typeface="Garamond" panose="02020404030301010803" pitchFamily="18" charset="0"/>
            </a:endParaRPr>
          </a:p>
          <a:p>
            <a:pPr marL="342900" indent="-342900">
              <a:buBlip>
                <a:blip r:embed="rId2"/>
              </a:buBlip>
            </a:pPr>
            <a:endParaRPr lang="en-US" sz="2400" dirty="0" smtClean="0">
              <a:solidFill>
                <a:srgbClr val="002060"/>
              </a:solidFill>
              <a:latin typeface="Garamond" panose="02020404030301010803" pitchFamily="18" charset="0"/>
            </a:endParaRPr>
          </a:p>
          <a:p>
            <a:pPr marL="342900" indent="-342900">
              <a:buBlip>
                <a:blip r:embed="rId2"/>
              </a:buBlip>
            </a:pPr>
            <a:r>
              <a:rPr lang="en-US" sz="2000" dirty="0" smtClean="0">
                <a:solidFill>
                  <a:srgbClr val="002060"/>
                </a:solidFill>
                <a:latin typeface="Garamond" panose="02020404030301010803" pitchFamily="18" charset="0"/>
              </a:rPr>
              <a:t>Please, note that the append and extend methods do not return values; rather, they modify the </a:t>
            </a:r>
            <a:r>
              <a:rPr lang="en-US" sz="2000" dirty="0" smtClean="0">
                <a:solidFill>
                  <a:srgbClr val="FF0000"/>
                </a:solidFill>
                <a:latin typeface="Garamond" panose="02020404030301010803" pitchFamily="18" charset="0"/>
              </a:rPr>
              <a:t>object list</a:t>
            </a:r>
            <a:r>
              <a:rPr lang="en-US" sz="2000" dirty="0" smtClean="0">
                <a:solidFill>
                  <a:srgbClr val="002060"/>
                </a:solidFill>
                <a:latin typeface="Garamond" panose="02020404030301010803" pitchFamily="18" charset="0"/>
              </a:rPr>
              <a:t> in-place (without copying).</a:t>
            </a:r>
          </a:p>
          <a:p>
            <a:pPr marL="342900" indent="-342900">
              <a:buBlip>
                <a:blip r:embed="rId2"/>
              </a:buBlip>
            </a:pPr>
            <a:r>
              <a:rPr lang="en-US" sz="2000" dirty="0" smtClean="0">
                <a:solidFill>
                  <a:srgbClr val="002060"/>
                </a:solidFill>
                <a:latin typeface="Garamond" panose="02020404030301010803" pitchFamily="18" charset="0"/>
              </a:rPr>
              <a:t>The argument remains unmodified</a:t>
            </a:r>
          </a:p>
          <a:p>
            <a:pPr marL="342900" indent="-342900">
              <a:buBlip>
                <a:blip r:embed="rId2"/>
              </a:buBlip>
            </a:pPr>
            <a:r>
              <a:rPr lang="en-US" sz="2000" dirty="0" smtClean="0">
                <a:solidFill>
                  <a:srgbClr val="002060"/>
                </a:solidFill>
                <a:latin typeface="Garamond" panose="02020404030301010803" pitchFamily="18" charset="0"/>
              </a:rPr>
              <a:t> The object list refers to the list on which the method is called while the argument list refers to the list to be appended to (or extended) to the object list.</a:t>
            </a:r>
          </a:p>
          <a:p>
            <a:pPr marL="342900" indent="-342900">
              <a:buBlip>
                <a:blip r:embed="rId2"/>
              </a:buBlip>
            </a:pPr>
            <a:endParaRPr lang="en-US" sz="2400" dirty="0">
              <a:solidFill>
                <a:srgbClr val="002060"/>
              </a:solidFill>
              <a:latin typeface="Garamond" panose="02020404030301010803" pitchFamily="18" charset="0"/>
            </a:endParaRPr>
          </a:p>
          <a:p>
            <a:pPr marL="342900" indent="-342900">
              <a:buBlip>
                <a:blip r:embed="rId2"/>
              </a:buBlip>
            </a:pPr>
            <a:endParaRPr lang="en-US" sz="2400" dirty="0" smtClean="0">
              <a:solidFill>
                <a:srgbClr val="002060"/>
              </a:solidFill>
              <a:latin typeface="Garamond" panose="02020404030301010803" pitchFamily="18" charset="0"/>
            </a:endParaRPr>
          </a:p>
          <a:p>
            <a:pPr marL="342900" indent="-342900">
              <a:buBlip>
                <a:blip r:embed="rId2"/>
              </a:buBlip>
            </a:pPr>
            <a:endParaRPr lang="en-US" sz="2400" dirty="0">
              <a:solidFill>
                <a:srgbClr val="FF0000"/>
              </a:solidFill>
              <a:latin typeface="Garamond" panose="02020404030301010803" pitchFamily="18" charset="0"/>
            </a:endParaRPr>
          </a:p>
          <a:p>
            <a:pPr marL="342900" indent="-342900">
              <a:buBlip>
                <a:blip r:embed="rId2"/>
              </a:buBlip>
            </a:pPr>
            <a:endParaRPr lang="en-US" sz="2400" dirty="0" smtClean="0">
              <a:solidFill>
                <a:srgbClr val="FF0000"/>
              </a:solidFill>
              <a:latin typeface="Garamond" panose="02020404030301010803" pitchFamily="18" charset="0"/>
            </a:endParaRPr>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187" y="3657600"/>
            <a:ext cx="11191875" cy="2552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25914957"/>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Image result for fluid flow through porous media, imag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Image result for fluid flow through porous media, imag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Title 1"/>
          <p:cNvSpPr txBox="1">
            <a:spLocks/>
          </p:cNvSpPr>
          <p:nvPr/>
        </p:nvSpPr>
        <p:spPr>
          <a:xfrm>
            <a:off x="1587" y="0"/>
            <a:ext cx="10470340" cy="990600"/>
          </a:xfrm>
          <a:prstGeom prst="rect">
            <a:avLst/>
          </a:prstGeom>
          <a:solidFill>
            <a:srgbClr val="7030A0"/>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000" dirty="0">
                <a:solidFill>
                  <a:schemeClr val="bg1"/>
                </a:solidFill>
                <a:latin typeface="Monotype Corsiva" panose="03010101010201010101" pitchFamily="66" charset="0"/>
              </a:rPr>
              <a:t>PET </a:t>
            </a:r>
            <a:r>
              <a:rPr lang="en-US" sz="2000" dirty="0" smtClean="0">
                <a:solidFill>
                  <a:schemeClr val="bg1"/>
                </a:solidFill>
                <a:latin typeface="Monotype Corsiva" panose="03010101010201010101" pitchFamily="66" charset="0"/>
              </a:rPr>
              <a:t>328: Computer Applications in Petroleum Engineering – with Python Programming	</a:t>
            </a:r>
            <a:r>
              <a:rPr lang="en-US" sz="2000" dirty="0" smtClean="0">
                <a:solidFill>
                  <a:srgbClr val="FFFF00"/>
                </a:solidFill>
                <a:latin typeface="Monotype Corsiva" panose="03010101010201010101" pitchFamily="66" charset="0"/>
              </a:rPr>
              <a:t>Dr. Mosobalaje, O. O.</a:t>
            </a:r>
            <a:endParaRPr lang="en-US" sz="2000" dirty="0">
              <a:solidFill>
                <a:srgbClr val="FFFF00"/>
              </a:solidFill>
              <a:latin typeface="Monotype Corsiva" panose="03010101010201010101" pitchFamily="66" charset="0"/>
            </a:endParaRPr>
          </a:p>
          <a:p>
            <a:r>
              <a:rPr lang="en-US" sz="2800" dirty="0">
                <a:solidFill>
                  <a:schemeClr val="bg1"/>
                </a:solidFill>
                <a:latin typeface="Garamond" panose="02020404030301010803" pitchFamily="18" charset="0"/>
              </a:rPr>
              <a:t>PYTHON DATA STRUCTURES</a:t>
            </a:r>
            <a:endParaRPr lang="en-US" sz="2800" dirty="0" smtClean="0">
              <a:solidFill>
                <a:schemeClr val="bg1"/>
              </a:solidFill>
              <a:latin typeface="Garamond" panose="02020404030301010803" pitchFamily="18" charset="0"/>
            </a:endParaRPr>
          </a:p>
        </p:txBody>
      </p:sp>
      <p:sp>
        <p:nvSpPr>
          <p:cNvPr id="8" name="Rectangle 7"/>
          <p:cNvSpPr/>
          <p:nvPr/>
        </p:nvSpPr>
        <p:spPr>
          <a:xfrm>
            <a:off x="155573" y="859334"/>
            <a:ext cx="4646614" cy="4955203"/>
          </a:xfrm>
          <a:prstGeom prst="rect">
            <a:avLst/>
          </a:prstGeom>
        </p:spPr>
        <p:txBody>
          <a:bodyPr wrap="square" numCol="1">
            <a:spAutoFit/>
          </a:bodyPr>
          <a:lstStyle/>
          <a:p>
            <a:pPr algn="ctr">
              <a:buSzPct val="100000"/>
            </a:pPr>
            <a:r>
              <a:rPr lang="en-US" sz="2800" dirty="0" smtClean="0">
                <a:solidFill>
                  <a:srgbClr val="FF0000"/>
                </a:solidFill>
                <a:latin typeface="Garamond" panose="02020404030301010803" pitchFamily="18" charset="0"/>
              </a:rPr>
              <a:t>Lists</a:t>
            </a:r>
          </a:p>
          <a:p>
            <a:pPr marL="342900" indent="-342900">
              <a:buBlip>
                <a:blip r:embed="rId2"/>
              </a:buBlip>
            </a:pPr>
            <a:r>
              <a:rPr lang="en-US" sz="2400" dirty="0">
                <a:solidFill>
                  <a:srgbClr val="FF0000"/>
                </a:solidFill>
                <a:latin typeface="Garamond" panose="02020404030301010803" pitchFamily="18" charset="0"/>
              </a:rPr>
              <a:t>List Operations, Methods and Functions</a:t>
            </a:r>
            <a:endParaRPr lang="en-US" sz="2400" dirty="0" smtClean="0">
              <a:solidFill>
                <a:srgbClr val="002060"/>
              </a:solidFill>
              <a:latin typeface="Garamond" panose="02020404030301010803" pitchFamily="18" charset="0"/>
            </a:endParaRPr>
          </a:p>
          <a:p>
            <a:pPr marL="342900" indent="-342900">
              <a:buBlip>
                <a:blip r:embed="rId2"/>
              </a:buBlip>
            </a:pPr>
            <a:r>
              <a:rPr lang="en-US" sz="2400" dirty="0" smtClean="0">
                <a:solidFill>
                  <a:srgbClr val="002060"/>
                </a:solidFill>
                <a:latin typeface="Garamond" panose="02020404030301010803" pitchFamily="18" charset="0"/>
              </a:rPr>
              <a:t>An element could be inserted into any position in a list (not just the end of the list) using the </a:t>
            </a:r>
            <a:r>
              <a:rPr lang="en-US" sz="2400" i="1" dirty="0" smtClean="0">
                <a:solidFill>
                  <a:srgbClr val="002060"/>
                </a:solidFill>
                <a:latin typeface="Garamond" panose="02020404030301010803" pitchFamily="18" charset="0"/>
              </a:rPr>
              <a:t>insert</a:t>
            </a:r>
            <a:r>
              <a:rPr lang="en-US" sz="2400" dirty="0" smtClean="0">
                <a:solidFill>
                  <a:srgbClr val="002060"/>
                </a:solidFill>
                <a:latin typeface="Garamond" panose="02020404030301010803" pitchFamily="18" charset="0"/>
              </a:rPr>
              <a:t> method.</a:t>
            </a:r>
          </a:p>
          <a:p>
            <a:pPr marL="342900" indent="-342900">
              <a:buBlip>
                <a:blip r:embed="rId2"/>
              </a:buBlip>
            </a:pPr>
            <a:r>
              <a:rPr lang="en-US" sz="2400" dirty="0" smtClean="0">
                <a:solidFill>
                  <a:srgbClr val="002060"/>
                </a:solidFill>
                <a:latin typeface="Garamond" panose="02020404030301010803" pitchFamily="18" charset="0"/>
              </a:rPr>
              <a:t>Method </a:t>
            </a:r>
            <a:r>
              <a:rPr lang="en-US" sz="2400" i="1" dirty="0" smtClean="0">
                <a:solidFill>
                  <a:srgbClr val="002060"/>
                </a:solidFill>
                <a:latin typeface="Garamond" panose="02020404030301010803" pitchFamily="18" charset="0"/>
              </a:rPr>
              <a:t>insert</a:t>
            </a:r>
            <a:r>
              <a:rPr lang="en-US" sz="2400" dirty="0" smtClean="0">
                <a:solidFill>
                  <a:srgbClr val="002060"/>
                </a:solidFill>
                <a:latin typeface="Garamond" panose="02020404030301010803" pitchFamily="18" charset="0"/>
              </a:rPr>
              <a:t> does not return a value, it only modifies the object in-place.</a:t>
            </a:r>
          </a:p>
          <a:p>
            <a:pPr marL="342900" indent="-342900">
              <a:buBlip>
                <a:blip r:embed="rId2"/>
              </a:buBlip>
            </a:pPr>
            <a:endParaRPr lang="en-US" sz="2400" dirty="0">
              <a:solidFill>
                <a:srgbClr val="002060"/>
              </a:solidFill>
              <a:latin typeface="Garamond" panose="02020404030301010803" pitchFamily="18" charset="0"/>
            </a:endParaRPr>
          </a:p>
          <a:p>
            <a:pPr marL="342900" indent="-342900">
              <a:buBlip>
                <a:blip r:embed="rId2"/>
              </a:buBlip>
            </a:pPr>
            <a:r>
              <a:rPr lang="en-US" sz="2400" dirty="0" smtClean="0">
                <a:solidFill>
                  <a:srgbClr val="FF0000"/>
                </a:solidFill>
                <a:latin typeface="Garamond" panose="02020404030301010803" pitchFamily="18" charset="0"/>
              </a:rPr>
              <a:t>Find out if Method </a:t>
            </a:r>
            <a:r>
              <a:rPr lang="en-US" sz="2400" i="1" dirty="0" smtClean="0">
                <a:solidFill>
                  <a:srgbClr val="FF0000"/>
                </a:solidFill>
                <a:latin typeface="Garamond" panose="02020404030301010803" pitchFamily="18" charset="0"/>
              </a:rPr>
              <a:t>insert</a:t>
            </a:r>
            <a:r>
              <a:rPr lang="en-US" sz="2400" dirty="0" smtClean="0">
                <a:solidFill>
                  <a:srgbClr val="FF0000"/>
                </a:solidFill>
                <a:latin typeface="Garamond" panose="02020404030301010803" pitchFamily="18" charset="0"/>
              </a:rPr>
              <a:t> could be used to insert multiple elements.</a:t>
            </a: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1787" y="2438400"/>
            <a:ext cx="6353175" cy="1314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14921661"/>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Image result for fluid flow through porous media, imag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Image result for fluid flow through porous media, imag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Title 1"/>
          <p:cNvSpPr txBox="1">
            <a:spLocks/>
          </p:cNvSpPr>
          <p:nvPr/>
        </p:nvSpPr>
        <p:spPr>
          <a:xfrm>
            <a:off x="1587" y="0"/>
            <a:ext cx="10470340" cy="990600"/>
          </a:xfrm>
          <a:prstGeom prst="rect">
            <a:avLst/>
          </a:prstGeom>
          <a:solidFill>
            <a:srgbClr val="7030A0"/>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000" dirty="0">
                <a:solidFill>
                  <a:schemeClr val="bg1"/>
                </a:solidFill>
                <a:latin typeface="Monotype Corsiva" panose="03010101010201010101" pitchFamily="66" charset="0"/>
              </a:rPr>
              <a:t>PET </a:t>
            </a:r>
            <a:r>
              <a:rPr lang="en-US" sz="2000" dirty="0" smtClean="0">
                <a:solidFill>
                  <a:schemeClr val="bg1"/>
                </a:solidFill>
                <a:latin typeface="Monotype Corsiva" panose="03010101010201010101" pitchFamily="66" charset="0"/>
              </a:rPr>
              <a:t>328: Computer Applications in Petroleum Engineering – with Python Programming	</a:t>
            </a:r>
            <a:r>
              <a:rPr lang="en-US" sz="2000" dirty="0" smtClean="0">
                <a:solidFill>
                  <a:srgbClr val="FFFF00"/>
                </a:solidFill>
                <a:latin typeface="Monotype Corsiva" panose="03010101010201010101" pitchFamily="66" charset="0"/>
              </a:rPr>
              <a:t>Dr. Mosobalaje, O. O.</a:t>
            </a:r>
            <a:endParaRPr lang="en-US" sz="2000" dirty="0">
              <a:solidFill>
                <a:srgbClr val="FFFF00"/>
              </a:solidFill>
              <a:latin typeface="Monotype Corsiva" panose="03010101010201010101" pitchFamily="66" charset="0"/>
            </a:endParaRPr>
          </a:p>
          <a:p>
            <a:r>
              <a:rPr lang="en-US" sz="2800" dirty="0">
                <a:solidFill>
                  <a:schemeClr val="bg1"/>
                </a:solidFill>
                <a:latin typeface="Garamond" panose="02020404030301010803" pitchFamily="18" charset="0"/>
              </a:rPr>
              <a:t>PYTHON DATA STRUCTURES</a:t>
            </a:r>
            <a:endParaRPr lang="en-US" sz="2800" dirty="0" smtClean="0">
              <a:solidFill>
                <a:schemeClr val="bg1"/>
              </a:solidFill>
              <a:latin typeface="Garamond" panose="02020404030301010803" pitchFamily="18" charset="0"/>
            </a:endParaRPr>
          </a:p>
        </p:txBody>
      </p:sp>
      <p:sp>
        <p:nvSpPr>
          <p:cNvPr id="8" name="Rectangle 7"/>
          <p:cNvSpPr/>
          <p:nvPr/>
        </p:nvSpPr>
        <p:spPr>
          <a:xfrm>
            <a:off x="155572" y="859334"/>
            <a:ext cx="5942015" cy="4955203"/>
          </a:xfrm>
          <a:prstGeom prst="rect">
            <a:avLst/>
          </a:prstGeom>
        </p:spPr>
        <p:txBody>
          <a:bodyPr wrap="square" numCol="1">
            <a:spAutoFit/>
          </a:bodyPr>
          <a:lstStyle/>
          <a:p>
            <a:pPr algn="ctr">
              <a:buSzPct val="100000"/>
            </a:pPr>
            <a:r>
              <a:rPr lang="en-US" sz="2800" dirty="0" smtClean="0">
                <a:solidFill>
                  <a:srgbClr val="FF0000"/>
                </a:solidFill>
                <a:latin typeface="Garamond" panose="02020404030301010803" pitchFamily="18" charset="0"/>
              </a:rPr>
              <a:t>Lists</a:t>
            </a:r>
          </a:p>
          <a:p>
            <a:pPr marL="342900" indent="-342900">
              <a:buBlip>
                <a:blip r:embed="rId2"/>
              </a:buBlip>
            </a:pPr>
            <a:r>
              <a:rPr lang="en-US" sz="2400" dirty="0">
                <a:solidFill>
                  <a:srgbClr val="FF0000"/>
                </a:solidFill>
                <a:latin typeface="Garamond" panose="02020404030301010803" pitchFamily="18" charset="0"/>
              </a:rPr>
              <a:t>List Operations, Methods and Functions</a:t>
            </a:r>
            <a:endParaRPr lang="en-US" sz="2400" dirty="0" smtClean="0">
              <a:solidFill>
                <a:srgbClr val="002060"/>
              </a:solidFill>
              <a:latin typeface="Garamond" panose="02020404030301010803" pitchFamily="18" charset="0"/>
            </a:endParaRPr>
          </a:p>
          <a:p>
            <a:pPr marL="342900" indent="-342900">
              <a:buBlip>
                <a:blip r:embed="rId2"/>
              </a:buBlip>
            </a:pPr>
            <a:r>
              <a:rPr lang="en-US" sz="2400" dirty="0" smtClean="0">
                <a:solidFill>
                  <a:srgbClr val="002060"/>
                </a:solidFill>
                <a:latin typeface="Garamond" panose="02020404030301010803" pitchFamily="18" charset="0"/>
              </a:rPr>
              <a:t>An element could be removed from any position in a list using the </a:t>
            </a:r>
            <a:r>
              <a:rPr lang="en-US" sz="2400" i="1" dirty="0" smtClean="0">
                <a:solidFill>
                  <a:srgbClr val="002060"/>
                </a:solidFill>
                <a:latin typeface="Garamond" panose="02020404030301010803" pitchFamily="18" charset="0"/>
              </a:rPr>
              <a:t>pop</a:t>
            </a:r>
            <a:r>
              <a:rPr lang="en-US" sz="2400" dirty="0" smtClean="0">
                <a:solidFill>
                  <a:srgbClr val="002060"/>
                </a:solidFill>
                <a:latin typeface="Garamond" panose="02020404030301010803" pitchFamily="18" charset="0"/>
              </a:rPr>
              <a:t> method, if the position is known, of course.</a:t>
            </a:r>
          </a:p>
          <a:p>
            <a:pPr marL="342900" indent="-342900">
              <a:buBlip>
                <a:blip r:embed="rId2"/>
              </a:buBlip>
            </a:pPr>
            <a:endParaRPr lang="en-US" sz="2400" dirty="0" smtClean="0">
              <a:solidFill>
                <a:srgbClr val="002060"/>
              </a:solidFill>
              <a:latin typeface="Garamond" panose="02020404030301010803" pitchFamily="18" charset="0"/>
            </a:endParaRPr>
          </a:p>
          <a:p>
            <a:pPr marL="342900" indent="-342900">
              <a:buBlip>
                <a:blip r:embed="rId2"/>
              </a:buBlip>
            </a:pPr>
            <a:r>
              <a:rPr lang="en-US" sz="2400" dirty="0" smtClean="0">
                <a:solidFill>
                  <a:srgbClr val="002060"/>
                </a:solidFill>
                <a:latin typeface="Garamond" panose="02020404030301010803" pitchFamily="18" charset="0"/>
              </a:rPr>
              <a:t>Method </a:t>
            </a:r>
            <a:r>
              <a:rPr lang="en-US" sz="2400" i="1" dirty="0" smtClean="0">
                <a:solidFill>
                  <a:srgbClr val="002060"/>
                </a:solidFill>
                <a:latin typeface="Garamond" panose="02020404030301010803" pitchFamily="18" charset="0"/>
              </a:rPr>
              <a:t>pop</a:t>
            </a:r>
            <a:r>
              <a:rPr lang="en-US" sz="2400" dirty="0" smtClean="0">
                <a:solidFill>
                  <a:srgbClr val="002060"/>
                </a:solidFill>
                <a:latin typeface="Garamond" panose="02020404030301010803" pitchFamily="18" charset="0"/>
              </a:rPr>
              <a:t> returns the removed value, and also modifies the object in-place accordingly.</a:t>
            </a:r>
          </a:p>
          <a:p>
            <a:pPr marL="342900" indent="-342900">
              <a:buBlip>
                <a:blip r:embed="rId2"/>
              </a:buBlip>
            </a:pPr>
            <a:endParaRPr lang="en-US" sz="2400" dirty="0" smtClean="0">
              <a:solidFill>
                <a:srgbClr val="002060"/>
              </a:solidFill>
              <a:latin typeface="Garamond" panose="02020404030301010803" pitchFamily="18" charset="0"/>
            </a:endParaRPr>
          </a:p>
          <a:p>
            <a:pPr marL="342900" indent="-342900">
              <a:buBlip>
                <a:blip r:embed="rId2"/>
              </a:buBlip>
            </a:pPr>
            <a:r>
              <a:rPr lang="en-US" sz="2400" dirty="0" smtClean="0">
                <a:solidFill>
                  <a:srgbClr val="002060"/>
                </a:solidFill>
                <a:latin typeface="Garamond" panose="02020404030301010803" pitchFamily="18" charset="0"/>
              </a:rPr>
              <a:t>Method </a:t>
            </a:r>
            <a:r>
              <a:rPr lang="en-US" sz="2400" i="1" dirty="0" smtClean="0">
                <a:solidFill>
                  <a:srgbClr val="002060"/>
                </a:solidFill>
                <a:latin typeface="Garamond" panose="02020404030301010803" pitchFamily="18" charset="0"/>
              </a:rPr>
              <a:t>pop</a:t>
            </a:r>
            <a:r>
              <a:rPr lang="en-US" sz="2400" dirty="0" smtClean="0">
                <a:solidFill>
                  <a:srgbClr val="002060"/>
                </a:solidFill>
                <a:latin typeface="Garamond" panose="02020404030301010803" pitchFamily="18" charset="0"/>
              </a:rPr>
              <a:t> could be useful if you need to use a value in a list and like to remove the used value to avoid reusing it – sort of sampling without replacement.</a:t>
            </a:r>
            <a:endParaRPr lang="en-US" sz="2400" dirty="0" smtClean="0">
              <a:solidFill>
                <a:srgbClr val="FF0000"/>
              </a:solidFill>
              <a:latin typeface="Garamond" panose="02020404030301010803" pitchFamily="18" charset="0"/>
            </a:endParaRP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9987" y="1981200"/>
            <a:ext cx="5943600" cy="18192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64880728"/>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Image result for fluid flow through porous media, imag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Image result for fluid flow through porous media, imag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Title 1"/>
          <p:cNvSpPr txBox="1">
            <a:spLocks/>
          </p:cNvSpPr>
          <p:nvPr/>
        </p:nvSpPr>
        <p:spPr>
          <a:xfrm>
            <a:off x="1587" y="0"/>
            <a:ext cx="10470340" cy="990600"/>
          </a:xfrm>
          <a:prstGeom prst="rect">
            <a:avLst/>
          </a:prstGeom>
          <a:solidFill>
            <a:srgbClr val="7030A0"/>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000" dirty="0">
                <a:solidFill>
                  <a:schemeClr val="bg1"/>
                </a:solidFill>
                <a:latin typeface="Monotype Corsiva" panose="03010101010201010101" pitchFamily="66" charset="0"/>
              </a:rPr>
              <a:t>PET </a:t>
            </a:r>
            <a:r>
              <a:rPr lang="en-US" sz="2000" dirty="0" smtClean="0">
                <a:solidFill>
                  <a:schemeClr val="bg1"/>
                </a:solidFill>
                <a:latin typeface="Monotype Corsiva" panose="03010101010201010101" pitchFamily="66" charset="0"/>
              </a:rPr>
              <a:t>328: Computer Applications in Petroleum Engineering – with Python Programming	</a:t>
            </a:r>
            <a:r>
              <a:rPr lang="en-US" sz="2000" dirty="0" smtClean="0">
                <a:solidFill>
                  <a:srgbClr val="FFFF00"/>
                </a:solidFill>
                <a:latin typeface="Monotype Corsiva" panose="03010101010201010101" pitchFamily="66" charset="0"/>
              </a:rPr>
              <a:t>Dr. Mosobalaje, O. O.</a:t>
            </a:r>
            <a:endParaRPr lang="en-US" sz="2000" dirty="0">
              <a:solidFill>
                <a:srgbClr val="FFFF00"/>
              </a:solidFill>
              <a:latin typeface="Monotype Corsiva" panose="03010101010201010101" pitchFamily="66" charset="0"/>
            </a:endParaRPr>
          </a:p>
          <a:p>
            <a:r>
              <a:rPr lang="en-US" sz="2800" dirty="0">
                <a:solidFill>
                  <a:schemeClr val="bg1"/>
                </a:solidFill>
                <a:latin typeface="Garamond" panose="02020404030301010803" pitchFamily="18" charset="0"/>
              </a:rPr>
              <a:t>PYTHON DATA STRUCTURES</a:t>
            </a:r>
            <a:endParaRPr lang="en-US" sz="2800" dirty="0" smtClean="0">
              <a:solidFill>
                <a:schemeClr val="bg1"/>
              </a:solidFill>
              <a:latin typeface="Garamond" panose="02020404030301010803" pitchFamily="18" charset="0"/>
            </a:endParaRPr>
          </a:p>
        </p:txBody>
      </p:sp>
      <p:sp>
        <p:nvSpPr>
          <p:cNvPr id="8" name="Rectangle 7"/>
          <p:cNvSpPr/>
          <p:nvPr/>
        </p:nvSpPr>
        <p:spPr>
          <a:xfrm>
            <a:off x="155572" y="859334"/>
            <a:ext cx="5942015" cy="4955203"/>
          </a:xfrm>
          <a:prstGeom prst="rect">
            <a:avLst/>
          </a:prstGeom>
        </p:spPr>
        <p:txBody>
          <a:bodyPr wrap="square" numCol="1">
            <a:spAutoFit/>
          </a:bodyPr>
          <a:lstStyle/>
          <a:p>
            <a:pPr algn="ctr">
              <a:buSzPct val="100000"/>
            </a:pPr>
            <a:r>
              <a:rPr lang="en-US" sz="2800" dirty="0" smtClean="0">
                <a:solidFill>
                  <a:srgbClr val="FF0000"/>
                </a:solidFill>
                <a:latin typeface="Garamond" panose="02020404030301010803" pitchFamily="18" charset="0"/>
              </a:rPr>
              <a:t>Lists</a:t>
            </a:r>
          </a:p>
          <a:p>
            <a:pPr marL="342900" indent="-342900">
              <a:buBlip>
                <a:blip r:embed="rId2"/>
              </a:buBlip>
            </a:pPr>
            <a:r>
              <a:rPr lang="en-US" sz="2400" dirty="0">
                <a:solidFill>
                  <a:srgbClr val="FF0000"/>
                </a:solidFill>
                <a:latin typeface="Garamond" panose="02020404030301010803" pitchFamily="18" charset="0"/>
              </a:rPr>
              <a:t>List Operations, Methods and Functions</a:t>
            </a:r>
            <a:endParaRPr lang="en-US" sz="2400" dirty="0" smtClean="0">
              <a:solidFill>
                <a:srgbClr val="002060"/>
              </a:solidFill>
              <a:latin typeface="Garamond" panose="02020404030301010803" pitchFamily="18" charset="0"/>
            </a:endParaRPr>
          </a:p>
          <a:p>
            <a:pPr marL="342900" indent="-342900">
              <a:buBlip>
                <a:blip r:embed="rId2"/>
              </a:buBlip>
            </a:pPr>
            <a:r>
              <a:rPr lang="en-US" sz="2400" dirty="0" smtClean="0">
                <a:solidFill>
                  <a:srgbClr val="002060"/>
                </a:solidFill>
                <a:latin typeface="Garamond" panose="02020404030301010803" pitchFamily="18" charset="0"/>
              </a:rPr>
              <a:t>However, if the position of the element to be removed is not known, but the value is known; then the </a:t>
            </a:r>
            <a:r>
              <a:rPr lang="en-US" sz="2400" i="1" dirty="0" smtClean="0">
                <a:solidFill>
                  <a:srgbClr val="002060"/>
                </a:solidFill>
                <a:latin typeface="Garamond" panose="02020404030301010803" pitchFamily="18" charset="0"/>
              </a:rPr>
              <a:t>remove</a:t>
            </a:r>
            <a:r>
              <a:rPr lang="en-US" sz="2400" dirty="0" smtClean="0">
                <a:solidFill>
                  <a:srgbClr val="002060"/>
                </a:solidFill>
                <a:latin typeface="Garamond" panose="02020404030301010803" pitchFamily="18" charset="0"/>
              </a:rPr>
              <a:t> method can be used to remove it.</a:t>
            </a:r>
          </a:p>
          <a:p>
            <a:pPr marL="342900" indent="-342900">
              <a:buBlip>
                <a:blip r:embed="rId2"/>
              </a:buBlip>
            </a:pPr>
            <a:endParaRPr lang="en-US" sz="2400" dirty="0">
              <a:solidFill>
                <a:srgbClr val="002060"/>
              </a:solidFill>
              <a:latin typeface="Garamond" panose="02020404030301010803" pitchFamily="18" charset="0"/>
            </a:endParaRPr>
          </a:p>
          <a:p>
            <a:pPr marL="342900" indent="-342900">
              <a:buBlip>
                <a:blip r:embed="rId2"/>
              </a:buBlip>
            </a:pPr>
            <a:r>
              <a:rPr lang="en-US" sz="2400" dirty="0" smtClean="0">
                <a:solidFill>
                  <a:srgbClr val="002060"/>
                </a:solidFill>
                <a:latin typeface="Garamond" panose="02020404030301010803" pitchFamily="18" charset="0"/>
              </a:rPr>
              <a:t>However, Method </a:t>
            </a:r>
            <a:r>
              <a:rPr lang="en-US" sz="2400" i="1" dirty="0" smtClean="0">
                <a:solidFill>
                  <a:srgbClr val="002060"/>
                </a:solidFill>
                <a:latin typeface="Garamond" panose="02020404030301010803" pitchFamily="18" charset="0"/>
              </a:rPr>
              <a:t>remove</a:t>
            </a:r>
            <a:r>
              <a:rPr lang="en-US" sz="2400" dirty="0" smtClean="0">
                <a:solidFill>
                  <a:srgbClr val="002060"/>
                </a:solidFill>
                <a:latin typeface="Garamond" panose="02020404030301010803" pitchFamily="18" charset="0"/>
              </a:rPr>
              <a:t> only removes the first occurrence of the specified value in the list; subsequent </a:t>
            </a:r>
            <a:r>
              <a:rPr lang="en-US" sz="2400" dirty="0" err="1" smtClean="0">
                <a:solidFill>
                  <a:srgbClr val="002060"/>
                </a:solidFill>
                <a:latin typeface="Garamond" panose="02020404030301010803" pitchFamily="18" charset="0"/>
              </a:rPr>
              <a:t>occurences</a:t>
            </a:r>
            <a:r>
              <a:rPr lang="en-US" sz="2400" dirty="0" smtClean="0">
                <a:solidFill>
                  <a:srgbClr val="002060"/>
                </a:solidFill>
                <a:latin typeface="Garamond" panose="02020404030301010803" pitchFamily="18" charset="0"/>
              </a:rPr>
              <a:t> of that specified value are not removed.</a:t>
            </a:r>
          </a:p>
          <a:p>
            <a:pPr marL="342900" indent="-342900">
              <a:buBlip>
                <a:blip r:embed="rId2"/>
              </a:buBlip>
            </a:pPr>
            <a:r>
              <a:rPr lang="en-US" sz="2400" dirty="0">
                <a:solidFill>
                  <a:srgbClr val="002060"/>
                </a:solidFill>
                <a:latin typeface="Garamond" panose="02020404030301010803" pitchFamily="18" charset="0"/>
              </a:rPr>
              <a:t>Method </a:t>
            </a:r>
            <a:r>
              <a:rPr lang="en-US" sz="2400" i="1" dirty="0" smtClean="0">
                <a:solidFill>
                  <a:srgbClr val="002060"/>
                </a:solidFill>
                <a:latin typeface="Garamond" panose="02020404030301010803" pitchFamily="18" charset="0"/>
              </a:rPr>
              <a:t>remove</a:t>
            </a:r>
            <a:r>
              <a:rPr lang="en-US" sz="2400" dirty="0" smtClean="0">
                <a:solidFill>
                  <a:srgbClr val="002060"/>
                </a:solidFill>
                <a:latin typeface="Garamond" panose="02020404030301010803" pitchFamily="18" charset="0"/>
              </a:rPr>
              <a:t> </a:t>
            </a:r>
            <a:r>
              <a:rPr lang="en-US" sz="2400" dirty="0">
                <a:solidFill>
                  <a:srgbClr val="002060"/>
                </a:solidFill>
                <a:latin typeface="Garamond" panose="02020404030301010803" pitchFamily="18" charset="0"/>
              </a:rPr>
              <a:t>does not return a value, it only modifies the object in-place.</a:t>
            </a:r>
            <a:endParaRPr lang="en-US" sz="2400" dirty="0" smtClean="0">
              <a:solidFill>
                <a:srgbClr val="FF0000"/>
              </a:solidFill>
              <a:latin typeface="Garamond" panose="02020404030301010803" pitchFamily="18" charset="0"/>
            </a:endParaRP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66151" y="2209800"/>
            <a:ext cx="5394036" cy="2438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7072893"/>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Image result for fluid flow through porous media, imag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Image result for fluid flow through porous media, imag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Title 1"/>
          <p:cNvSpPr txBox="1">
            <a:spLocks/>
          </p:cNvSpPr>
          <p:nvPr/>
        </p:nvSpPr>
        <p:spPr>
          <a:xfrm>
            <a:off x="1587" y="0"/>
            <a:ext cx="10470340" cy="990600"/>
          </a:xfrm>
          <a:prstGeom prst="rect">
            <a:avLst/>
          </a:prstGeom>
          <a:solidFill>
            <a:srgbClr val="7030A0"/>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000" dirty="0">
                <a:solidFill>
                  <a:schemeClr val="bg1"/>
                </a:solidFill>
                <a:latin typeface="Monotype Corsiva" panose="03010101010201010101" pitchFamily="66" charset="0"/>
              </a:rPr>
              <a:t>PET </a:t>
            </a:r>
            <a:r>
              <a:rPr lang="en-US" sz="2000" dirty="0" smtClean="0">
                <a:solidFill>
                  <a:schemeClr val="bg1"/>
                </a:solidFill>
                <a:latin typeface="Monotype Corsiva" panose="03010101010201010101" pitchFamily="66" charset="0"/>
              </a:rPr>
              <a:t>328: Computer Applications in Petroleum Engineering – with Python Programming	</a:t>
            </a:r>
            <a:r>
              <a:rPr lang="en-US" sz="2000" dirty="0" smtClean="0">
                <a:solidFill>
                  <a:srgbClr val="FFFF00"/>
                </a:solidFill>
                <a:latin typeface="Monotype Corsiva" panose="03010101010201010101" pitchFamily="66" charset="0"/>
              </a:rPr>
              <a:t>Dr. Mosobalaje, O. O.</a:t>
            </a:r>
            <a:endParaRPr lang="en-US" sz="2000" dirty="0">
              <a:solidFill>
                <a:srgbClr val="FFFF00"/>
              </a:solidFill>
              <a:latin typeface="Monotype Corsiva" panose="03010101010201010101" pitchFamily="66" charset="0"/>
            </a:endParaRPr>
          </a:p>
          <a:p>
            <a:r>
              <a:rPr lang="en-US" sz="2800" dirty="0">
                <a:solidFill>
                  <a:schemeClr val="bg1"/>
                </a:solidFill>
                <a:latin typeface="Garamond" panose="02020404030301010803" pitchFamily="18" charset="0"/>
              </a:rPr>
              <a:t>PYTHON DATA STRUCTURES</a:t>
            </a:r>
            <a:endParaRPr lang="en-US" sz="2800" dirty="0" smtClean="0">
              <a:solidFill>
                <a:schemeClr val="bg1"/>
              </a:solidFill>
              <a:latin typeface="Garamond" panose="02020404030301010803" pitchFamily="18" charset="0"/>
            </a:endParaRPr>
          </a:p>
        </p:txBody>
      </p:sp>
      <p:sp>
        <p:nvSpPr>
          <p:cNvPr id="8" name="Rectangle 7"/>
          <p:cNvSpPr/>
          <p:nvPr/>
        </p:nvSpPr>
        <p:spPr>
          <a:xfrm>
            <a:off x="155572" y="859334"/>
            <a:ext cx="5942015" cy="2739211"/>
          </a:xfrm>
          <a:prstGeom prst="rect">
            <a:avLst/>
          </a:prstGeom>
        </p:spPr>
        <p:txBody>
          <a:bodyPr wrap="square" numCol="1">
            <a:spAutoFit/>
          </a:bodyPr>
          <a:lstStyle/>
          <a:p>
            <a:pPr algn="ctr">
              <a:buSzPct val="100000"/>
            </a:pPr>
            <a:r>
              <a:rPr lang="en-US" sz="2800" dirty="0" smtClean="0">
                <a:solidFill>
                  <a:srgbClr val="FF0000"/>
                </a:solidFill>
                <a:latin typeface="Garamond" panose="02020404030301010803" pitchFamily="18" charset="0"/>
              </a:rPr>
              <a:t>Lists</a:t>
            </a:r>
          </a:p>
          <a:p>
            <a:pPr marL="342900" indent="-342900">
              <a:buBlip>
                <a:blip r:embed="rId2"/>
              </a:buBlip>
            </a:pPr>
            <a:r>
              <a:rPr lang="en-US" sz="2400" dirty="0">
                <a:solidFill>
                  <a:srgbClr val="FF0000"/>
                </a:solidFill>
                <a:latin typeface="Garamond" panose="02020404030301010803" pitchFamily="18" charset="0"/>
              </a:rPr>
              <a:t>List Operations, Methods and Functions</a:t>
            </a:r>
            <a:endParaRPr lang="en-US" sz="2400" dirty="0" smtClean="0">
              <a:solidFill>
                <a:srgbClr val="002060"/>
              </a:solidFill>
              <a:latin typeface="Garamond" panose="02020404030301010803" pitchFamily="18" charset="0"/>
            </a:endParaRPr>
          </a:p>
          <a:p>
            <a:pPr marL="342900" indent="-342900">
              <a:buBlip>
                <a:blip r:embed="rId2"/>
              </a:buBlip>
            </a:pPr>
            <a:r>
              <a:rPr lang="en-US" sz="2400" dirty="0" smtClean="0">
                <a:solidFill>
                  <a:srgbClr val="002060"/>
                </a:solidFill>
                <a:latin typeface="Garamond" panose="02020404030301010803" pitchFamily="18" charset="0"/>
              </a:rPr>
              <a:t>Both Methods </a:t>
            </a:r>
            <a:r>
              <a:rPr lang="en-US" sz="2400" i="1" dirty="0" smtClean="0">
                <a:solidFill>
                  <a:srgbClr val="002060"/>
                </a:solidFill>
                <a:latin typeface="Garamond" panose="02020404030301010803" pitchFamily="18" charset="0"/>
              </a:rPr>
              <a:t>pop</a:t>
            </a:r>
            <a:r>
              <a:rPr lang="en-US" sz="2400" dirty="0" smtClean="0">
                <a:solidFill>
                  <a:srgbClr val="002060"/>
                </a:solidFill>
                <a:latin typeface="Garamond" panose="02020404030301010803" pitchFamily="18" charset="0"/>
              </a:rPr>
              <a:t> and </a:t>
            </a:r>
            <a:r>
              <a:rPr lang="en-US" sz="2400" i="1" dirty="0" smtClean="0">
                <a:solidFill>
                  <a:srgbClr val="002060"/>
                </a:solidFill>
                <a:latin typeface="Garamond" panose="02020404030301010803" pitchFamily="18" charset="0"/>
              </a:rPr>
              <a:t>remove</a:t>
            </a:r>
            <a:r>
              <a:rPr lang="en-US" sz="2400" dirty="0" smtClean="0">
                <a:solidFill>
                  <a:srgbClr val="002060"/>
                </a:solidFill>
                <a:latin typeface="Garamond" panose="02020404030301010803" pitchFamily="18" charset="0"/>
              </a:rPr>
              <a:t> accept only one argument; so they can only delete one  element of the list at a time.</a:t>
            </a:r>
          </a:p>
          <a:p>
            <a:pPr marL="342900" indent="-342900">
              <a:buBlip>
                <a:blip r:embed="rId2"/>
              </a:buBlip>
            </a:pPr>
            <a:r>
              <a:rPr lang="en-US" sz="2400" dirty="0" smtClean="0">
                <a:solidFill>
                  <a:srgbClr val="002060"/>
                </a:solidFill>
                <a:latin typeface="Garamond" panose="02020404030301010803" pitchFamily="18" charset="0"/>
              </a:rPr>
              <a:t>To delete multiple elements, use the </a:t>
            </a:r>
            <a:r>
              <a:rPr lang="en-US" sz="2400" i="1" dirty="0" smtClean="0">
                <a:solidFill>
                  <a:srgbClr val="002060"/>
                </a:solidFill>
                <a:latin typeface="Garamond" panose="02020404030301010803" pitchFamily="18" charset="0"/>
              </a:rPr>
              <a:t>del</a:t>
            </a:r>
            <a:r>
              <a:rPr lang="en-US" sz="2400" dirty="0" smtClean="0">
                <a:solidFill>
                  <a:srgbClr val="002060"/>
                </a:solidFill>
                <a:latin typeface="Garamond" panose="02020404030301010803" pitchFamily="18" charset="0"/>
              </a:rPr>
              <a:t> operator.</a:t>
            </a:r>
            <a:endParaRPr lang="en-US" sz="2400" dirty="0" smtClean="0">
              <a:solidFill>
                <a:srgbClr val="FF0000"/>
              </a:solidFill>
              <a:latin typeface="Garamond" panose="02020404030301010803" pitchFamily="18" charset="0"/>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2814" y="3567827"/>
            <a:ext cx="7095973" cy="26043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83520817"/>
      </p:ext>
    </p:extLst>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Image result for fluid flow through porous media, imag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Image result for fluid flow through porous media, imag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Title 1"/>
          <p:cNvSpPr txBox="1">
            <a:spLocks/>
          </p:cNvSpPr>
          <p:nvPr/>
        </p:nvSpPr>
        <p:spPr>
          <a:xfrm>
            <a:off x="1587" y="0"/>
            <a:ext cx="10470340" cy="990600"/>
          </a:xfrm>
          <a:prstGeom prst="rect">
            <a:avLst/>
          </a:prstGeom>
          <a:solidFill>
            <a:srgbClr val="7030A0"/>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000" dirty="0">
                <a:solidFill>
                  <a:schemeClr val="bg1"/>
                </a:solidFill>
                <a:latin typeface="Monotype Corsiva" panose="03010101010201010101" pitchFamily="66" charset="0"/>
              </a:rPr>
              <a:t>PET </a:t>
            </a:r>
            <a:r>
              <a:rPr lang="en-US" sz="2000" dirty="0" smtClean="0">
                <a:solidFill>
                  <a:schemeClr val="bg1"/>
                </a:solidFill>
                <a:latin typeface="Monotype Corsiva" panose="03010101010201010101" pitchFamily="66" charset="0"/>
              </a:rPr>
              <a:t>328: Computer Applications in Petroleum Engineering – with Python Programming	</a:t>
            </a:r>
            <a:r>
              <a:rPr lang="en-US" sz="2000" dirty="0" smtClean="0">
                <a:solidFill>
                  <a:srgbClr val="FFFF00"/>
                </a:solidFill>
                <a:latin typeface="Monotype Corsiva" panose="03010101010201010101" pitchFamily="66" charset="0"/>
              </a:rPr>
              <a:t>Dr. Mosobalaje, O. O.</a:t>
            </a:r>
            <a:endParaRPr lang="en-US" sz="2000" dirty="0">
              <a:solidFill>
                <a:srgbClr val="FFFF00"/>
              </a:solidFill>
              <a:latin typeface="Monotype Corsiva" panose="03010101010201010101" pitchFamily="66" charset="0"/>
            </a:endParaRPr>
          </a:p>
          <a:p>
            <a:r>
              <a:rPr lang="en-US" sz="2800" dirty="0">
                <a:solidFill>
                  <a:schemeClr val="bg1"/>
                </a:solidFill>
                <a:latin typeface="Garamond" panose="02020404030301010803" pitchFamily="18" charset="0"/>
              </a:rPr>
              <a:t>PYTHON DATA STRUCTURES</a:t>
            </a:r>
            <a:endParaRPr lang="en-US" sz="2800" dirty="0" smtClean="0">
              <a:solidFill>
                <a:schemeClr val="bg1"/>
              </a:solidFill>
              <a:latin typeface="Garamond" panose="02020404030301010803" pitchFamily="18" charset="0"/>
            </a:endParaRPr>
          </a:p>
        </p:txBody>
      </p:sp>
      <p:sp>
        <p:nvSpPr>
          <p:cNvPr id="8" name="Rectangle 7"/>
          <p:cNvSpPr/>
          <p:nvPr/>
        </p:nvSpPr>
        <p:spPr>
          <a:xfrm>
            <a:off x="155572" y="859334"/>
            <a:ext cx="5180015" cy="4955203"/>
          </a:xfrm>
          <a:prstGeom prst="rect">
            <a:avLst/>
          </a:prstGeom>
        </p:spPr>
        <p:txBody>
          <a:bodyPr wrap="square" numCol="1">
            <a:spAutoFit/>
          </a:bodyPr>
          <a:lstStyle/>
          <a:p>
            <a:pPr algn="ctr">
              <a:buSzPct val="100000"/>
            </a:pPr>
            <a:r>
              <a:rPr lang="en-US" sz="2800" dirty="0" smtClean="0">
                <a:solidFill>
                  <a:srgbClr val="FF0000"/>
                </a:solidFill>
                <a:latin typeface="Garamond" panose="02020404030301010803" pitchFamily="18" charset="0"/>
              </a:rPr>
              <a:t>Lists</a:t>
            </a:r>
          </a:p>
          <a:p>
            <a:pPr marL="342900" indent="-342900">
              <a:buBlip>
                <a:blip r:embed="rId2"/>
              </a:buBlip>
            </a:pPr>
            <a:r>
              <a:rPr lang="en-US" sz="2400" dirty="0">
                <a:solidFill>
                  <a:srgbClr val="FF0000"/>
                </a:solidFill>
                <a:latin typeface="Garamond" panose="02020404030301010803" pitchFamily="18" charset="0"/>
              </a:rPr>
              <a:t>List Operations, Methods and Functions</a:t>
            </a:r>
            <a:endParaRPr lang="en-US" sz="2400" dirty="0" smtClean="0">
              <a:solidFill>
                <a:srgbClr val="002060"/>
              </a:solidFill>
              <a:latin typeface="Garamond" panose="02020404030301010803" pitchFamily="18" charset="0"/>
            </a:endParaRPr>
          </a:p>
          <a:p>
            <a:pPr marL="342900" indent="-342900">
              <a:buBlip>
                <a:blip r:embed="rId2"/>
              </a:buBlip>
            </a:pPr>
            <a:r>
              <a:rPr lang="en-US" sz="2400" dirty="0" smtClean="0">
                <a:solidFill>
                  <a:srgbClr val="002060"/>
                </a:solidFill>
                <a:latin typeface="Garamond" panose="02020404030301010803" pitchFamily="18" charset="0"/>
              </a:rPr>
              <a:t>Elements of a list can be sorted either in ascending order of descending order using Method </a:t>
            </a:r>
            <a:r>
              <a:rPr lang="en-US" sz="2400" i="1" dirty="0" smtClean="0">
                <a:solidFill>
                  <a:srgbClr val="002060"/>
                </a:solidFill>
                <a:latin typeface="Garamond" panose="02020404030301010803" pitchFamily="18" charset="0"/>
              </a:rPr>
              <a:t>sort</a:t>
            </a:r>
            <a:r>
              <a:rPr lang="en-US" sz="2400" dirty="0" smtClean="0">
                <a:solidFill>
                  <a:srgbClr val="002060"/>
                </a:solidFill>
                <a:latin typeface="Garamond" panose="02020404030301010803" pitchFamily="18" charset="0"/>
              </a:rPr>
              <a:t>.</a:t>
            </a:r>
          </a:p>
          <a:p>
            <a:pPr marL="342900" indent="-342900">
              <a:buBlip>
                <a:blip r:embed="rId2"/>
              </a:buBlip>
            </a:pPr>
            <a:endParaRPr lang="en-US" sz="2400" dirty="0" smtClean="0">
              <a:solidFill>
                <a:srgbClr val="002060"/>
              </a:solidFill>
              <a:latin typeface="Garamond" panose="02020404030301010803" pitchFamily="18" charset="0"/>
            </a:endParaRPr>
          </a:p>
          <a:p>
            <a:pPr marL="342900" indent="-342900">
              <a:buBlip>
                <a:blip r:embed="rId2"/>
              </a:buBlip>
            </a:pPr>
            <a:r>
              <a:rPr lang="en-US" sz="2400" dirty="0" smtClean="0">
                <a:solidFill>
                  <a:srgbClr val="002060"/>
                </a:solidFill>
                <a:latin typeface="Garamond" panose="02020404030301010803" pitchFamily="18" charset="0"/>
              </a:rPr>
              <a:t>By default, the method sorts in ascending order. However, to sort in descending order, set argument </a:t>
            </a:r>
            <a:r>
              <a:rPr lang="en-US" sz="2400" i="1" dirty="0" smtClean="0">
                <a:solidFill>
                  <a:srgbClr val="002060"/>
                </a:solidFill>
                <a:latin typeface="Garamond" panose="02020404030301010803" pitchFamily="18" charset="0"/>
              </a:rPr>
              <a:t>reverse</a:t>
            </a:r>
            <a:r>
              <a:rPr lang="en-US" sz="2400" dirty="0" smtClean="0">
                <a:solidFill>
                  <a:srgbClr val="002060"/>
                </a:solidFill>
                <a:latin typeface="Garamond" panose="02020404030301010803" pitchFamily="18" charset="0"/>
              </a:rPr>
              <a:t> to True.</a:t>
            </a:r>
          </a:p>
          <a:p>
            <a:pPr marL="342900" indent="-342900">
              <a:buBlip>
                <a:blip r:embed="rId2"/>
              </a:buBlip>
            </a:pPr>
            <a:endParaRPr lang="en-US" sz="2400" dirty="0" smtClean="0">
              <a:solidFill>
                <a:srgbClr val="002060"/>
              </a:solidFill>
              <a:latin typeface="Garamond" panose="02020404030301010803" pitchFamily="18" charset="0"/>
            </a:endParaRPr>
          </a:p>
          <a:p>
            <a:pPr marL="342900" indent="-342900">
              <a:buBlip>
                <a:blip r:embed="rId2"/>
              </a:buBlip>
            </a:pPr>
            <a:r>
              <a:rPr lang="en-US" sz="2400" dirty="0" smtClean="0">
                <a:solidFill>
                  <a:srgbClr val="FF0000"/>
                </a:solidFill>
                <a:latin typeface="Garamond" panose="02020404030301010803" pitchFamily="18" charset="0"/>
              </a:rPr>
              <a:t>Caution: never do </a:t>
            </a:r>
            <a:r>
              <a:rPr lang="en-US" sz="2400" dirty="0" err="1" smtClean="0">
                <a:solidFill>
                  <a:srgbClr val="FF0000"/>
                </a:solidFill>
                <a:latin typeface="Garamond" panose="02020404030301010803" pitchFamily="18" charset="0"/>
              </a:rPr>
              <a:t>poro</a:t>
            </a:r>
            <a:r>
              <a:rPr lang="en-US" sz="2400" dirty="0" smtClean="0">
                <a:solidFill>
                  <a:srgbClr val="FF0000"/>
                </a:solidFill>
                <a:latin typeface="Garamond" panose="02020404030301010803" pitchFamily="18" charset="0"/>
              </a:rPr>
              <a:t> = </a:t>
            </a:r>
            <a:r>
              <a:rPr lang="en-US" sz="2400" dirty="0" err="1" smtClean="0">
                <a:solidFill>
                  <a:srgbClr val="FF0000"/>
                </a:solidFill>
                <a:latin typeface="Garamond" panose="02020404030301010803" pitchFamily="18" charset="0"/>
              </a:rPr>
              <a:t>poro.sort</a:t>
            </a:r>
            <a:r>
              <a:rPr lang="en-US" sz="2400" dirty="0" smtClean="0">
                <a:solidFill>
                  <a:srgbClr val="FF0000"/>
                </a:solidFill>
                <a:latin typeface="Garamond" panose="02020404030301010803" pitchFamily="18" charset="0"/>
              </a:rPr>
              <a:t>()</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87987" y="2895600"/>
            <a:ext cx="6619875" cy="2609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6611535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Image result for fluid flow through porous media, imag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Image result for fluid flow through porous media, imag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Title 1"/>
          <p:cNvSpPr txBox="1">
            <a:spLocks/>
          </p:cNvSpPr>
          <p:nvPr/>
        </p:nvSpPr>
        <p:spPr>
          <a:xfrm>
            <a:off x="1587" y="0"/>
            <a:ext cx="10470340" cy="990600"/>
          </a:xfrm>
          <a:prstGeom prst="rect">
            <a:avLst/>
          </a:prstGeom>
          <a:solidFill>
            <a:srgbClr val="7030A0"/>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000" dirty="0">
                <a:solidFill>
                  <a:schemeClr val="bg1"/>
                </a:solidFill>
                <a:latin typeface="Monotype Corsiva" panose="03010101010201010101" pitchFamily="66" charset="0"/>
              </a:rPr>
              <a:t>PET </a:t>
            </a:r>
            <a:r>
              <a:rPr lang="en-US" sz="2000" dirty="0" smtClean="0">
                <a:solidFill>
                  <a:schemeClr val="bg1"/>
                </a:solidFill>
                <a:latin typeface="Monotype Corsiva" panose="03010101010201010101" pitchFamily="66" charset="0"/>
              </a:rPr>
              <a:t>328: Computer Applications in Petroleum Engineering – with Python Programming	</a:t>
            </a:r>
            <a:r>
              <a:rPr lang="en-US" sz="2000" dirty="0" smtClean="0">
                <a:solidFill>
                  <a:srgbClr val="FFFF00"/>
                </a:solidFill>
                <a:latin typeface="Monotype Corsiva" panose="03010101010201010101" pitchFamily="66" charset="0"/>
              </a:rPr>
              <a:t>Dr. Mosobalaje, O. O.</a:t>
            </a:r>
            <a:endParaRPr lang="en-US" sz="2000" dirty="0">
              <a:solidFill>
                <a:srgbClr val="FFFF00"/>
              </a:solidFill>
              <a:latin typeface="Monotype Corsiva" panose="03010101010201010101" pitchFamily="66" charset="0"/>
            </a:endParaRPr>
          </a:p>
          <a:p>
            <a:r>
              <a:rPr lang="en-US" sz="2800" dirty="0" smtClean="0">
                <a:solidFill>
                  <a:schemeClr val="bg1"/>
                </a:solidFill>
                <a:latin typeface="Garamond" panose="02020404030301010803" pitchFamily="18" charset="0"/>
              </a:rPr>
              <a:t>PREAMBLES</a:t>
            </a:r>
          </a:p>
        </p:txBody>
      </p:sp>
      <p:sp>
        <p:nvSpPr>
          <p:cNvPr id="7" name="Rectangle 6"/>
          <p:cNvSpPr/>
          <p:nvPr/>
        </p:nvSpPr>
        <p:spPr>
          <a:xfrm>
            <a:off x="155575" y="1066800"/>
            <a:ext cx="5637212" cy="4062651"/>
          </a:xfrm>
          <a:prstGeom prst="rect">
            <a:avLst/>
          </a:prstGeom>
        </p:spPr>
        <p:txBody>
          <a:bodyPr wrap="square" numCol="1">
            <a:spAutoFit/>
          </a:bodyPr>
          <a:lstStyle/>
          <a:p>
            <a:pPr algn="ctr">
              <a:lnSpc>
                <a:spcPct val="150000"/>
              </a:lnSpc>
              <a:buSzPct val="100000"/>
            </a:pPr>
            <a:r>
              <a:rPr lang="en-US" sz="2800" dirty="0" smtClean="0">
                <a:solidFill>
                  <a:srgbClr val="FF0000"/>
                </a:solidFill>
                <a:latin typeface="Garamond" panose="02020404030301010803" pitchFamily="18" charset="0"/>
              </a:rPr>
              <a:t>The Toolbox</a:t>
            </a:r>
          </a:p>
          <a:p>
            <a:pPr marL="342900" indent="-342900">
              <a:lnSpc>
                <a:spcPct val="150000"/>
              </a:lnSpc>
              <a:buSzPct val="100000"/>
              <a:buBlip>
                <a:blip r:embed="rId2"/>
              </a:buBlip>
            </a:pPr>
            <a:r>
              <a:rPr lang="en-US" sz="2400" dirty="0" smtClean="0">
                <a:solidFill>
                  <a:srgbClr val="FF0000"/>
                </a:solidFill>
                <a:latin typeface="Garamond" pitchFamily="18" charset="0"/>
              </a:rPr>
              <a:t>Python IDLE</a:t>
            </a:r>
          </a:p>
          <a:p>
            <a:pPr>
              <a:lnSpc>
                <a:spcPct val="150000"/>
              </a:lnSpc>
              <a:buSzPct val="100000"/>
            </a:pPr>
            <a:r>
              <a:rPr lang="en-US" sz="2400" dirty="0" smtClean="0">
                <a:solidFill>
                  <a:srgbClr val="003399"/>
                </a:solidFill>
                <a:latin typeface="Garamond" pitchFamily="18" charset="0"/>
              </a:rPr>
              <a:t>There are two ways by which you could communicate with Python from the IDLE environment:</a:t>
            </a:r>
          </a:p>
          <a:p>
            <a:pPr marL="342900" indent="-342900">
              <a:lnSpc>
                <a:spcPct val="150000"/>
              </a:lnSpc>
              <a:buSzPct val="100000"/>
              <a:buBlip>
                <a:blip r:embed="rId2"/>
              </a:buBlip>
            </a:pPr>
            <a:r>
              <a:rPr lang="en-US" sz="2400" dirty="0" smtClean="0">
                <a:solidFill>
                  <a:srgbClr val="003399"/>
                </a:solidFill>
                <a:latin typeface="Garamond" pitchFamily="18" charset="0"/>
              </a:rPr>
              <a:t>Interactive</a:t>
            </a:r>
          </a:p>
          <a:p>
            <a:pPr marL="342900" indent="-342900">
              <a:lnSpc>
                <a:spcPct val="150000"/>
              </a:lnSpc>
              <a:buSzPct val="100000"/>
              <a:buBlip>
                <a:blip r:embed="rId2"/>
              </a:buBlip>
            </a:pPr>
            <a:r>
              <a:rPr lang="en-US" sz="2400" dirty="0" smtClean="0">
                <a:solidFill>
                  <a:srgbClr val="003399"/>
                </a:solidFill>
                <a:latin typeface="Garamond" pitchFamily="18" charset="0"/>
              </a:rPr>
              <a:t>From a file (script)</a:t>
            </a:r>
          </a:p>
        </p:txBody>
      </p:sp>
    </p:spTree>
    <p:extLst>
      <p:ext uri="{BB962C8B-B14F-4D97-AF65-F5344CB8AC3E}">
        <p14:creationId xmlns:p14="http://schemas.microsoft.com/office/powerpoint/2010/main" val="3292847590"/>
      </p:ext>
    </p:extLst>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Image result for fluid flow through porous media, imag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Image result for fluid flow through porous media, imag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Title 1"/>
          <p:cNvSpPr txBox="1">
            <a:spLocks/>
          </p:cNvSpPr>
          <p:nvPr/>
        </p:nvSpPr>
        <p:spPr>
          <a:xfrm>
            <a:off x="1587" y="0"/>
            <a:ext cx="10470340" cy="990600"/>
          </a:xfrm>
          <a:prstGeom prst="rect">
            <a:avLst/>
          </a:prstGeom>
          <a:solidFill>
            <a:srgbClr val="7030A0"/>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000" dirty="0">
                <a:solidFill>
                  <a:schemeClr val="bg1"/>
                </a:solidFill>
                <a:latin typeface="Monotype Corsiva" panose="03010101010201010101" pitchFamily="66" charset="0"/>
              </a:rPr>
              <a:t>PET </a:t>
            </a:r>
            <a:r>
              <a:rPr lang="en-US" sz="2000" dirty="0" smtClean="0">
                <a:solidFill>
                  <a:schemeClr val="bg1"/>
                </a:solidFill>
                <a:latin typeface="Monotype Corsiva" panose="03010101010201010101" pitchFamily="66" charset="0"/>
              </a:rPr>
              <a:t>328: Computer Applications in Petroleum Engineering – with Python Programming	</a:t>
            </a:r>
            <a:r>
              <a:rPr lang="en-US" sz="2000" dirty="0" smtClean="0">
                <a:solidFill>
                  <a:srgbClr val="FFFF00"/>
                </a:solidFill>
                <a:latin typeface="Monotype Corsiva" panose="03010101010201010101" pitchFamily="66" charset="0"/>
              </a:rPr>
              <a:t>Dr. Mosobalaje, O. O.</a:t>
            </a:r>
            <a:endParaRPr lang="en-US" sz="2000" dirty="0">
              <a:solidFill>
                <a:srgbClr val="FFFF00"/>
              </a:solidFill>
              <a:latin typeface="Monotype Corsiva" panose="03010101010201010101" pitchFamily="66" charset="0"/>
            </a:endParaRPr>
          </a:p>
          <a:p>
            <a:r>
              <a:rPr lang="en-US" sz="2800" dirty="0">
                <a:solidFill>
                  <a:schemeClr val="bg1"/>
                </a:solidFill>
                <a:latin typeface="Garamond" panose="02020404030301010803" pitchFamily="18" charset="0"/>
              </a:rPr>
              <a:t>PYTHON DATA STRUCTURES</a:t>
            </a:r>
            <a:endParaRPr lang="en-US" sz="2800" dirty="0" smtClean="0">
              <a:solidFill>
                <a:schemeClr val="bg1"/>
              </a:solidFill>
              <a:latin typeface="Garamond" panose="02020404030301010803" pitchFamily="18" charset="0"/>
            </a:endParaRPr>
          </a:p>
        </p:txBody>
      </p:sp>
      <p:sp>
        <p:nvSpPr>
          <p:cNvPr id="8" name="Rectangle 7"/>
          <p:cNvSpPr/>
          <p:nvPr/>
        </p:nvSpPr>
        <p:spPr>
          <a:xfrm>
            <a:off x="155572" y="859334"/>
            <a:ext cx="5180015" cy="5324535"/>
          </a:xfrm>
          <a:prstGeom prst="rect">
            <a:avLst/>
          </a:prstGeom>
        </p:spPr>
        <p:txBody>
          <a:bodyPr wrap="square" numCol="1">
            <a:spAutoFit/>
          </a:bodyPr>
          <a:lstStyle/>
          <a:p>
            <a:pPr algn="ctr">
              <a:buSzPct val="100000"/>
            </a:pPr>
            <a:r>
              <a:rPr lang="en-US" sz="2800" dirty="0" smtClean="0">
                <a:solidFill>
                  <a:srgbClr val="FF0000"/>
                </a:solidFill>
                <a:latin typeface="Garamond" panose="02020404030301010803" pitchFamily="18" charset="0"/>
              </a:rPr>
              <a:t>Lists</a:t>
            </a:r>
          </a:p>
          <a:p>
            <a:pPr marL="342900" indent="-342900">
              <a:buBlip>
                <a:blip r:embed="rId2"/>
              </a:buBlip>
            </a:pPr>
            <a:r>
              <a:rPr lang="en-US" sz="2400" dirty="0">
                <a:solidFill>
                  <a:srgbClr val="FF0000"/>
                </a:solidFill>
                <a:latin typeface="Garamond" panose="02020404030301010803" pitchFamily="18" charset="0"/>
              </a:rPr>
              <a:t>List Operations, Methods and Functions</a:t>
            </a:r>
            <a:endParaRPr lang="en-US" sz="2400" dirty="0" smtClean="0">
              <a:solidFill>
                <a:srgbClr val="002060"/>
              </a:solidFill>
              <a:latin typeface="Garamond" panose="02020404030301010803" pitchFamily="18" charset="0"/>
            </a:endParaRPr>
          </a:p>
          <a:p>
            <a:pPr marL="342900" indent="-342900">
              <a:buBlip>
                <a:blip r:embed="rId2"/>
              </a:buBlip>
            </a:pPr>
            <a:r>
              <a:rPr lang="en-US" sz="2400" dirty="0" smtClean="0">
                <a:solidFill>
                  <a:srgbClr val="002060"/>
                </a:solidFill>
                <a:latin typeface="Garamond" panose="02020404030301010803" pitchFamily="18" charset="0"/>
              </a:rPr>
              <a:t>That a value is present (or not present) in a list could be determined using the </a:t>
            </a:r>
            <a:r>
              <a:rPr lang="en-US" sz="2400" i="1" dirty="0" smtClean="0">
                <a:solidFill>
                  <a:srgbClr val="002060"/>
                </a:solidFill>
                <a:latin typeface="Garamond" panose="02020404030301010803" pitchFamily="18" charset="0"/>
              </a:rPr>
              <a:t>in</a:t>
            </a:r>
            <a:r>
              <a:rPr lang="en-US" sz="2400" dirty="0" smtClean="0">
                <a:solidFill>
                  <a:srgbClr val="002060"/>
                </a:solidFill>
                <a:latin typeface="Garamond" panose="02020404030301010803" pitchFamily="18" charset="0"/>
              </a:rPr>
              <a:t> operator.</a:t>
            </a:r>
          </a:p>
          <a:p>
            <a:pPr marL="342900" indent="-342900">
              <a:buBlip>
                <a:blip r:embed="rId2"/>
              </a:buBlip>
            </a:pPr>
            <a:endParaRPr lang="en-US" sz="2400" dirty="0" smtClean="0">
              <a:solidFill>
                <a:srgbClr val="002060"/>
              </a:solidFill>
              <a:latin typeface="Garamond" panose="02020404030301010803" pitchFamily="18" charset="0"/>
            </a:endParaRPr>
          </a:p>
          <a:p>
            <a:pPr marL="342900" indent="-342900">
              <a:buBlip>
                <a:blip r:embed="rId2"/>
              </a:buBlip>
            </a:pPr>
            <a:r>
              <a:rPr lang="en-US" sz="2400" dirty="0" smtClean="0">
                <a:solidFill>
                  <a:srgbClr val="002060"/>
                </a:solidFill>
                <a:latin typeface="Garamond" panose="02020404030301010803" pitchFamily="18" charset="0"/>
              </a:rPr>
              <a:t>The </a:t>
            </a:r>
            <a:r>
              <a:rPr lang="en-US" sz="2400" i="1" dirty="0" smtClean="0">
                <a:solidFill>
                  <a:srgbClr val="002060"/>
                </a:solidFill>
                <a:latin typeface="Garamond" panose="02020404030301010803" pitchFamily="18" charset="0"/>
              </a:rPr>
              <a:t>in</a:t>
            </a:r>
            <a:r>
              <a:rPr lang="en-US" sz="2400" dirty="0" smtClean="0">
                <a:solidFill>
                  <a:srgbClr val="002060"/>
                </a:solidFill>
                <a:latin typeface="Garamond" panose="02020404030301010803" pitchFamily="18" charset="0"/>
              </a:rPr>
              <a:t> operator returns True if the specified value is present in the list, and False, otherwise.</a:t>
            </a:r>
          </a:p>
          <a:p>
            <a:pPr marL="342900" indent="-342900">
              <a:buBlip>
                <a:blip r:embed="rId2"/>
              </a:buBlip>
            </a:pPr>
            <a:endParaRPr lang="en-US" sz="2400" dirty="0" smtClean="0">
              <a:solidFill>
                <a:srgbClr val="002060"/>
              </a:solidFill>
              <a:latin typeface="Garamond" panose="02020404030301010803" pitchFamily="18" charset="0"/>
            </a:endParaRPr>
          </a:p>
          <a:p>
            <a:pPr marL="342900" indent="-342900">
              <a:buBlip>
                <a:blip r:embed="rId2"/>
              </a:buBlip>
            </a:pPr>
            <a:r>
              <a:rPr lang="en-US" sz="2400" dirty="0" smtClean="0">
                <a:solidFill>
                  <a:srgbClr val="002060"/>
                </a:solidFill>
                <a:latin typeface="Garamond" panose="02020404030301010803" pitchFamily="18" charset="0"/>
              </a:rPr>
              <a:t>Such </a:t>
            </a:r>
            <a:r>
              <a:rPr lang="en-US" sz="2400" i="1" dirty="0" smtClean="0">
                <a:solidFill>
                  <a:srgbClr val="002060"/>
                </a:solidFill>
                <a:latin typeface="Garamond" panose="02020404030301010803" pitchFamily="18" charset="0"/>
              </a:rPr>
              <a:t>in</a:t>
            </a:r>
            <a:r>
              <a:rPr lang="en-US" sz="2400" dirty="0" smtClean="0">
                <a:solidFill>
                  <a:srgbClr val="002060"/>
                </a:solidFill>
                <a:latin typeface="Garamond" panose="02020404030301010803" pitchFamily="18" charset="0"/>
              </a:rPr>
              <a:t> operations might be used in constructing the conditions for </a:t>
            </a:r>
            <a:r>
              <a:rPr lang="en-US" sz="2400" i="1" dirty="0" smtClean="0">
                <a:solidFill>
                  <a:srgbClr val="002060"/>
                </a:solidFill>
                <a:latin typeface="Garamond" panose="02020404030301010803" pitchFamily="18" charset="0"/>
              </a:rPr>
              <a:t>if</a:t>
            </a:r>
            <a:r>
              <a:rPr lang="en-US" sz="2400" dirty="0" smtClean="0">
                <a:solidFill>
                  <a:srgbClr val="002060"/>
                </a:solidFill>
                <a:latin typeface="Garamond" panose="02020404030301010803" pitchFamily="18" charset="0"/>
              </a:rPr>
              <a:t> and </a:t>
            </a:r>
            <a:r>
              <a:rPr lang="en-US" sz="2400" i="1" dirty="0" smtClean="0">
                <a:solidFill>
                  <a:srgbClr val="002060"/>
                </a:solidFill>
                <a:latin typeface="Garamond" panose="02020404030301010803" pitchFamily="18" charset="0"/>
              </a:rPr>
              <a:t>while</a:t>
            </a:r>
            <a:r>
              <a:rPr lang="en-US" sz="2400" dirty="0" smtClean="0">
                <a:solidFill>
                  <a:srgbClr val="002060"/>
                </a:solidFill>
                <a:latin typeface="Garamond" panose="02020404030301010803" pitchFamily="18" charset="0"/>
              </a:rPr>
              <a:t> statements.</a:t>
            </a:r>
            <a:endParaRPr lang="en-US" sz="2400" dirty="0" smtClean="0">
              <a:solidFill>
                <a:srgbClr val="FF0000"/>
              </a:solidFill>
              <a:latin typeface="Garamond" panose="02020404030301010803" pitchFamily="18" charset="0"/>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29655" y="2438400"/>
            <a:ext cx="5486400" cy="152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75918850"/>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Image result for fluid flow through porous media, imag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Image result for fluid flow through porous media, imag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Title 1"/>
          <p:cNvSpPr txBox="1">
            <a:spLocks/>
          </p:cNvSpPr>
          <p:nvPr/>
        </p:nvSpPr>
        <p:spPr>
          <a:xfrm>
            <a:off x="1587" y="0"/>
            <a:ext cx="10470340" cy="990600"/>
          </a:xfrm>
          <a:prstGeom prst="rect">
            <a:avLst/>
          </a:prstGeom>
          <a:solidFill>
            <a:srgbClr val="7030A0"/>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000" dirty="0">
                <a:solidFill>
                  <a:schemeClr val="bg1"/>
                </a:solidFill>
                <a:latin typeface="Monotype Corsiva" panose="03010101010201010101" pitchFamily="66" charset="0"/>
              </a:rPr>
              <a:t>PET </a:t>
            </a:r>
            <a:r>
              <a:rPr lang="en-US" sz="2000" dirty="0" smtClean="0">
                <a:solidFill>
                  <a:schemeClr val="bg1"/>
                </a:solidFill>
                <a:latin typeface="Monotype Corsiva" panose="03010101010201010101" pitchFamily="66" charset="0"/>
              </a:rPr>
              <a:t>328: Computer Applications in Petroleum Engineering – with Python Programming	</a:t>
            </a:r>
            <a:r>
              <a:rPr lang="en-US" sz="2000" dirty="0" smtClean="0">
                <a:solidFill>
                  <a:srgbClr val="FFFF00"/>
                </a:solidFill>
                <a:latin typeface="Monotype Corsiva" panose="03010101010201010101" pitchFamily="66" charset="0"/>
              </a:rPr>
              <a:t>Dr. Mosobalaje, O. O.</a:t>
            </a:r>
            <a:endParaRPr lang="en-US" sz="2000" dirty="0">
              <a:solidFill>
                <a:srgbClr val="FFFF00"/>
              </a:solidFill>
              <a:latin typeface="Monotype Corsiva" panose="03010101010201010101" pitchFamily="66" charset="0"/>
            </a:endParaRPr>
          </a:p>
          <a:p>
            <a:r>
              <a:rPr lang="en-US" sz="2800" dirty="0">
                <a:solidFill>
                  <a:schemeClr val="bg1"/>
                </a:solidFill>
                <a:latin typeface="Garamond" panose="02020404030301010803" pitchFamily="18" charset="0"/>
              </a:rPr>
              <a:t>PYTHON DATA STRUCTURES</a:t>
            </a:r>
            <a:endParaRPr lang="en-US" sz="2800" dirty="0" smtClean="0">
              <a:solidFill>
                <a:schemeClr val="bg1"/>
              </a:solidFill>
              <a:latin typeface="Garamond" panose="02020404030301010803" pitchFamily="18" charset="0"/>
            </a:endParaRPr>
          </a:p>
        </p:txBody>
      </p:sp>
      <p:sp>
        <p:nvSpPr>
          <p:cNvPr id="8" name="Rectangle 7"/>
          <p:cNvSpPr/>
          <p:nvPr/>
        </p:nvSpPr>
        <p:spPr>
          <a:xfrm>
            <a:off x="155572" y="859334"/>
            <a:ext cx="7742240" cy="5324535"/>
          </a:xfrm>
          <a:prstGeom prst="rect">
            <a:avLst/>
          </a:prstGeom>
        </p:spPr>
        <p:txBody>
          <a:bodyPr wrap="square" numCol="1">
            <a:spAutoFit/>
          </a:bodyPr>
          <a:lstStyle/>
          <a:p>
            <a:pPr algn="ctr">
              <a:buSzPct val="100000"/>
            </a:pPr>
            <a:r>
              <a:rPr lang="en-US" sz="2800" dirty="0" smtClean="0">
                <a:solidFill>
                  <a:srgbClr val="FF0000"/>
                </a:solidFill>
                <a:latin typeface="Garamond" panose="02020404030301010803" pitchFamily="18" charset="0"/>
              </a:rPr>
              <a:t>Lists</a:t>
            </a:r>
          </a:p>
          <a:p>
            <a:pPr marL="342900" indent="-342900">
              <a:buBlip>
                <a:blip r:embed="rId2"/>
              </a:buBlip>
            </a:pPr>
            <a:r>
              <a:rPr lang="en-US" sz="2400" dirty="0">
                <a:solidFill>
                  <a:srgbClr val="FF0000"/>
                </a:solidFill>
                <a:latin typeface="Garamond" panose="02020404030301010803" pitchFamily="18" charset="0"/>
              </a:rPr>
              <a:t>List Operations, Methods and Functions</a:t>
            </a:r>
            <a:endParaRPr lang="en-US" sz="2400" dirty="0" smtClean="0">
              <a:solidFill>
                <a:srgbClr val="002060"/>
              </a:solidFill>
              <a:latin typeface="Garamond" panose="02020404030301010803" pitchFamily="18" charset="0"/>
            </a:endParaRPr>
          </a:p>
          <a:p>
            <a:pPr marL="342900" indent="-342900">
              <a:buBlip>
                <a:blip r:embed="rId2"/>
              </a:buBlip>
            </a:pPr>
            <a:r>
              <a:rPr lang="en-US" sz="2400" dirty="0" smtClean="0">
                <a:solidFill>
                  <a:srgbClr val="002060"/>
                </a:solidFill>
                <a:latin typeface="Garamond" panose="02020404030301010803" pitchFamily="18" charset="0"/>
              </a:rPr>
              <a:t>Sometimes, the presence of a value in a list is already ascertained, but there is a need to determine the exact location (index) of the value in the list. Method </a:t>
            </a:r>
            <a:r>
              <a:rPr lang="en-US" sz="2400" i="1" dirty="0" smtClean="0">
                <a:solidFill>
                  <a:srgbClr val="002060"/>
                </a:solidFill>
                <a:latin typeface="Garamond" panose="02020404030301010803" pitchFamily="18" charset="0"/>
              </a:rPr>
              <a:t>index</a:t>
            </a:r>
            <a:r>
              <a:rPr lang="en-US" sz="2400" dirty="0" smtClean="0">
                <a:solidFill>
                  <a:srgbClr val="002060"/>
                </a:solidFill>
                <a:latin typeface="Garamond" panose="02020404030301010803" pitchFamily="18" charset="0"/>
              </a:rPr>
              <a:t> could be used for such purpose.</a:t>
            </a:r>
          </a:p>
          <a:p>
            <a:pPr marL="342900" indent="-342900">
              <a:buBlip>
                <a:blip r:embed="rId2"/>
              </a:buBlip>
            </a:pPr>
            <a:endParaRPr lang="en-US" sz="2400" dirty="0" smtClean="0">
              <a:solidFill>
                <a:srgbClr val="002060"/>
              </a:solidFill>
              <a:latin typeface="Garamond" panose="02020404030301010803" pitchFamily="18" charset="0"/>
            </a:endParaRPr>
          </a:p>
          <a:p>
            <a:pPr marL="342900" indent="-342900">
              <a:buBlip>
                <a:blip r:embed="rId2"/>
              </a:buBlip>
            </a:pPr>
            <a:r>
              <a:rPr lang="en-US" sz="2400" dirty="0" smtClean="0">
                <a:solidFill>
                  <a:srgbClr val="002060"/>
                </a:solidFill>
                <a:latin typeface="Garamond" panose="02020404030301010803" pitchFamily="18" charset="0"/>
              </a:rPr>
              <a:t>If the specified value occurs more than once, only the index of the first occurrence is returned.</a:t>
            </a:r>
          </a:p>
          <a:p>
            <a:pPr marL="342900" indent="-342900">
              <a:buBlip>
                <a:blip r:embed="rId2"/>
              </a:buBlip>
            </a:pPr>
            <a:endParaRPr lang="en-US" sz="2400" dirty="0" smtClean="0">
              <a:solidFill>
                <a:srgbClr val="002060"/>
              </a:solidFill>
              <a:latin typeface="Garamond" panose="02020404030301010803" pitchFamily="18" charset="0"/>
            </a:endParaRPr>
          </a:p>
          <a:p>
            <a:pPr marL="342900" indent="-342900">
              <a:buBlip>
                <a:blip r:embed="rId2"/>
              </a:buBlip>
            </a:pPr>
            <a:r>
              <a:rPr lang="en-US" sz="2400" dirty="0" smtClean="0">
                <a:solidFill>
                  <a:srgbClr val="FF0000"/>
                </a:solidFill>
                <a:latin typeface="Garamond" panose="02020404030301010803" pitchFamily="18" charset="0"/>
              </a:rPr>
              <a:t>Assignment: how may the indices of all occurrences be obtained?</a:t>
            </a:r>
          </a:p>
          <a:p>
            <a:pPr marL="342900" indent="-342900">
              <a:buBlip>
                <a:blip r:embed="rId2"/>
              </a:buBlip>
            </a:pPr>
            <a:endParaRPr lang="en-US" sz="2400" dirty="0" smtClean="0">
              <a:solidFill>
                <a:srgbClr val="002060"/>
              </a:solidFill>
              <a:latin typeface="Garamond" panose="02020404030301010803" pitchFamily="18" charset="0"/>
            </a:endParaRPr>
          </a:p>
          <a:p>
            <a:pPr marL="342900" indent="-342900">
              <a:buBlip>
                <a:blip r:embed="rId2"/>
              </a:buBlip>
            </a:pPr>
            <a:r>
              <a:rPr lang="en-US" sz="2400" dirty="0" smtClean="0">
                <a:solidFill>
                  <a:srgbClr val="002060"/>
                </a:solidFill>
                <a:latin typeface="Garamond" panose="02020404030301010803" pitchFamily="18" charset="0"/>
              </a:rPr>
              <a:t>If the specified value is not present, an error is thrown.</a:t>
            </a:r>
            <a:endParaRPr lang="en-US" sz="2400" dirty="0" smtClean="0">
              <a:solidFill>
                <a:srgbClr val="FF0000"/>
              </a:solidFill>
              <a:latin typeface="Garamond" panose="02020404030301010803" pitchFamily="18" charset="0"/>
            </a:endParaRP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50187" y="1600200"/>
            <a:ext cx="4295775" cy="2343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Rectangle 8"/>
          <p:cNvSpPr/>
          <p:nvPr/>
        </p:nvSpPr>
        <p:spPr>
          <a:xfrm>
            <a:off x="7868919" y="4784051"/>
            <a:ext cx="3871120" cy="1200329"/>
          </a:xfrm>
          <a:prstGeom prst="rect">
            <a:avLst/>
          </a:prstGeom>
        </p:spPr>
        <p:txBody>
          <a:bodyPr wrap="square" numCol="1">
            <a:spAutoFit/>
          </a:bodyPr>
          <a:lstStyle/>
          <a:p>
            <a:pPr marL="342900" indent="-342900">
              <a:buBlip>
                <a:blip r:embed="rId2"/>
              </a:buBlip>
            </a:pPr>
            <a:r>
              <a:rPr lang="en-US" sz="2400" dirty="0" smtClean="0">
                <a:solidFill>
                  <a:srgbClr val="002060"/>
                </a:solidFill>
                <a:latin typeface="Garamond" panose="02020404030301010803" pitchFamily="18" charset="0"/>
              </a:rPr>
              <a:t>Method </a:t>
            </a:r>
            <a:r>
              <a:rPr lang="en-US" sz="2400" i="1" dirty="0" smtClean="0">
                <a:solidFill>
                  <a:srgbClr val="002060"/>
                </a:solidFill>
                <a:latin typeface="Garamond" panose="02020404030301010803" pitchFamily="18" charset="0"/>
              </a:rPr>
              <a:t>index</a:t>
            </a:r>
            <a:r>
              <a:rPr lang="en-US" sz="2400" dirty="0" smtClean="0">
                <a:solidFill>
                  <a:srgbClr val="002060"/>
                </a:solidFill>
                <a:latin typeface="Garamond" panose="02020404030301010803" pitchFamily="18" charset="0"/>
              </a:rPr>
              <a:t> may be used to implement a </a:t>
            </a:r>
            <a:r>
              <a:rPr lang="en-US" sz="2400" i="1" dirty="0" smtClean="0">
                <a:solidFill>
                  <a:srgbClr val="002060"/>
                </a:solidFill>
                <a:latin typeface="Garamond" panose="02020404030301010803" pitchFamily="18" charset="0"/>
              </a:rPr>
              <a:t>find</a:t>
            </a:r>
            <a:r>
              <a:rPr lang="en-US" sz="2400" dirty="0" smtClean="0">
                <a:solidFill>
                  <a:srgbClr val="002060"/>
                </a:solidFill>
                <a:latin typeface="Garamond" panose="02020404030301010803" pitchFamily="18" charset="0"/>
              </a:rPr>
              <a:t> and </a:t>
            </a:r>
            <a:r>
              <a:rPr lang="en-US" sz="2400" i="1" dirty="0" smtClean="0">
                <a:solidFill>
                  <a:srgbClr val="002060"/>
                </a:solidFill>
                <a:latin typeface="Garamond" panose="02020404030301010803" pitchFamily="18" charset="0"/>
              </a:rPr>
              <a:t>replace</a:t>
            </a:r>
            <a:r>
              <a:rPr lang="en-US" sz="2400" dirty="0" smtClean="0">
                <a:solidFill>
                  <a:srgbClr val="002060"/>
                </a:solidFill>
                <a:latin typeface="Garamond" panose="02020404030301010803" pitchFamily="18" charset="0"/>
              </a:rPr>
              <a:t> functionality.</a:t>
            </a:r>
            <a:endParaRPr lang="en-US" sz="2400" i="1" dirty="0" smtClean="0">
              <a:solidFill>
                <a:srgbClr val="FF0000"/>
              </a:solidFill>
              <a:latin typeface="Garamond" panose="02020404030301010803" pitchFamily="18" charset="0"/>
            </a:endParaRPr>
          </a:p>
        </p:txBody>
      </p:sp>
    </p:spTree>
    <p:extLst>
      <p:ext uri="{BB962C8B-B14F-4D97-AF65-F5344CB8AC3E}">
        <p14:creationId xmlns:p14="http://schemas.microsoft.com/office/powerpoint/2010/main" val="3377116938"/>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Image result for fluid flow through porous media, imag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Image result for fluid flow through porous media, imag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Title 1"/>
          <p:cNvSpPr txBox="1">
            <a:spLocks/>
          </p:cNvSpPr>
          <p:nvPr/>
        </p:nvSpPr>
        <p:spPr>
          <a:xfrm>
            <a:off x="1587" y="0"/>
            <a:ext cx="10470340" cy="990600"/>
          </a:xfrm>
          <a:prstGeom prst="rect">
            <a:avLst/>
          </a:prstGeom>
          <a:solidFill>
            <a:srgbClr val="7030A0"/>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000" dirty="0">
                <a:solidFill>
                  <a:schemeClr val="bg1"/>
                </a:solidFill>
                <a:latin typeface="Monotype Corsiva" panose="03010101010201010101" pitchFamily="66" charset="0"/>
              </a:rPr>
              <a:t>PET </a:t>
            </a:r>
            <a:r>
              <a:rPr lang="en-US" sz="2000" dirty="0" smtClean="0">
                <a:solidFill>
                  <a:schemeClr val="bg1"/>
                </a:solidFill>
                <a:latin typeface="Monotype Corsiva" panose="03010101010201010101" pitchFamily="66" charset="0"/>
              </a:rPr>
              <a:t>328: Computer Applications in Petroleum Engineering – with Python Programming	</a:t>
            </a:r>
            <a:r>
              <a:rPr lang="en-US" sz="2000" dirty="0" smtClean="0">
                <a:solidFill>
                  <a:srgbClr val="FFFF00"/>
                </a:solidFill>
                <a:latin typeface="Monotype Corsiva" panose="03010101010201010101" pitchFamily="66" charset="0"/>
              </a:rPr>
              <a:t>Dr. Mosobalaje, O. O.</a:t>
            </a:r>
            <a:endParaRPr lang="en-US" sz="2000" dirty="0">
              <a:solidFill>
                <a:srgbClr val="FFFF00"/>
              </a:solidFill>
              <a:latin typeface="Monotype Corsiva" panose="03010101010201010101" pitchFamily="66" charset="0"/>
            </a:endParaRPr>
          </a:p>
          <a:p>
            <a:r>
              <a:rPr lang="en-US" sz="2800" dirty="0">
                <a:solidFill>
                  <a:schemeClr val="bg1"/>
                </a:solidFill>
                <a:latin typeface="Garamond" panose="02020404030301010803" pitchFamily="18" charset="0"/>
              </a:rPr>
              <a:t>PYTHON DATA STRUCTURES</a:t>
            </a:r>
            <a:endParaRPr lang="en-US" sz="2800" dirty="0" smtClean="0">
              <a:solidFill>
                <a:schemeClr val="bg1"/>
              </a:solidFill>
              <a:latin typeface="Garamond" panose="02020404030301010803" pitchFamily="18" charset="0"/>
            </a:endParaRPr>
          </a:p>
        </p:txBody>
      </p:sp>
      <p:sp>
        <p:nvSpPr>
          <p:cNvPr id="8" name="Rectangle 7"/>
          <p:cNvSpPr/>
          <p:nvPr/>
        </p:nvSpPr>
        <p:spPr>
          <a:xfrm>
            <a:off x="155572" y="859334"/>
            <a:ext cx="5180015" cy="4585871"/>
          </a:xfrm>
          <a:prstGeom prst="rect">
            <a:avLst/>
          </a:prstGeom>
        </p:spPr>
        <p:txBody>
          <a:bodyPr wrap="square" numCol="1">
            <a:spAutoFit/>
          </a:bodyPr>
          <a:lstStyle/>
          <a:p>
            <a:pPr algn="ctr">
              <a:buSzPct val="100000"/>
            </a:pPr>
            <a:r>
              <a:rPr lang="en-US" sz="2800" dirty="0" smtClean="0">
                <a:solidFill>
                  <a:srgbClr val="FF0000"/>
                </a:solidFill>
                <a:latin typeface="Garamond" panose="02020404030301010803" pitchFamily="18" charset="0"/>
              </a:rPr>
              <a:t>Lists</a:t>
            </a:r>
          </a:p>
          <a:p>
            <a:pPr marL="342900" indent="-342900">
              <a:buBlip>
                <a:blip r:embed="rId2"/>
              </a:buBlip>
            </a:pPr>
            <a:r>
              <a:rPr lang="en-US" sz="2400" dirty="0">
                <a:solidFill>
                  <a:srgbClr val="FF0000"/>
                </a:solidFill>
                <a:latin typeface="Garamond" panose="02020404030301010803" pitchFamily="18" charset="0"/>
              </a:rPr>
              <a:t>List Operations, Methods and Functions</a:t>
            </a:r>
            <a:endParaRPr lang="en-US" sz="2400" dirty="0" smtClean="0">
              <a:solidFill>
                <a:srgbClr val="002060"/>
              </a:solidFill>
              <a:latin typeface="Garamond" panose="02020404030301010803" pitchFamily="18" charset="0"/>
            </a:endParaRPr>
          </a:p>
          <a:p>
            <a:pPr marL="342900" indent="-342900">
              <a:buBlip>
                <a:blip r:embed="rId2"/>
              </a:buBlip>
            </a:pPr>
            <a:r>
              <a:rPr lang="en-US" sz="2400" dirty="0" smtClean="0">
                <a:solidFill>
                  <a:srgbClr val="002060"/>
                </a:solidFill>
                <a:latin typeface="Garamond" panose="02020404030301010803" pitchFamily="18" charset="0"/>
              </a:rPr>
              <a:t>You can use the following functions to get some summary statistics of the elements of a list, without manually looping through the list.</a:t>
            </a:r>
          </a:p>
          <a:p>
            <a:pPr marL="800100" lvl="1" indent="-342900">
              <a:buBlip>
                <a:blip r:embed="rId2"/>
              </a:buBlip>
            </a:pPr>
            <a:r>
              <a:rPr lang="en-US" sz="2400" i="1" dirty="0" err="1" smtClean="0">
                <a:solidFill>
                  <a:srgbClr val="002060"/>
                </a:solidFill>
                <a:latin typeface="Garamond" panose="02020404030301010803" pitchFamily="18" charset="0"/>
              </a:rPr>
              <a:t>len</a:t>
            </a:r>
            <a:r>
              <a:rPr lang="en-US" sz="2400" dirty="0" smtClean="0">
                <a:solidFill>
                  <a:srgbClr val="002060"/>
                </a:solidFill>
                <a:latin typeface="Garamond" panose="02020404030301010803" pitchFamily="18" charset="0"/>
              </a:rPr>
              <a:t> – returns number of elements</a:t>
            </a:r>
          </a:p>
          <a:p>
            <a:pPr marL="800100" lvl="1" indent="-342900">
              <a:buBlip>
                <a:blip r:embed="rId2"/>
              </a:buBlip>
            </a:pPr>
            <a:r>
              <a:rPr lang="en-US" sz="2400" i="1" dirty="0" smtClean="0">
                <a:solidFill>
                  <a:srgbClr val="002060"/>
                </a:solidFill>
                <a:latin typeface="Garamond" panose="02020404030301010803" pitchFamily="18" charset="0"/>
              </a:rPr>
              <a:t>sum</a:t>
            </a:r>
            <a:r>
              <a:rPr lang="en-US" sz="2400" dirty="0" smtClean="0">
                <a:solidFill>
                  <a:srgbClr val="002060"/>
                </a:solidFill>
                <a:latin typeface="Garamond" panose="02020404030301010803" pitchFamily="18" charset="0"/>
              </a:rPr>
              <a:t> – returns sum of elements.</a:t>
            </a:r>
          </a:p>
          <a:p>
            <a:pPr marL="800100" lvl="1" indent="-342900">
              <a:buBlip>
                <a:blip r:embed="rId2"/>
              </a:buBlip>
            </a:pPr>
            <a:r>
              <a:rPr lang="en-US" sz="2400" i="1" dirty="0" smtClean="0">
                <a:solidFill>
                  <a:srgbClr val="002060"/>
                </a:solidFill>
                <a:latin typeface="Garamond" panose="02020404030301010803" pitchFamily="18" charset="0"/>
              </a:rPr>
              <a:t>min</a:t>
            </a:r>
            <a:r>
              <a:rPr lang="en-US" sz="2400" dirty="0" smtClean="0">
                <a:solidFill>
                  <a:srgbClr val="002060"/>
                </a:solidFill>
                <a:latin typeface="Garamond" panose="02020404030301010803" pitchFamily="18" charset="0"/>
              </a:rPr>
              <a:t> – returns the smallest element.</a:t>
            </a:r>
          </a:p>
          <a:p>
            <a:pPr marL="800100" lvl="1" indent="-342900">
              <a:buBlip>
                <a:blip r:embed="rId2"/>
              </a:buBlip>
            </a:pPr>
            <a:r>
              <a:rPr lang="en-US" sz="2400" i="1" dirty="0" smtClean="0">
                <a:solidFill>
                  <a:srgbClr val="002060"/>
                </a:solidFill>
                <a:latin typeface="Garamond" panose="02020404030301010803" pitchFamily="18" charset="0"/>
              </a:rPr>
              <a:t>max</a:t>
            </a:r>
            <a:r>
              <a:rPr lang="en-US" sz="2400" dirty="0" smtClean="0">
                <a:solidFill>
                  <a:srgbClr val="002060"/>
                </a:solidFill>
                <a:latin typeface="Garamond" panose="02020404030301010803" pitchFamily="18" charset="0"/>
              </a:rPr>
              <a:t> – returns the largest element</a:t>
            </a:r>
          </a:p>
          <a:p>
            <a:pPr marL="342900" indent="-342900">
              <a:buBlip>
                <a:blip r:embed="rId2"/>
              </a:buBlip>
            </a:pPr>
            <a:endParaRPr lang="en-US" sz="2400" dirty="0" smtClean="0">
              <a:solidFill>
                <a:srgbClr val="FF0000"/>
              </a:solidFill>
              <a:latin typeface="Garamond" panose="02020404030301010803" pitchFamily="18" charset="0"/>
            </a:endParaRP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56131" y="1905000"/>
            <a:ext cx="5018256" cy="36153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793259"/>
      </p:ext>
    </p:extLst>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Image result for fluid flow through porous media, imag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Image result for fluid flow through porous media, imag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Title 1"/>
          <p:cNvSpPr txBox="1">
            <a:spLocks/>
          </p:cNvSpPr>
          <p:nvPr/>
        </p:nvSpPr>
        <p:spPr>
          <a:xfrm>
            <a:off x="1587" y="0"/>
            <a:ext cx="10470340" cy="990600"/>
          </a:xfrm>
          <a:prstGeom prst="rect">
            <a:avLst/>
          </a:prstGeom>
          <a:solidFill>
            <a:srgbClr val="7030A0"/>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000" dirty="0">
                <a:solidFill>
                  <a:schemeClr val="bg1"/>
                </a:solidFill>
                <a:latin typeface="Monotype Corsiva" panose="03010101010201010101" pitchFamily="66" charset="0"/>
              </a:rPr>
              <a:t>PET </a:t>
            </a:r>
            <a:r>
              <a:rPr lang="en-US" sz="2000" dirty="0" smtClean="0">
                <a:solidFill>
                  <a:schemeClr val="bg1"/>
                </a:solidFill>
                <a:latin typeface="Monotype Corsiva" panose="03010101010201010101" pitchFamily="66" charset="0"/>
              </a:rPr>
              <a:t>328: Computer Applications in Petroleum Engineering – with Python Programming	</a:t>
            </a:r>
            <a:r>
              <a:rPr lang="en-US" sz="2000" dirty="0" smtClean="0">
                <a:solidFill>
                  <a:srgbClr val="FFFF00"/>
                </a:solidFill>
                <a:latin typeface="Monotype Corsiva" panose="03010101010201010101" pitchFamily="66" charset="0"/>
              </a:rPr>
              <a:t>Dr. Mosobalaje, O. O.</a:t>
            </a:r>
            <a:endParaRPr lang="en-US" sz="2000" dirty="0">
              <a:solidFill>
                <a:srgbClr val="FFFF00"/>
              </a:solidFill>
              <a:latin typeface="Monotype Corsiva" panose="03010101010201010101" pitchFamily="66" charset="0"/>
            </a:endParaRPr>
          </a:p>
          <a:p>
            <a:r>
              <a:rPr lang="en-US" sz="2800" dirty="0">
                <a:solidFill>
                  <a:schemeClr val="bg1"/>
                </a:solidFill>
                <a:latin typeface="Garamond" panose="02020404030301010803" pitchFamily="18" charset="0"/>
              </a:rPr>
              <a:t>PYTHON DATA STRUCTURES</a:t>
            </a:r>
            <a:endParaRPr lang="en-US" sz="2800" dirty="0" smtClean="0">
              <a:solidFill>
                <a:schemeClr val="bg1"/>
              </a:solidFill>
              <a:latin typeface="Garamond" panose="02020404030301010803" pitchFamily="18" charset="0"/>
            </a:endParaRPr>
          </a:p>
        </p:txBody>
      </p:sp>
      <p:sp>
        <p:nvSpPr>
          <p:cNvPr id="8" name="Rectangle 7"/>
          <p:cNvSpPr/>
          <p:nvPr/>
        </p:nvSpPr>
        <p:spPr>
          <a:xfrm>
            <a:off x="155572" y="859334"/>
            <a:ext cx="5180015" cy="3847207"/>
          </a:xfrm>
          <a:prstGeom prst="rect">
            <a:avLst/>
          </a:prstGeom>
        </p:spPr>
        <p:txBody>
          <a:bodyPr wrap="square" numCol="1">
            <a:spAutoFit/>
          </a:bodyPr>
          <a:lstStyle/>
          <a:p>
            <a:pPr algn="ctr">
              <a:buSzPct val="100000"/>
            </a:pPr>
            <a:r>
              <a:rPr lang="en-US" sz="2800" dirty="0" smtClean="0">
                <a:solidFill>
                  <a:srgbClr val="FF0000"/>
                </a:solidFill>
                <a:latin typeface="Garamond" panose="02020404030301010803" pitchFamily="18" charset="0"/>
              </a:rPr>
              <a:t>Lists</a:t>
            </a:r>
          </a:p>
          <a:p>
            <a:pPr marL="342900" indent="-342900">
              <a:buBlip>
                <a:blip r:embed="rId2"/>
              </a:buBlip>
            </a:pPr>
            <a:r>
              <a:rPr lang="en-US" sz="2400" dirty="0" smtClean="0">
                <a:solidFill>
                  <a:srgbClr val="FF0000"/>
                </a:solidFill>
                <a:latin typeface="Garamond" panose="02020404030301010803" pitchFamily="18" charset="0"/>
              </a:rPr>
              <a:t>Looping through Lists</a:t>
            </a:r>
            <a:endParaRPr lang="en-US" sz="2400" dirty="0" smtClean="0">
              <a:solidFill>
                <a:srgbClr val="002060"/>
              </a:solidFill>
              <a:latin typeface="Garamond" panose="02020404030301010803" pitchFamily="18" charset="0"/>
            </a:endParaRPr>
          </a:p>
          <a:p>
            <a:pPr marL="342900" indent="-342900">
              <a:buBlip>
                <a:blip r:embed="rId2"/>
              </a:buBlip>
            </a:pPr>
            <a:r>
              <a:rPr lang="en-US" sz="2400" dirty="0" smtClean="0">
                <a:solidFill>
                  <a:srgbClr val="002060"/>
                </a:solidFill>
                <a:latin typeface="Garamond" panose="02020404030301010803" pitchFamily="18" charset="0"/>
              </a:rPr>
              <a:t>Often, there is a need to perform an element-wise operation on a list; i.e. same operation performed on each element of the list.</a:t>
            </a:r>
          </a:p>
          <a:p>
            <a:pPr marL="342900" indent="-342900">
              <a:buBlip>
                <a:blip r:embed="rId2"/>
              </a:buBlip>
            </a:pPr>
            <a:endParaRPr lang="en-US" sz="2400" dirty="0" smtClean="0">
              <a:solidFill>
                <a:srgbClr val="002060"/>
              </a:solidFill>
              <a:latin typeface="Garamond" panose="02020404030301010803" pitchFamily="18" charset="0"/>
            </a:endParaRPr>
          </a:p>
          <a:p>
            <a:pPr marL="342900" indent="-342900">
              <a:buBlip>
                <a:blip r:embed="rId2"/>
              </a:buBlip>
            </a:pPr>
            <a:r>
              <a:rPr lang="en-US" sz="2400" dirty="0" smtClean="0">
                <a:solidFill>
                  <a:srgbClr val="002060"/>
                </a:solidFill>
                <a:latin typeface="Garamond" panose="02020404030301010803" pitchFamily="18" charset="0"/>
              </a:rPr>
              <a:t>Typically, this can be done with a ‘for’ loop.</a:t>
            </a:r>
          </a:p>
          <a:p>
            <a:pPr marL="342900" indent="-342900">
              <a:buBlip>
                <a:blip r:embed="rId2"/>
              </a:buBlip>
            </a:pPr>
            <a:endParaRPr lang="en-US" sz="2400" dirty="0">
              <a:solidFill>
                <a:srgbClr val="002060"/>
              </a:solidFill>
              <a:latin typeface="Garamond" panose="02020404030301010803" pitchFamily="18" charset="0"/>
            </a:endParaRPr>
          </a:p>
        </p:txBody>
      </p:sp>
    </p:spTree>
    <p:extLst>
      <p:ext uri="{BB962C8B-B14F-4D97-AF65-F5344CB8AC3E}">
        <p14:creationId xmlns:p14="http://schemas.microsoft.com/office/powerpoint/2010/main" val="3335213225"/>
      </p:ext>
    </p:extLst>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Image result for fluid flow through porous media, imag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Image result for fluid flow through porous media, imag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Title 1"/>
          <p:cNvSpPr txBox="1">
            <a:spLocks/>
          </p:cNvSpPr>
          <p:nvPr/>
        </p:nvSpPr>
        <p:spPr>
          <a:xfrm>
            <a:off x="1587" y="0"/>
            <a:ext cx="10470340" cy="990600"/>
          </a:xfrm>
          <a:prstGeom prst="rect">
            <a:avLst/>
          </a:prstGeom>
          <a:solidFill>
            <a:srgbClr val="7030A0"/>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000" dirty="0">
                <a:solidFill>
                  <a:schemeClr val="bg1"/>
                </a:solidFill>
                <a:latin typeface="Monotype Corsiva" panose="03010101010201010101" pitchFamily="66" charset="0"/>
              </a:rPr>
              <a:t>PET </a:t>
            </a:r>
            <a:r>
              <a:rPr lang="en-US" sz="2000" dirty="0" smtClean="0">
                <a:solidFill>
                  <a:schemeClr val="bg1"/>
                </a:solidFill>
                <a:latin typeface="Monotype Corsiva" panose="03010101010201010101" pitchFamily="66" charset="0"/>
              </a:rPr>
              <a:t>328: Computer Applications in Petroleum Engineering – with Python Programming	</a:t>
            </a:r>
            <a:r>
              <a:rPr lang="en-US" sz="2000" dirty="0" smtClean="0">
                <a:solidFill>
                  <a:srgbClr val="FFFF00"/>
                </a:solidFill>
                <a:latin typeface="Monotype Corsiva" panose="03010101010201010101" pitchFamily="66" charset="0"/>
              </a:rPr>
              <a:t>Dr. Mosobalaje, O. O.</a:t>
            </a:r>
            <a:endParaRPr lang="en-US" sz="2000" dirty="0">
              <a:solidFill>
                <a:srgbClr val="FFFF00"/>
              </a:solidFill>
              <a:latin typeface="Monotype Corsiva" panose="03010101010201010101" pitchFamily="66" charset="0"/>
            </a:endParaRPr>
          </a:p>
          <a:p>
            <a:r>
              <a:rPr lang="en-US" sz="2800" dirty="0">
                <a:solidFill>
                  <a:schemeClr val="bg1"/>
                </a:solidFill>
                <a:latin typeface="Garamond" panose="02020404030301010803" pitchFamily="18" charset="0"/>
              </a:rPr>
              <a:t>PYTHON DATA STRUCTURES</a:t>
            </a:r>
            <a:endParaRPr lang="en-US" sz="2800" dirty="0" smtClean="0">
              <a:solidFill>
                <a:schemeClr val="bg1"/>
              </a:solidFill>
              <a:latin typeface="Garamond" panose="02020404030301010803" pitchFamily="18" charset="0"/>
            </a:endParaRPr>
          </a:p>
        </p:txBody>
      </p:sp>
      <p:sp>
        <p:nvSpPr>
          <p:cNvPr id="8" name="Rectangle 7"/>
          <p:cNvSpPr/>
          <p:nvPr/>
        </p:nvSpPr>
        <p:spPr>
          <a:xfrm>
            <a:off x="155572" y="859334"/>
            <a:ext cx="7008815" cy="4955203"/>
          </a:xfrm>
          <a:prstGeom prst="rect">
            <a:avLst/>
          </a:prstGeom>
        </p:spPr>
        <p:txBody>
          <a:bodyPr wrap="square" numCol="1">
            <a:spAutoFit/>
          </a:bodyPr>
          <a:lstStyle/>
          <a:p>
            <a:pPr algn="ctr">
              <a:buSzPct val="100000"/>
            </a:pPr>
            <a:r>
              <a:rPr lang="en-US" sz="2800" dirty="0" smtClean="0">
                <a:solidFill>
                  <a:srgbClr val="FF0000"/>
                </a:solidFill>
                <a:latin typeface="Garamond" panose="02020404030301010803" pitchFamily="18" charset="0"/>
              </a:rPr>
              <a:t>Lists</a:t>
            </a:r>
          </a:p>
          <a:p>
            <a:pPr marL="342900" indent="-342900">
              <a:buBlip>
                <a:blip r:embed="rId2"/>
              </a:buBlip>
            </a:pPr>
            <a:r>
              <a:rPr lang="en-US" sz="2400" dirty="0" smtClean="0">
                <a:solidFill>
                  <a:srgbClr val="FF0000"/>
                </a:solidFill>
                <a:latin typeface="Garamond" panose="02020404030301010803" pitchFamily="18" charset="0"/>
              </a:rPr>
              <a:t>Looping through Lists</a:t>
            </a:r>
            <a:endParaRPr lang="en-US" sz="2400" dirty="0" smtClean="0">
              <a:solidFill>
                <a:srgbClr val="002060"/>
              </a:solidFill>
              <a:latin typeface="Garamond" panose="02020404030301010803" pitchFamily="18" charset="0"/>
            </a:endParaRPr>
          </a:p>
          <a:p>
            <a:pPr marL="342900" indent="-342900">
              <a:buBlip>
                <a:blip r:embed="rId2"/>
              </a:buBlip>
            </a:pPr>
            <a:r>
              <a:rPr lang="en-US" sz="2400" dirty="0" smtClean="0">
                <a:solidFill>
                  <a:srgbClr val="002060"/>
                </a:solidFill>
                <a:latin typeface="Garamond" panose="02020404030301010803" pitchFamily="18" charset="0"/>
              </a:rPr>
              <a:t>The ‘for’ loop traverses through the elements of a list sequentially.</a:t>
            </a:r>
          </a:p>
          <a:p>
            <a:pPr marL="342900" indent="-342900">
              <a:buBlip>
                <a:blip r:embed="rId2"/>
              </a:buBlip>
            </a:pPr>
            <a:r>
              <a:rPr lang="en-US" sz="2400" dirty="0" smtClean="0">
                <a:solidFill>
                  <a:srgbClr val="002060"/>
                </a:solidFill>
                <a:latin typeface="Garamond" panose="02020404030301010803" pitchFamily="18" charset="0"/>
              </a:rPr>
              <a:t>Generally, the structure of the header of such ‘for’ loop is thus:</a:t>
            </a:r>
          </a:p>
          <a:p>
            <a:pPr marL="342900" indent="-342900">
              <a:buBlip>
                <a:blip r:embed="rId2"/>
              </a:buBlip>
            </a:pPr>
            <a:endParaRPr lang="en-US" sz="2400" dirty="0">
              <a:solidFill>
                <a:srgbClr val="002060"/>
              </a:solidFill>
              <a:latin typeface="Garamond" panose="02020404030301010803" pitchFamily="18" charset="0"/>
            </a:endParaRPr>
          </a:p>
          <a:p>
            <a:pPr marL="342900" indent="-342900">
              <a:buBlip>
                <a:blip r:embed="rId2"/>
              </a:buBlip>
            </a:pPr>
            <a:endParaRPr lang="en-US" sz="2400" dirty="0" smtClean="0">
              <a:solidFill>
                <a:srgbClr val="002060"/>
              </a:solidFill>
              <a:latin typeface="Garamond" panose="02020404030301010803" pitchFamily="18" charset="0"/>
            </a:endParaRPr>
          </a:p>
          <a:p>
            <a:pPr marL="800100" lvl="1" indent="-342900">
              <a:buBlip>
                <a:blip r:embed="rId2"/>
              </a:buBlip>
            </a:pPr>
            <a:r>
              <a:rPr lang="en-US" sz="2400" dirty="0" smtClean="0">
                <a:solidFill>
                  <a:srgbClr val="002060"/>
                </a:solidFill>
                <a:latin typeface="Garamond" panose="02020404030301010803" pitchFamily="18" charset="0"/>
              </a:rPr>
              <a:t>where </a:t>
            </a:r>
            <a:r>
              <a:rPr lang="en-US" sz="2400" i="1" dirty="0" err="1" smtClean="0">
                <a:solidFill>
                  <a:srgbClr val="002060"/>
                </a:solidFill>
                <a:latin typeface="Garamond" panose="02020404030301010803" pitchFamily="18" charset="0"/>
              </a:rPr>
              <a:t>iterator_name</a:t>
            </a:r>
            <a:r>
              <a:rPr lang="en-US" sz="2400" dirty="0" smtClean="0">
                <a:solidFill>
                  <a:srgbClr val="002060"/>
                </a:solidFill>
                <a:latin typeface="Garamond" panose="02020404030301010803" pitchFamily="18" charset="0"/>
              </a:rPr>
              <a:t> refers to the name of the iterator variable and </a:t>
            </a:r>
            <a:r>
              <a:rPr lang="en-US" sz="2400" i="1" dirty="0" err="1" smtClean="0">
                <a:solidFill>
                  <a:srgbClr val="002060"/>
                </a:solidFill>
                <a:latin typeface="Garamond" panose="02020404030301010803" pitchFamily="18" charset="0"/>
              </a:rPr>
              <a:t>list_name</a:t>
            </a:r>
            <a:r>
              <a:rPr lang="en-US" sz="2400" dirty="0" smtClean="0">
                <a:solidFill>
                  <a:srgbClr val="002060"/>
                </a:solidFill>
                <a:latin typeface="Garamond" panose="02020404030301010803" pitchFamily="18" charset="0"/>
              </a:rPr>
              <a:t> refers to the name of the list to be traversed.</a:t>
            </a:r>
          </a:p>
          <a:p>
            <a:pPr marL="800100" lvl="1" indent="-342900">
              <a:buBlip>
                <a:blip r:embed="rId2"/>
              </a:buBlip>
            </a:pPr>
            <a:endParaRPr lang="en-US" sz="2400" dirty="0" smtClean="0">
              <a:solidFill>
                <a:srgbClr val="002060"/>
              </a:solidFill>
              <a:latin typeface="Garamond" panose="02020404030301010803" pitchFamily="18" charset="0"/>
            </a:endParaRPr>
          </a:p>
          <a:p>
            <a:pPr marL="342900" indent="-342900">
              <a:buBlip>
                <a:blip r:embed="rId2"/>
              </a:buBlip>
            </a:pPr>
            <a:endParaRPr lang="en-US" sz="2400" dirty="0" smtClean="0">
              <a:solidFill>
                <a:srgbClr val="FF0000"/>
              </a:solidFill>
              <a:latin typeface="Garamond" panose="02020404030301010803" pitchFamily="18" charset="0"/>
            </a:endParaRP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6329" y="3288238"/>
            <a:ext cx="3238500" cy="4667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65080626"/>
      </p:ext>
    </p:extLst>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Image result for fluid flow through porous media, imag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Image result for fluid flow through porous media, imag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Title 1"/>
          <p:cNvSpPr txBox="1">
            <a:spLocks/>
          </p:cNvSpPr>
          <p:nvPr/>
        </p:nvSpPr>
        <p:spPr>
          <a:xfrm>
            <a:off x="1587" y="0"/>
            <a:ext cx="10470340" cy="990600"/>
          </a:xfrm>
          <a:prstGeom prst="rect">
            <a:avLst/>
          </a:prstGeom>
          <a:solidFill>
            <a:srgbClr val="7030A0"/>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000" dirty="0">
                <a:solidFill>
                  <a:schemeClr val="bg1"/>
                </a:solidFill>
                <a:latin typeface="Monotype Corsiva" panose="03010101010201010101" pitchFamily="66" charset="0"/>
              </a:rPr>
              <a:t>PET </a:t>
            </a:r>
            <a:r>
              <a:rPr lang="en-US" sz="2000" dirty="0" smtClean="0">
                <a:solidFill>
                  <a:schemeClr val="bg1"/>
                </a:solidFill>
                <a:latin typeface="Monotype Corsiva" panose="03010101010201010101" pitchFamily="66" charset="0"/>
              </a:rPr>
              <a:t>328: Computer Applications in Petroleum Engineering – with Python Programming	</a:t>
            </a:r>
            <a:r>
              <a:rPr lang="en-US" sz="2000" dirty="0" smtClean="0">
                <a:solidFill>
                  <a:srgbClr val="FFFF00"/>
                </a:solidFill>
                <a:latin typeface="Monotype Corsiva" panose="03010101010201010101" pitchFamily="66" charset="0"/>
              </a:rPr>
              <a:t>Dr. Mosobalaje, O. O.</a:t>
            </a:r>
            <a:endParaRPr lang="en-US" sz="2000" dirty="0">
              <a:solidFill>
                <a:srgbClr val="FFFF00"/>
              </a:solidFill>
              <a:latin typeface="Monotype Corsiva" panose="03010101010201010101" pitchFamily="66" charset="0"/>
            </a:endParaRPr>
          </a:p>
          <a:p>
            <a:r>
              <a:rPr lang="en-US" sz="2800" dirty="0">
                <a:solidFill>
                  <a:schemeClr val="bg1"/>
                </a:solidFill>
                <a:latin typeface="Garamond" panose="02020404030301010803" pitchFamily="18" charset="0"/>
              </a:rPr>
              <a:t>PYTHON DATA STRUCTURES</a:t>
            </a:r>
            <a:endParaRPr lang="en-US" sz="2800" dirty="0" smtClean="0">
              <a:solidFill>
                <a:schemeClr val="bg1"/>
              </a:solidFill>
              <a:latin typeface="Garamond" panose="02020404030301010803" pitchFamily="18" charset="0"/>
            </a:endParaRPr>
          </a:p>
        </p:txBody>
      </p:sp>
      <p:sp>
        <p:nvSpPr>
          <p:cNvPr id="8" name="Rectangle 7"/>
          <p:cNvSpPr/>
          <p:nvPr/>
        </p:nvSpPr>
        <p:spPr>
          <a:xfrm>
            <a:off x="155572" y="859334"/>
            <a:ext cx="5581653" cy="6063198"/>
          </a:xfrm>
          <a:prstGeom prst="rect">
            <a:avLst/>
          </a:prstGeom>
        </p:spPr>
        <p:txBody>
          <a:bodyPr wrap="square" numCol="1">
            <a:spAutoFit/>
          </a:bodyPr>
          <a:lstStyle/>
          <a:p>
            <a:pPr algn="ctr">
              <a:buSzPct val="100000"/>
            </a:pPr>
            <a:r>
              <a:rPr lang="en-US" sz="2800" dirty="0" smtClean="0">
                <a:solidFill>
                  <a:srgbClr val="FF0000"/>
                </a:solidFill>
                <a:latin typeface="Garamond" panose="02020404030301010803" pitchFamily="18" charset="0"/>
              </a:rPr>
              <a:t>Lists</a:t>
            </a:r>
          </a:p>
          <a:p>
            <a:pPr marL="342900" indent="-342900">
              <a:buBlip>
                <a:blip r:embed="rId2"/>
              </a:buBlip>
            </a:pPr>
            <a:r>
              <a:rPr lang="en-US" sz="2400" dirty="0" smtClean="0">
                <a:solidFill>
                  <a:srgbClr val="FF0000"/>
                </a:solidFill>
                <a:latin typeface="Garamond" panose="02020404030301010803" pitchFamily="18" charset="0"/>
              </a:rPr>
              <a:t>Looping through Lists</a:t>
            </a:r>
            <a:endParaRPr lang="en-US" sz="2400" dirty="0" smtClean="0">
              <a:solidFill>
                <a:srgbClr val="002060"/>
              </a:solidFill>
              <a:latin typeface="Garamond" panose="02020404030301010803" pitchFamily="18" charset="0"/>
            </a:endParaRPr>
          </a:p>
          <a:p>
            <a:pPr marL="342900" indent="-342900">
              <a:buBlip>
                <a:blip r:embed="rId2"/>
              </a:buBlip>
            </a:pPr>
            <a:r>
              <a:rPr lang="en-US" sz="2400" dirty="0" smtClean="0">
                <a:solidFill>
                  <a:srgbClr val="002060"/>
                </a:solidFill>
                <a:latin typeface="Garamond" panose="02020404030301010803" pitchFamily="18" charset="0"/>
              </a:rPr>
              <a:t>At the beginning of each cycle of the ‘for’ loop, the value of the corresponding (i.e. current) element of the list is assigned to the iterator variable. </a:t>
            </a:r>
          </a:p>
          <a:p>
            <a:pPr marL="800100" lvl="1" indent="-342900">
              <a:buBlip>
                <a:blip r:embed="rId2"/>
              </a:buBlip>
            </a:pPr>
            <a:r>
              <a:rPr lang="en-US" sz="2400" dirty="0" smtClean="0">
                <a:solidFill>
                  <a:srgbClr val="002060"/>
                </a:solidFill>
                <a:latin typeface="Garamond" panose="02020404030301010803" pitchFamily="18" charset="0"/>
              </a:rPr>
              <a:t>Example, at the 3rd cycle, the iterator variable stores the 3rd element; at the 4</a:t>
            </a:r>
            <a:r>
              <a:rPr lang="en-US" sz="2400" baseline="30000" dirty="0" smtClean="0">
                <a:solidFill>
                  <a:srgbClr val="002060"/>
                </a:solidFill>
                <a:latin typeface="Garamond" panose="02020404030301010803" pitchFamily="18" charset="0"/>
              </a:rPr>
              <a:t>th</a:t>
            </a:r>
            <a:r>
              <a:rPr lang="en-US" sz="2400" dirty="0" smtClean="0">
                <a:solidFill>
                  <a:srgbClr val="002060"/>
                </a:solidFill>
                <a:latin typeface="Garamond" panose="02020404030301010803" pitchFamily="18" charset="0"/>
              </a:rPr>
              <a:t> cycle, the iterator variable discards the 3</a:t>
            </a:r>
            <a:r>
              <a:rPr lang="en-US" sz="2400" baseline="30000" dirty="0" smtClean="0">
                <a:solidFill>
                  <a:srgbClr val="002060"/>
                </a:solidFill>
                <a:latin typeface="Garamond" panose="02020404030301010803" pitchFamily="18" charset="0"/>
              </a:rPr>
              <a:t>rd</a:t>
            </a:r>
            <a:r>
              <a:rPr lang="en-US" sz="2400" dirty="0" smtClean="0">
                <a:solidFill>
                  <a:srgbClr val="002060"/>
                </a:solidFill>
                <a:latin typeface="Garamond" panose="02020404030301010803" pitchFamily="18" charset="0"/>
              </a:rPr>
              <a:t> element and stores the 4</a:t>
            </a:r>
            <a:r>
              <a:rPr lang="en-US" sz="2400" baseline="30000" dirty="0" smtClean="0">
                <a:solidFill>
                  <a:srgbClr val="002060"/>
                </a:solidFill>
                <a:latin typeface="Garamond" panose="02020404030301010803" pitchFamily="18" charset="0"/>
              </a:rPr>
              <a:t>th</a:t>
            </a:r>
            <a:r>
              <a:rPr lang="en-US" sz="2400" dirty="0" smtClean="0">
                <a:solidFill>
                  <a:srgbClr val="002060"/>
                </a:solidFill>
                <a:latin typeface="Garamond" panose="02020404030301010803" pitchFamily="18" charset="0"/>
              </a:rPr>
              <a:t> element.</a:t>
            </a:r>
          </a:p>
          <a:p>
            <a:pPr marL="342900" indent="-342900">
              <a:buBlip>
                <a:blip r:embed="rId2"/>
              </a:buBlip>
            </a:pPr>
            <a:r>
              <a:rPr lang="en-US" sz="2400" dirty="0" smtClean="0">
                <a:solidFill>
                  <a:srgbClr val="002060"/>
                </a:solidFill>
                <a:latin typeface="Garamond" panose="02020404030301010803" pitchFamily="18" charset="0"/>
              </a:rPr>
              <a:t>That is, the current element is accessed, </a:t>
            </a:r>
            <a:r>
              <a:rPr lang="en-US" sz="2400" dirty="0" smtClean="0">
                <a:solidFill>
                  <a:srgbClr val="FF0000"/>
                </a:solidFill>
                <a:latin typeface="Garamond" panose="02020404030301010803" pitchFamily="18" charset="0"/>
              </a:rPr>
              <a:t>extracted</a:t>
            </a:r>
            <a:r>
              <a:rPr lang="en-US" sz="2400" dirty="0" smtClean="0">
                <a:solidFill>
                  <a:srgbClr val="002060"/>
                </a:solidFill>
                <a:latin typeface="Garamond" panose="02020404030301010803" pitchFamily="18" charset="0"/>
              </a:rPr>
              <a:t> and assigned to the iterator variable.</a:t>
            </a:r>
          </a:p>
          <a:p>
            <a:pPr marL="800100" lvl="1" indent="-342900">
              <a:buBlip>
                <a:blip r:embed="rId2"/>
              </a:buBlip>
            </a:pPr>
            <a:endParaRPr lang="en-US" sz="2400" dirty="0" smtClean="0">
              <a:solidFill>
                <a:srgbClr val="002060"/>
              </a:solidFill>
              <a:latin typeface="Garamond" panose="02020404030301010803" pitchFamily="18" charset="0"/>
            </a:endParaRPr>
          </a:p>
          <a:p>
            <a:pPr marL="342900" indent="-342900">
              <a:buBlip>
                <a:blip r:embed="rId2"/>
              </a:buBlip>
            </a:pPr>
            <a:endParaRPr lang="en-US" sz="2400" dirty="0" smtClean="0">
              <a:solidFill>
                <a:srgbClr val="FF0000"/>
              </a:solidFill>
              <a:latin typeface="Garamond" panose="02020404030301010803" pitchFamily="18" charset="0"/>
            </a:endParaRPr>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37225" y="1762125"/>
            <a:ext cx="6457950" cy="3333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18321091"/>
      </p:ext>
    </p:extLst>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Image result for fluid flow through porous media, imag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Image result for fluid flow through porous media, imag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Title 1"/>
          <p:cNvSpPr txBox="1">
            <a:spLocks/>
          </p:cNvSpPr>
          <p:nvPr/>
        </p:nvSpPr>
        <p:spPr>
          <a:xfrm>
            <a:off x="1587" y="0"/>
            <a:ext cx="10470340" cy="990600"/>
          </a:xfrm>
          <a:prstGeom prst="rect">
            <a:avLst/>
          </a:prstGeom>
          <a:solidFill>
            <a:srgbClr val="7030A0"/>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000" dirty="0">
                <a:solidFill>
                  <a:schemeClr val="bg1"/>
                </a:solidFill>
                <a:latin typeface="Monotype Corsiva" panose="03010101010201010101" pitchFamily="66" charset="0"/>
              </a:rPr>
              <a:t>PET </a:t>
            </a:r>
            <a:r>
              <a:rPr lang="en-US" sz="2000" dirty="0" smtClean="0">
                <a:solidFill>
                  <a:schemeClr val="bg1"/>
                </a:solidFill>
                <a:latin typeface="Monotype Corsiva" panose="03010101010201010101" pitchFamily="66" charset="0"/>
              </a:rPr>
              <a:t>328: Computer Applications in Petroleum Engineering – with Python Programming	</a:t>
            </a:r>
            <a:r>
              <a:rPr lang="en-US" sz="2000" dirty="0" smtClean="0">
                <a:solidFill>
                  <a:srgbClr val="FFFF00"/>
                </a:solidFill>
                <a:latin typeface="Monotype Corsiva" panose="03010101010201010101" pitchFamily="66" charset="0"/>
              </a:rPr>
              <a:t>Dr. Mosobalaje, O. O.</a:t>
            </a:r>
            <a:endParaRPr lang="en-US" sz="2000" dirty="0">
              <a:solidFill>
                <a:srgbClr val="FFFF00"/>
              </a:solidFill>
              <a:latin typeface="Monotype Corsiva" panose="03010101010201010101" pitchFamily="66" charset="0"/>
            </a:endParaRPr>
          </a:p>
          <a:p>
            <a:r>
              <a:rPr lang="en-US" sz="2800" dirty="0">
                <a:solidFill>
                  <a:schemeClr val="bg1"/>
                </a:solidFill>
                <a:latin typeface="Garamond" panose="02020404030301010803" pitchFamily="18" charset="0"/>
              </a:rPr>
              <a:t>PYTHON DATA STRUCTURES</a:t>
            </a:r>
            <a:endParaRPr lang="en-US" sz="2800" dirty="0" smtClean="0">
              <a:solidFill>
                <a:schemeClr val="bg1"/>
              </a:solidFill>
              <a:latin typeface="Garamond" panose="02020404030301010803" pitchFamily="18" charset="0"/>
            </a:endParaRPr>
          </a:p>
        </p:txBody>
      </p:sp>
      <p:sp>
        <p:nvSpPr>
          <p:cNvPr id="8" name="Rectangle 7"/>
          <p:cNvSpPr/>
          <p:nvPr/>
        </p:nvSpPr>
        <p:spPr>
          <a:xfrm>
            <a:off x="155572" y="859334"/>
            <a:ext cx="5581653" cy="4955203"/>
          </a:xfrm>
          <a:prstGeom prst="rect">
            <a:avLst/>
          </a:prstGeom>
        </p:spPr>
        <p:txBody>
          <a:bodyPr wrap="square" numCol="1">
            <a:spAutoFit/>
          </a:bodyPr>
          <a:lstStyle/>
          <a:p>
            <a:pPr algn="ctr">
              <a:buSzPct val="100000"/>
            </a:pPr>
            <a:r>
              <a:rPr lang="en-US" sz="2800" dirty="0" smtClean="0">
                <a:solidFill>
                  <a:srgbClr val="FF0000"/>
                </a:solidFill>
                <a:latin typeface="Garamond" panose="02020404030301010803" pitchFamily="18" charset="0"/>
              </a:rPr>
              <a:t>Lists</a:t>
            </a:r>
          </a:p>
          <a:p>
            <a:pPr marL="342900" indent="-342900">
              <a:buBlip>
                <a:blip r:embed="rId2"/>
              </a:buBlip>
            </a:pPr>
            <a:r>
              <a:rPr lang="en-US" sz="2400" dirty="0" smtClean="0">
                <a:solidFill>
                  <a:srgbClr val="FF0000"/>
                </a:solidFill>
                <a:latin typeface="Garamond" panose="02020404030301010803" pitchFamily="18" charset="0"/>
              </a:rPr>
              <a:t>Looping through Lists</a:t>
            </a:r>
            <a:endParaRPr lang="en-US" sz="2400" dirty="0" smtClean="0">
              <a:solidFill>
                <a:srgbClr val="002060"/>
              </a:solidFill>
              <a:latin typeface="Garamond" panose="02020404030301010803" pitchFamily="18" charset="0"/>
            </a:endParaRPr>
          </a:p>
          <a:p>
            <a:pPr marL="342900" indent="-342900">
              <a:buBlip>
                <a:blip r:embed="rId2"/>
              </a:buBlip>
            </a:pPr>
            <a:r>
              <a:rPr lang="en-US" sz="2400" dirty="0" smtClean="0">
                <a:solidFill>
                  <a:srgbClr val="002060"/>
                </a:solidFill>
                <a:latin typeface="Garamond" panose="02020404030301010803" pitchFamily="18" charset="0"/>
              </a:rPr>
              <a:t>With such successive element-value assignment to the iterator variable, the iterator variable only needed to be called in any expression/statement/operation that requires the current element value.</a:t>
            </a:r>
          </a:p>
          <a:p>
            <a:pPr marL="342900" indent="-342900">
              <a:buBlip>
                <a:blip r:embed="rId2"/>
              </a:buBlip>
            </a:pPr>
            <a:endParaRPr lang="en-US" sz="2400" dirty="0">
              <a:solidFill>
                <a:srgbClr val="002060"/>
              </a:solidFill>
              <a:latin typeface="Garamond" panose="02020404030301010803" pitchFamily="18" charset="0"/>
            </a:endParaRPr>
          </a:p>
          <a:p>
            <a:pPr marL="342900" indent="-342900">
              <a:buBlip>
                <a:blip r:embed="rId2"/>
              </a:buBlip>
            </a:pPr>
            <a:r>
              <a:rPr lang="en-US" sz="2400" dirty="0" smtClean="0">
                <a:solidFill>
                  <a:srgbClr val="002060"/>
                </a:solidFill>
                <a:latin typeface="Garamond" panose="02020404030301010803" pitchFamily="18" charset="0"/>
              </a:rPr>
              <a:t>Example: multiply a given (constant) block bulk volume (BV) by each element of a list of porosity values (</a:t>
            </a:r>
            <a:r>
              <a:rPr lang="en-US" sz="2400" dirty="0" err="1" smtClean="0">
                <a:solidFill>
                  <a:srgbClr val="002060"/>
                </a:solidFill>
                <a:latin typeface="Garamond" panose="02020404030301010803" pitchFamily="18" charset="0"/>
              </a:rPr>
              <a:t>poro</a:t>
            </a:r>
            <a:r>
              <a:rPr lang="en-US" sz="2400" dirty="0" smtClean="0">
                <a:solidFill>
                  <a:srgbClr val="002060"/>
                </a:solidFill>
                <a:latin typeface="Garamond" panose="02020404030301010803" pitchFamily="18" charset="0"/>
              </a:rPr>
              <a:t>) in order to obtain pore volumes corresponding to each element of the list </a:t>
            </a:r>
            <a:r>
              <a:rPr lang="en-US" sz="2400" dirty="0" err="1" smtClean="0">
                <a:solidFill>
                  <a:srgbClr val="002060"/>
                </a:solidFill>
                <a:latin typeface="Garamond" panose="02020404030301010803" pitchFamily="18" charset="0"/>
              </a:rPr>
              <a:t>poro</a:t>
            </a:r>
            <a:r>
              <a:rPr lang="en-US" sz="2400" dirty="0" smtClean="0">
                <a:solidFill>
                  <a:srgbClr val="002060"/>
                </a:solidFill>
                <a:latin typeface="Garamond" panose="02020404030301010803" pitchFamily="18" charset="0"/>
              </a:rPr>
              <a:t>.  </a:t>
            </a:r>
            <a:endParaRPr lang="en-US" sz="2400" dirty="0" smtClean="0">
              <a:solidFill>
                <a:srgbClr val="FF0000"/>
              </a:solidFill>
              <a:latin typeface="Garamond" panose="02020404030301010803" pitchFamily="18" charset="0"/>
            </a:endParaRPr>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65875" y="1901279"/>
            <a:ext cx="5829300" cy="3609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16214073"/>
      </p:ext>
    </p:extLst>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Image result for fluid flow through porous media, imag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Image result for fluid flow through porous media, imag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Title 1"/>
          <p:cNvSpPr txBox="1">
            <a:spLocks/>
          </p:cNvSpPr>
          <p:nvPr/>
        </p:nvSpPr>
        <p:spPr>
          <a:xfrm>
            <a:off x="1587" y="0"/>
            <a:ext cx="10470340" cy="990600"/>
          </a:xfrm>
          <a:prstGeom prst="rect">
            <a:avLst/>
          </a:prstGeom>
          <a:solidFill>
            <a:srgbClr val="7030A0"/>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000" dirty="0">
                <a:solidFill>
                  <a:schemeClr val="bg1"/>
                </a:solidFill>
                <a:latin typeface="Monotype Corsiva" panose="03010101010201010101" pitchFamily="66" charset="0"/>
              </a:rPr>
              <a:t>PET </a:t>
            </a:r>
            <a:r>
              <a:rPr lang="en-US" sz="2000" dirty="0" smtClean="0">
                <a:solidFill>
                  <a:schemeClr val="bg1"/>
                </a:solidFill>
                <a:latin typeface="Monotype Corsiva" panose="03010101010201010101" pitchFamily="66" charset="0"/>
              </a:rPr>
              <a:t>328: Computer Applications in Petroleum Engineering – with Python Programming	</a:t>
            </a:r>
            <a:r>
              <a:rPr lang="en-US" sz="2000" dirty="0" smtClean="0">
                <a:solidFill>
                  <a:srgbClr val="FFFF00"/>
                </a:solidFill>
                <a:latin typeface="Monotype Corsiva" panose="03010101010201010101" pitchFamily="66" charset="0"/>
              </a:rPr>
              <a:t>Dr. Mosobalaje, O. O.</a:t>
            </a:r>
            <a:endParaRPr lang="en-US" sz="2000" dirty="0">
              <a:solidFill>
                <a:srgbClr val="FFFF00"/>
              </a:solidFill>
              <a:latin typeface="Monotype Corsiva" panose="03010101010201010101" pitchFamily="66" charset="0"/>
            </a:endParaRPr>
          </a:p>
          <a:p>
            <a:r>
              <a:rPr lang="en-US" sz="2800" dirty="0">
                <a:solidFill>
                  <a:schemeClr val="bg1"/>
                </a:solidFill>
                <a:latin typeface="Garamond" panose="02020404030301010803" pitchFamily="18" charset="0"/>
              </a:rPr>
              <a:t>PYTHON DATA STRUCTURES</a:t>
            </a:r>
            <a:endParaRPr lang="en-US" sz="2800" dirty="0" smtClean="0">
              <a:solidFill>
                <a:schemeClr val="bg1"/>
              </a:solidFill>
              <a:latin typeface="Garamond" panose="02020404030301010803" pitchFamily="18" charset="0"/>
            </a:endParaRPr>
          </a:p>
        </p:txBody>
      </p:sp>
      <p:sp>
        <p:nvSpPr>
          <p:cNvPr id="8" name="Rectangle 7"/>
          <p:cNvSpPr/>
          <p:nvPr/>
        </p:nvSpPr>
        <p:spPr>
          <a:xfrm>
            <a:off x="155572" y="859334"/>
            <a:ext cx="5581653" cy="4955203"/>
          </a:xfrm>
          <a:prstGeom prst="rect">
            <a:avLst/>
          </a:prstGeom>
        </p:spPr>
        <p:txBody>
          <a:bodyPr wrap="square" numCol="1">
            <a:spAutoFit/>
          </a:bodyPr>
          <a:lstStyle/>
          <a:p>
            <a:pPr algn="ctr">
              <a:buSzPct val="100000"/>
            </a:pPr>
            <a:r>
              <a:rPr lang="en-US" sz="2800" dirty="0" smtClean="0">
                <a:solidFill>
                  <a:srgbClr val="FF0000"/>
                </a:solidFill>
                <a:latin typeface="Garamond" panose="02020404030301010803" pitchFamily="18" charset="0"/>
              </a:rPr>
              <a:t>Lists</a:t>
            </a:r>
          </a:p>
          <a:p>
            <a:pPr marL="342900" indent="-342900">
              <a:buBlip>
                <a:blip r:embed="rId2"/>
              </a:buBlip>
            </a:pPr>
            <a:r>
              <a:rPr lang="en-US" sz="2400" dirty="0" smtClean="0">
                <a:solidFill>
                  <a:srgbClr val="FF0000"/>
                </a:solidFill>
                <a:latin typeface="Garamond" panose="02020404030301010803" pitchFamily="18" charset="0"/>
              </a:rPr>
              <a:t>Looping through Lists</a:t>
            </a:r>
            <a:endParaRPr lang="en-US" sz="2400" dirty="0" smtClean="0">
              <a:solidFill>
                <a:srgbClr val="002060"/>
              </a:solidFill>
              <a:latin typeface="Garamond" panose="02020404030301010803" pitchFamily="18" charset="0"/>
            </a:endParaRPr>
          </a:p>
          <a:p>
            <a:pPr marL="342900" indent="-342900">
              <a:buBlip>
                <a:blip r:embed="rId2"/>
              </a:buBlip>
            </a:pPr>
            <a:r>
              <a:rPr lang="en-US" sz="2400" dirty="0" smtClean="0">
                <a:solidFill>
                  <a:srgbClr val="002060"/>
                </a:solidFill>
                <a:latin typeface="Garamond" panose="02020404030301010803" pitchFamily="18" charset="0"/>
              </a:rPr>
              <a:t>Notice that so far, the ‘for’ loop only accessed the current element of the list for the purpose of </a:t>
            </a:r>
            <a:r>
              <a:rPr lang="en-US" sz="2400" dirty="0" smtClean="0">
                <a:solidFill>
                  <a:srgbClr val="FF0000"/>
                </a:solidFill>
                <a:latin typeface="Garamond" panose="02020404030301010803" pitchFamily="18" charset="0"/>
              </a:rPr>
              <a:t>extraction</a:t>
            </a:r>
            <a:r>
              <a:rPr lang="en-US" sz="2400" dirty="0" smtClean="0">
                <a:solidFill>
                  <a:srgbClr val="002060"/>
                </a:solidFill>
                <a:latin typeface="Garamond" panose="02020404030301010803" pitchFamily="18" charset="0"/>
              </a:rPr>
              <a:t> and usage.</a:t>
            </a:r>
          </a:p>
          <a:p>
            <a:pPr marL="342900" indent="-342900">
              <a:buBlip>
                <a:blip r:embed="rId2"/>
              </a:buBlip>
            </a:pPr>
            <a:endParaRPr lang="en-US" sz="2400" dirty="0" smtClean="0">
              <a:solidFill>
                <a:srgbClr val="002060"/>
              </a:solidFill>
              <a:latin typeface="Garamond" panose="02020404030301010803" pitchFamily="18" charset="0"/>
            </a:endParaRPr>
          </a:p>
          <a:p>
            <a:pPr marL="342900" indent="-342900">
              <a:buBlip>
                <a:blip r:embed="rId2"/>
              </a:buBlip>
            </a:pPr>
            <a:r>
              <a:rPr lang="en-US" sz="2400" dirty="0" smtClean="0">
                <a:solidFill>
                  <a:srgbClr val="002060"/>
                </a:solidFill>
                <a:latin typeface="Garamond" panose="02020404030301010803" pitchFamily="18" charset="0"/>
              </a:rPr>
              <a:t>The structure of the ‘for’ loop so far presented can not access the elements of the list for the purpose of </a:t>
            </a:r>
            <a:r>
              <a:rPr lang="en-US" sz="2400" dirty="0" smtClean="0">
                <a:solidFill>
                  <a:srgbClr val="FF0000"/>
                </a:solidFill>
                <a:latin typeface="Garamond" panose="02020404030301010803" pitchFamily="18" charset="0"/>
              </a:rPr>
              <a:t>re-assignment</a:t>
            </a:r>
            <a:r>
              <a:rPr lang="en-US" sz="2400" dirty="0" smtClean="0">
                <a:solidFill>
                  <a:srgbClr val="002060"/>
                </a:solidFill>
                <a:latin typeface="Garamond" panose="02020404030301010803" pitchFamily="18" charset="0"/>
              </a:rPr>
              <a:t> (editing it). </a:t>
            </a:r>
          </a:p>
          <a:p>
            <a:pPr marL="342900" indent="-342900">
              <a:buBlip>
                <a:blip r:embed="rId2"/>
              </a:buBlip>
            </a:pPr>
            <a:endParaRPr lang="en-US" sz="2400" dirty="0">
              <a:solidFill>
                <a:srgbClr val="002060"/>
              </a:solidFill>
              <a:latin typeface="Garamond" panose="02020404030301010803" pitchFamily="18" charset="0"/>
            </a:endParaRPr>
          </a:p>
          <a:p>
            <a:pPr marL="342900" indent="-342900">
              <a:buBlip>
                <a:blip r:embed="rId2"/>
              </a:buBlip>
            </a:pPr>
            <a:r>
              <a:rPr lang="en-US" sz="2400" dirty="0" smtClean="0">
                <a:solidFill>
                  <a:srgbClr val="002060"/>
                </a:solidFill>
                <a:latin typeface="Garamond" panose="02020404030301010803" pitchFamily="18" charset="0"/>
              </a:rPr>
              <a:t>To achieve this, an alternative structure of the ‘for’ loop header is needed  </a:t>
            </a:r>
            <a:endParaRPr lang="en-US" sz="2400" dirty="0" smtClean="0">
              <a:solidFill>
                <a:srgbClr val="FF0000"/>
              </a:solidFill>
              <a:latin typeface="Garamond" panose="02020404030301010803" pitchFamily="18" charset="0"/>
            </a:endParaRPr>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45187" y="1905000"/>
            <a:ext cx="5829300" cy="3352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68308080"/>
      </p:ext>
    </p:extLst>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Image result for fluid flow through porous media, imag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Image result for fluid flow through porous media, imag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Title 1"/>
          <p:cNvSpPr txBox="1">
            <a:spLocks/>
          </p:cNvSpPr>
          <p:nvPr/>
        </p:nvSpPr>
        <p:spPr>
          <a:xfrm>
            <a:off x="1587" y="0"/>
            <a:ext cx="10470340" cy="990600"/>
          </a:xfrm>
          <a:prstGeom prst="rect">
            <a:avLst/>
          </a:prstGeom>
          <a:solidFill>
            <a:srgbClr val="7030A0"/>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000" dirty="0">
                <a:solidFill>
                  <a:schemeClr val="bg1"/>
                </a:solidFill>
                <a:latin typeface="Monotype Corsiva" panose="03010101010201010101" pitchFamily="66" charset="0"/>
              </a:rPr>
              <a:t>PET </a:t>
            </a:r>
            <a:r>
              <a:rPr lang="en-US" sz="2000" dirty="0" smtClean="0">
                <a:solidFill>
                  <a:schemeClr val="bg1"/>
                </a:solidFill>
                <a:latin typeface="Monotype Corsiva" panose="03010101010201010101" pitchFamily="66" charset="0"/>
              </a:rPr>
              <a:t>328: Computer Applications in Petroleum Engineering – with Python Programming	</a:t>
            </a:r>
            <a:r>
              <a:rPr lang="en-US" sz="2000" dirty="0" smtClean="0">
                <a:solidFill>
                  <a:srgbClr val="FFFF00"/>
                </a:solidFill>
                <a:latin typeface="Monotype Corsiva" panose="03010101010201010101" pitchFamily="66" charset="0"/>
              </a:rPr>
              <a:t>Dr. Mosobalaje, O. O.</a:t>
            </a:r>
            <a:endParaRPr lang="en-US" sz="2000" dirty="0">
              <a:solidFill>
                <a:srgbClr val="FFFF00"/>
              </a:solidFill>
              <a:latin typeface="Monotype Corsiva" panose="03010101010201010101" pitchFamily="66" charset="0"/>
            </a:endParaRPr>
          </a:p>
          <a:p>
            <a:r>
              <a:rPr lang="en-US" sz="2800" dirty="0">
                <a:solidFill>
                  <a:schemeClr val="bg1"/>
                </a:solidFill>
                <a:latin typeface="Garamond" panose="02020404030301010803" pitchFamily="18" charset="0"/>
              </a:rPr>
              <a:t>PYTHON DATA STRUCTURES</a:t>
            </a:r>
            <a:endParaRPr lang="en-US" sz="2800" dirty="0" smtClean="0">
              <a:solidFill>
                <a:schemeClr val="bg1"/>
              </a:solidFill>
              <a:latin typeface="Garamond" panose="02020404030301010803" pitchFamily="18" charset="0"/>
            </a:endParaRPr>
          </a:p>
        </p:txBody>
      </p:sp>
      <p:sp>
        <p:nvSpPr>
          <p:cNvPr id="8" name="Rectangle 7"/>
          <p:cNvSpPr/>
          <p:nvPr/>
        </p:nvSpPr>
        <p:spPr>
          <a:xfrm>
            <a:off x="155572" y="859334"/>
            <a:ext cx="10209215" cy="5324535"/>
          </a:xfrm>
          <a:prstGeom prst="rect">
            <a:avLst/>
          </a:prstGeom>
        </p:spPr>
        <p:txBody>
          <a:bodyPr wrap="square" numCol="1">
            <a:spAutoFit/>
          </a:bodyPr>
          <a:lstStyle/>
          <a:p>
            <a:pPr algn="ctr">
              <a:buSzPct val="100000"/>
            </a:pPr>
            <a:r>
              <a:rPr lang="en-US" sz="2800" dirty="0" smtClean="0">
                <a:solidFill>
                  <a:srgbClr val="FF0000"/>
                </a:solidFill>
                <a:latin typeface="Garamond" panose="02020404030301010803" pitchFamily="18" charset="0"/>
              </a:rPr>
              <a:t>Lists</a:t>
            </a:r>
          </a:p>
          <a:p>
            <a:pPr marL="342900" indent="-342900">
              <a:buBlip>
                <a:blip r:embed="rId2"/>
              </a:buBlip>
            </a:pPr>
            <a:r>
              <a:rPr lang="en-US" sz="2400" dirty="0" smtClean="0">
                <a:solidFill>
                  <a:srgbClr val="FF0000"/>
                </a:solidFill>
                <a:latin typeface="Garamond" panose="02020404030301010803" pitchFamily="18" charset="0"/>
              </a:rPr>
              <a:t>Looping through Lists</a:t>
            </a:r>
            <a:endParaRPr lang="en-US" sz="2400" dirty="0" smtClean="0">
              <a:solidFill>
                <a:srgbClr val="002060"/>
              </a:solidFill>
              <a:latin typeface="Garamond" panose="02020404030301010803" pitchFamily="18" charset="0"/>
            </a:endParaRPr>
          </a:p>
          <a:p>
            <a:pPr marL="342900" indent="-342900">
              <a:buBlip>
                <a:blip r:embed="rId2"/>
              </a:buBlip>
            </a:pPr>
            <a:r>
              <a:rPr lang="en-US" sz="2400" dirty="0" smtClean="0">
                <a:solidFill>
                  <a:srgbClr val="002060"/>
                </a:solidFill>
                <a:latin typeface="Garamond" panose="02020404030301010803" pitchFamily="18" charset="0"/>
              </a:rPr>
              <a:t>The alternative ‘for’ loop header structure utilizes the indices of the list instead of the list itself.</a:t>
            </a:r>
          </a:p>
          <a:p>
            <a:pPr marL="342900" indent="-342900">
              <a:buBlip>
                <a:blip r:embed="rId2"/>
              </a:buBlip>
            </a:pPr>
            <a:endParaRPr lang="en-US" sz="2400" dirty="0">
              <a:solidFill>
                <a:srgbClr val="002060"/>
              </a:solidFill>
              <a:latin typeface="Garamond" panose="02020404030301010803" pitchFamily="18" charset="0"/>
            </a:endParaRPr>
          </a:p>
          <a:p>
            <a:pPr marL="342900" indent="-342900">
              <a:buBlip>
                <a:blip r:embed="rId2"/>
              </a:buBlip>
            </a:pPr>
            <a:endParaRPr lang="en-US" sz="2400" dirty="0" smtClean="0">
              <a:solidFill>
                <a:srgbClr val="002060"/>
              </a:solidFill>
              <a:latin typeface="Garamond" panose="02020404030301010803" pitchFamily="18" charset="0"/>
            </a:endParaRPr>
          </a:p>
          <a:p>
            <a:pPr marL="800100" lvl="2" indent="-342900">
              <a:buBlip>
                <a:blip r:embed="rId2"/>
              </a:buBlip>
            </a:pPr>
            <a:r>
              <a:rPr lang="en-US" sz="2400" dirty="0" smtClean="0">
                <a:solidFill>
                  <a:srgbClr val="002060"/>
                </a:solidFill>
                <a:latin typeface="Garamond" panose="02020404030301010803" pitchFamily="18" charset="0"/>
              </a:rPr>
              <a:t>where </a:t>
            </a:r>
            <a:r>
              <a:rPr lang="en-US" sz="2400" i="1" dirty="0" smtClean="0">
                <a:solidFill>
                  <a:srgbClr val="002060"/>
                </a:solidFill>
                <a:latin typeface="Garamond" panose="02020404030301010803" pitchFamily="18" charset="0"/>
              </a:rPr>
              <a:t>counter </a:t>
            </a:r>
            <a:r>
              <a:rPr lang="en-US" sz="2400" dirty="0" smtClean="0">
                <a:solidFill>
                  <a:srgbClr val="002060"/>
                </a:solidFill>
                <a:latin typeface="Garamond" panose="02020404030301010803" pitchFamily="18" charset="0"/>
              </a:rPr>
              <a:t> is </a:t>
            </a:r>
            <a:r>
              <a:rPr lang="en-US" sz="2400" dirty="0">
                <a:solidFill>
                  <a:srgbClr val="002060"/>
                </a:solidFill>
                <a:latin typeface="Garamond" panose="02020404030301010803" pitchFamily="18" charset="0"/>
              </a:rPr>
              <a:t>the </a:t>
            </a:r>
            <a:r>
              <a:rPr lang="en-US" sz="2400" dirty="0" smtClean="0">
                <a:solidFill>
                  <a:srgbClr val="002060"/>
                </a:solidFill>
                <a:latin typeface="Garamond" panose="02020404030301010803" pitchFamily="18" charset="0"/>
              </a:rPr>
              <a:t>iterator </a:t>
            </a:r>
            <a:r>
              <a:rPr lang="en-US" sz="2400" dirty="0">
                <a:solidFill>
                  <a:srgbClr val="002060"/>
                </a:solidFill>
                <a:latin typeface="Garamond" panose="02020404030301010803" pitchFamily="18" charset="0"/>
              </a:rPr>
              <a:t>variable and </a:t>
            </a:r>
            <a:r>
              <a:rPr lang="en-US" sz="2400" i="1" dirty="0" err="1" smtClean="0">
                <a:solidFill>
                  <a:srgbClr val="002060"/>
                </a:solidFill>
                <a:latin typeface="Garamond" panose="02020404030301010803" pitchFamily="18" charset="0"/>
              </a:rPr>
              <a:t>list_indices</a:t>
            </a:r>
            <a:r>
              <a:rPr lang="en-US" sz="2400" dirty="0" smtClean="0">
                <a:solidFill>
                  <a:srgbClr val="002060"/>
                </a:solidFill>
                <a:latin typeface="Garamond" panose="02020404030301010803" pitchFamily="18" charset="0"/>
              </a:rPr>
              <a:t> is the object to be </a:t>
            </a:r>
            <a:r>
              <a:rPr lang="en-US" sz="2400" dirty="0">
                <a:solidFill>
                  <a:srgbClr val="002060"/>
                </a:solidFill>
                <a:latin typeface="Garamond" panose="02020404030301010803" pitchFamily="18" charset="0"/>
              </a:rPr>
              <a:t>traversed</a:t>
            </a:r>
            <a:r>
              <a:rPr lang="en-US" sz="2400" dirty="0" smtClean="0">
                <a:solidFill>
                  <a:srgbClr val="002060"/>
                </a:solidFill>
                <a:latin typeface="Garamond" panose="02020404030301010803" pitchFamily="18" charset="0"/>
              </a:rPr>
              <a:t>.</a:t>
            </a:r>
          </a:p>
          <a:p>
            <a:pPr marL="342900" lvl="1" indent="-342900">
              <a:buBlip>
                <a:blip r:embed="rId2"/>
              </a:buBlip>
            </a:pPr>
            <a:r>
              <a:rPr lang="en-US" sz="2400" dirty="0" smtClean="0">
                <a:solidFill>
                  <a:srgbClr val="002060"/>
                </a:solidFill>
                <a:latin typeface="Garamond" panose="02020404030301010803" pitchFamily="18" charset="0"/>
              </a:rPr>
              <a:t>With this, the index of the current element is assigned to the iterator variable</a:t>
            </a:r>
          </a:p>
          <a:p>
            <a:pPr marL="342900" lvl="1" indent="-342900">
              <a:buBlip>
                <a:blip r:embed="rId2"/>
              </a:buBlip>
            </a:pPr>
            <a:endParaRPr lang="en-US" sz="2400" dirty="0" smtClean="0">
              <a:solidFill>
                <a:srgbClr val="002060"/>
              </a:solidFill>
              <a:latin typeface="Garamond" panose="02020404030301010803" pitchFamily="18" charset="0"/>
            </a:endParaRPr>
          </a:p>
          <a:p>
            <a:pPr marL="342900" lvl="1" indent="-342900">
              <a:buBlip>
                <a:blip r:embed="rId2"/>
              </a:buBlip>
            </a:pPr>
            <a:r>
              <a:rPr lang="en-US" sz="2400" dirty="0" smtClean="0">
                <a:solidFill>
                  <a:srgbClr val="002060"/>
                </a:solidFill>
                <a:latin typeface="Garamond" panose="02020404030301010803" pitchFamily="18" charset="0"/>
              </a:rPr>
              <a:t>Consequently, the current element can be accessed either for </a:t>
            </a:r>
            <a:r>
              <a:rPr lang="en-US" sz="2400" dirty="0" smtClean="0">
                <a:solidFill>
                  <a:srgbClr val="FF0000"/>
                </a:solidFill>
                <a:latin typeface="Garamond" panose="02020404030301010803" pitchFamily="18" charset="0"/>
              </a:rPr>
              <a:t>extraction</a:t>
            </a:r>
            <a:r>
              <a:rPr lang="en-US" sz="2400" dirty="0" smtClean="0">
                <a:solidFill>
                  <a:srgbClr val="002060"/>
                </a:solidFill>
                <a:latin typeface="Garamond" panose="02020404030301010803" pitchFamily="18" charset="0"/>
              </a:rPr>
              <a:t> or </a:t>
            </a:r>
            <a:r>
              <a:rPr lang="en-US" sz="2400" dirty="0" smtClean="0">
                <a:solidFill>
                  <a:srgbClr val="FF0000"/>
                </a:solidFill>
                <a:latin typeface="Garamond" panose="02020404030301010803" pitchFamily="18" charset="0"/>
              </a:rPr>
              <a:t>editing</a:t>
            </a:r>
            <a:r>
              <a:rPr lang="en-US" sz="2400" dirty="0" smtClean="0">
                <a:solidFill>
                  <a:srgbClr val="002060"/>
                </a:solidFill>
                <a:latin typeface="Garamond" panose="02020404030301010803" pitchFamily="18" charset="0"/>
              </a:rPr>
              <a:t> purposes by simply calling the list itself and passing the iterator variable (which now hold the index of the current element) as the index of such call.</a:t>
            </a:r>
            <a:endParaRPr lang="en-US" sz="2400" dirty="0">
              <a:solidFill>
                <a:srgbClr val="002060"/>
              </a:solidFill>
              <a:latin typeface="Garamond" panose="02020404030301010803" pitchFamily="18" charset="0"/>
            </a:endParaRPr>
          </a:p>
          <a:p>
            <a:endParaRPr lang="en-US" sz="2400" dirty="0" smtClean="0">
              <a:solidFill>
                <a:srgbClr val="FF0000"/>
              </a:solidFill>
              <a:latin typeface="Garamond" panose="02020404030301010803" pitchFamily="18" charset="0"/>
            </a:endParaRPr>
          </a:p>
        </p:txBody>
      </p:sp>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0787" y="2590800"/>
            <a:ext cx="2714625" cy="4667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45843960"/>
      </p:ext>
    </p:extLst>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Image result for fluid flow through porous media, imag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Image result for fluid flow through porous media, imag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Title 1"/>
          <p:cNvSpPr txBox="1">
            <a:spLocks/>
          </p:cNvSpPr>
          <p:nvPr/>
        </p:nvSpPr>
        <p:spPr>
          <a:xfrm>
            <a:off x="1587" y="0"/>
            <a:ext cx="10470340" cy="990600"/>
          </a:xfrm>
          <a:prstGeom prst="rect">
            <a:avLst/>
          </a:prstGeom>
          <a:solidFill>
            <a:srgbClr val="7030A0"/>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000" dirty="0">
                <a:solidFill>
                  <a:schemeClr val="bg1"/>
                </a:solidFill>
                <a:latin typeface="Monotype Corsiva" panose="03010101010201010101" pitchFamily="66" charset="0"/>
              </a:rPr>
              <a:t>PET </a:t>
            </a:r>
            <a:r>
              <a:rPr lang="en-US" sz="2000" dirty="0" smtClean="0">
                <a:solidFill>
                  <a:schemeClr val="bg1"/>
                </a:solidFill>
                <a:latin typeface="Monotype Corsiva" panose="03010101010201010101" pitchFamily="66" charset="0"/>
              </a:rPr>
              <a:t>328: Computer Applications in Petroleum Engineering – with Python Programming	</a:t>
            </a:r>
            <a:r>
              <a:rPr lang="en-US" sz="2000" dirty="0" smtClean="0">
                <a:solidFill>
                  <a:srgbClr val="FFFF00"/>
                </a:solidFill>
                <a:latin typeface="Monotype Corsiva" panose="03010101010201010101" pitchFamily="66" charset="0"/>
              </a:rPr>
              <a:t>Dr. Mosobalaje, O. O.</a:t>
            </a:r>
            <a:endParaRPr lang="en-US" sz="2000" dirty="0">
              <a:solidFill>
                <a:srgbClr val="FFFF00"/>
              </a:solidFill>
              <a:latin typeface="Monotype Corsiva" panose="03010101010201010101" pitchFamily="66" charset="0"/>
            </a:endParaRPr>
          </a:p>
          <a:p>
            <a:r>
              <a:rPr lang="en-US" sz="2800" dirty="0">
                <a:solidFill>
                  <a:schemeClr val="bg1"/>
                </a:solidFill>
                <a:latin typeface="Garamond" panose="02020404030301010803" pitchFamily="18" charset="0"/>
              </a:rPr>
              <a:t>PYTHON DATA STRUCTURES</a:t>
            </a:r>
            <a:endParaRPr lang="en-US" sz="2800" dirty="0" smtClean="0">
              <a:solidFill>
                <a:schemeClr val="bg1"/>
              </a:solidFill>
              <a:latin typeface="Garamond" panose="02020404030301010803" pitchFamily="18" charset="0"/>
            </a:endParaRPr>
          </a:p>
        </p:txBody>
      </p:sp>
      <p:sp>
        <p:nvSpPr>
          <p:cNvPr id="8" name="Rectangle 7"/>
          <p:cNvSpPr/>
          <p:nvPr/>
        </p:nvSpPr>
        <p:spPr>
          <a:xfrm>
            <a:off x="155572" y="859334"/>
            <a:ext cx="5713415" cy="4216539"/>
          </a:xfrm>
          <a:prstGeom prst="rect">
            <a:avLst/>
          </a:prstGeom>
        </p:spPr>
        <p:txBody>
          <a:bodyPr wrap="square" numCol="1">
            <a:spAutoFit/>
          </a:bodyPr>
          <a:lstStyle/>
          <a:p>
            <a:pPr algn="ctr">
              <a:buSzPct val="100000"/>
            </a:pPr>
            <a:r>
              <a:rPr lang="en-US" sz="2800" dirty="0" smtClean="0">
                <a:solidFill>
                  <a:srgbClr val="FF0000"/>
                </a:solidFill>
                <a:latin typeface="Garamond" panose="02020404030301010803" pitchFamily="18" charset="0"/>
              </a:rPr>
              <a:t>Lists</a:t>
            </a:r>
          </a:p>
          <a:p>
            <a:pPr marL="342900" indent="-342900">
              <a:buBlip>
                <a:blip r:embed="rId2"/>
              </a:buBlip>
            </a:pPr>
            <a:r>
              <a:rPr lang="en-US" sz="2400" dirty="0" smtClean="0">
                <a:solidFill>
                  <a:srgbClr val="FF0000"/>
                </a:solidFill>
                <a:latin typeface="Garamond" panose="02020404030301010803" pitchFamily="18" charset="0"/>
              </a:rPr>
              <a:t>Looping through Lists</a:t>
            </a:r>
            <a:endParaRPr lang="en-US" sz="2400" dirty="0" smtClean="0">
              <a:solidFill>
                <a:srgbClr val="002060"/>
              </a:solidFill>
              <a:latin typeface="Garamond" panose="02020404030301010803" pitchFamily="18" charset="0"/>
            </a:endParaRPr>
          </a:p>
          <a:p>
            <a:pPr marL="342900" indent="-342900">
              <a:buBlip>
                <a:blip r:embed="rId2"/>
              </a:buBlip>
            </a:pPr>
            <a:r>
              <a:rPr lang="en-US" sz="2400" dirty="0" smtClean="0">
                <a:solidFill>
                  <a:srgbClr val="002060"/>
                </a:solidFill>
                <a:latin typeface="Garamond" panose="02020404030301010803" pitchFamily="18" charset="0"/>
              </a:rPr>
              <a:t>The needed indices list can be obtained by passing the length of the original list to the Function </a:t>
            </a:r>
            <a:r>
              <a:rPr lang="en-US" sz="2400" i="1" dirty="0" smtClean="0">
                <a:solidFill>
                  <a:srgbClr val="002060"/>
                </a:solidFill>
                <a:latin typeface="Garamond" panose="02020404030301010803" pitchFamily="18" charset="0"/>
              </a:rPr>
              <a:t>range</a:t>
            </a:r>
            <a:r>
              <a:rPr lang="en-US" sz="2400" dirty="0" smtClean="0">
                <a:solidFill>
                  <a:srgbClr val="002060"/>
                </a:solidFill>
                <a:latin typeface="Garamond" panose="02020404030301010803" pitchFamily="18" charset="0"/>
              </a:rPr>
              <a:t>.</a:t>
            </a:r>
          </a:p>
          <a:p>
            <a:pPr marL="342900" indent="-342900">
              <a:buBlip>
                <a:blip r:embed="rId2"/>
              </a:buBlip>
            </a:pPr>
            <a:r>
              <a:rPr lang="en-US" sz="2400" dirty="0" smtClean="0">
                <a:solidFill>
                  <a:srgbClr val="002060"/>
                </a:solidFill>
                <a:latin typeface="Garamond" panose="02020404030301010803" pitchFamily="18" charset="0"/>
              </a:rPr>
              <a:t>By default, Function </a:t>
            </a:r>
            <a:r>
              <a:rPr lang="en-US" sz="2400" i="1" dirty="0" smtClean="0">
                <a:solidFill>
                  <a:srgbClr val="002060"/>
                </a:solidFill>
                <a:latin typeface="Garamond" panose="02020404030301010803" pitchFamily="18" charset="0"/>
              </a:rPr>
              <a:t>range</a:t>
            </a:r>
            <a:r>
              <a:rPr lang="en-US" sz="2400" dirty="0" smtClean="0">
                <a:solidFill>
                  <a:srgbClr val="002060"/>
                </a:solidFill>
                <a:latin typeface="Garamond" panose="02020404030301010803" pitchFamily="18" charset="0"/>
              </a:rPr>
              <a:t> generates consecutive integers from 0 to the passed argument less 1.</a:t>
            </a:r>
          </a:p>
          <a:p>
            <a:pPr marL="342900" indent="-342900">
              <a:buBlip>
                <a:blip r:embed="rId2"/>
              </a:buBlip>
            </a:pPr>
            <a:r>
              <a:rPr lang="en-US" sz="2400" dirty="0" smtClean="0">
                <a:solidFill>
                  <a:srgbClr val="002060"/>
                </a:solidFill>
                <a:latin typeface="Garamond" panose="02020404030301010803" pitchFamily="18" charset="0"/>
              </a:rPr>
              <a:t>The needed length may be obtained with Function </a:t>
            </a:r>
            <a:r>
              <a:rPr lang="en-US" sz="2400" i="1" dirty="0" err="1" smtClean="0">
                <a:solidFill>
                  <a:srgbClr val="002060"/>
                </a:solidFill>
                <a:latin typeface="Garamond" panose="02020404030301010803" pitchFamily="18" charset="0"/>
              </a:rPr>
              <a:t>len</a:t>
            </a:r>
            <a:endParaRPr lang="en-US" sz="2400" i="1" dirty="0" smtClean="0">
              <a:solidFill>
                <a:srgbClr val="002060"/>
              </a:solidFill>
              <a:latin typeface="Garamond" panose="02020404030301010803" pitchFamily="18" charset="0"/>
            </a:endParaRPr>
          </a:p>
          <a:p>
            <a:pPr marL="342900" indent="-342900">
              <a:buBlip>
                <a:blip r:embed="rId2"/>
              </a:buBlip>
            </a:pPr>
            <a:endParaRPr lang="en-US" sz="2400" dirty="0" smtClean="0">
              <a:solidFill>
                <a:srgbClr val="FF0000"/>
              </a:solidFill>
              <a:latin typeface="Garamond" panose="02020404030301010803" pitchFamily="18" charset="0"/>
            </a:endParaRPr>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68987" y="1024503"/>
            <a:ext cx="6272293" cy="3886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1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7587" y="4505325"/>
            <a:ext cx="2667000" cy="18192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6466787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Image result for fluid flow through porous media, imag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Image result for fluid flow through porous media, imag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Title 1"/>
          <p:cNvSpPr txBox="1">
            <a:spLocks/>
          </p:cNvSpPr>
          <p:nvPr/>
        </p:nvSpPr>
        <p:spPr>
          <a:xfrm>
            <a:off x="1587" y="0"/>
            <a:ext cx="10470340" cy="990600"/>
          </a:xfrm>
          <a:prstGeom prst="rect">
            <a:avLst/>
          </a:prstGeom>
          <a:solidFill>
            <a:srgbClr val="7030A0"/>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000" dirty="0">
                <a:solidFill>
                  <a:schemeClr val="bg1"/>
                </a:solidFill>
                <a:latin typeface="Monotype Corsiva" panose="03010101010201010101" pitchFamily="66" charset="0"/>
              </a:rPr>
              <a:t>PET </a:t>
            </a:r>
            <a:r>
              <a:rPr lang="en-US" sz="2000" dirty="0" smtClean="0">
                <a:solidFill>
                  <a:schemeClr val="bg1"/>
                </a:solidFill>
                <a:latin typeface="Monotype Corsiva" panose="03010101010201010101" pitchFamily="66" charset="0"/>
              </a:rPr>
              <a:t>328: Computer Applications in Petroleum Engineering – with Python Programming	</a:t>
            </a:r>
            <a:r>
              <a:rPr lang="en-US" sz="2000" dirty="0" smtClean="0">
                <a:solidFill>
                  <a:srgbClr val="FFFF00"/>
                </a:solidFill>
                <a:latin typeface="Monotype Corsiva" panose="03010101010201010101" pitchFamily="66" charset="0"/>
              </a:rPr>
              <a:t>Dr. Mosobalaje, O. O.</a:t>
            </a:r>
            <a:endParaRPr lang="en-US" sz="2000" dirty="0">
              <a:solidFill>
                <a:srgbClr val="FFFF00"/>
              </a:solidFill>
              <a:latin typeface="Monotype Corsiva" panose="03010101010201010101" pitchFamily="66" charset="0"/>
            </a:endParaRPr>
          </a:p>
          <a:p>
            <a:r>
              <a:rPr lang="en-US" sz="2800" dirty="0" smtClean="0">
                <a:solidFill>
                  <a:schemeClr val="bg1"/>
                </a:solidFill>
                <a:latin typeface="Garamond" panose="02020404030301010803" pitchFamily="18" charset="0"/>
              </a:rPr>
              <a:t>PREAMBLES</a:t>
            </a:r>
          </a:p>
        </p:txBody>
      </p:sp>
      <p:sp>
        <p:nvSpPr>
          <p:cNvPr id="7" name="Rectangle 6"/>
          <p:cNvSpPr/>
          <p:nvPr/>
        </p:nvSpPr>
        <p:spPr>
          <a:xfrm>
            <a:off x="155575" y="1066800"/>
            <a:ext cx="5637212" cy="4616648"/>
          </a:xfrm>
          <a:prstGeom prst="rect">
            <a:avLst/>
          </a:prstGeom>
        </p:spPr>
        <p:txBody>
          <a:bodyPr wrap="square" numCol="1">
            <a:spAutoFit/>
          </a:bodyPr>
          <a:lstStyle/>
          <a:p>
            <a:pPr algn="ctr">
              <a:lnSpc>
                <a:spcPct val="150000"/>
              </a:lnSpc>
              <a:buSzPct val="100000"/>
            </a:pPr>
            <a:r>
              <a:rPr lang="en-US" sz="2800" dirty="0" smtClean="0">
                <a:solidFill>
                  <a:srgbClr val="FF0000"/>
                </a:solidFill>
                <a:latin typeface="Garamond" panose="02020404030301010803" pitchFamily="18" charset="0"/>
              </a:rPr>
              <a:t>The Toolbox</a:t>
            </a:r>
          </a:p>
          <a:p>
            <a:pPr marL="342900" indent="-342900">
              <a:lnSpc>
                <a:spcPct val="150000"/>
              </a:lnSpc>
              <a:buSzPct val="100000"/>
              <a:buBlip>
                <a:blip r:embed="rId2"/>
              </a:buBlip>
            </a:pPr>
            <a:r>
              <a:rPr lang="en-US" sz="2400" dirty="0" smtClean="0">
                <a:solidFill>
                  <a:srgbClr val="FF0000"/>
                </a:solidFill>
                <a:latin typeface="Garamond" pitchFamily="18" charset="0"/>
              </a:rPr>
              <a:t>Communicating with Python interactively</a:t>
            </a:r>
          </a:p>
          <a:p>
            <a:pPr>
              <a:lnSpc>
                <a:spcPct val="150000"/>
              </a:lnSpc>
              <a:buSzPct val="100000"/>
            </a:pPr>
            <a:r>
              <a:rPr lang="en-US" sz="2400" dirty="0" smtClean="0">
                <a:solidFill>
                  <a:srgbClr val="003399"/>
                </a:solidFill>
                <a:latin typeface="Garamond" pitchFamily="18" charset="0"/>
              </a:rPr>
              <a:t>In this case, you type in Python command (one at a time) into the console. Each command get executed once the ‘Enter’ key is pressed. Depending on the command, results may be displayed on the console once the command is executed.</a:t>
            </a:r>
          </a:p>
        </p:txBody>
      </p:sp>
      <p:pic>
        <p:nvPicPr>
          <p:cNvPr id="7170" name="Picture 2" descr="F:\Capture\Capture1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21387" y="1093886"/>
            <a:ext cx="5972175" cy="4562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3185061"/>
      </p:ext>
    </p:extLst>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Image result for fluid flow through porous media, imag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Image result for fluid flow through porous media, imag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Title 1"/>
          <p:cNvSpPr txBox="1">
            <a:spLocks/>
          </p:cNvSpPr>
          <p:nvPr/>
        </p:nvSpPr>
        <p:spPr>
          <a:xfrm>
            <a:off x="1587" y="0"/>
            <a:ext cx="10470340" cy="990600"/>
          </a:xfrm>
          <a:prstGeom prst="rect">
            <a:avLst/>
          </a:prstGeom>
          <a:solidFill>
            <a:srgbClr val="7030A0"/>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000" dirty="0">
                <a:solidFill>
                  <a:schemeClr val="bg1"/>
                </a:solidFill>
                <a:latin typeface="Monotype Corsiva" panose="03010101010201010101" pitchFamily="66" charset="0"/>
              </a:rPr>
              <a:t>PET </a:t>
            </a:r>
            <a:r>
              <a:rPr lang="en-US" sz="2000" dirty="0" smtClean="0">
                <a:solidFill>
                  <a:schemeClr val="bg1"/>
                </a:solidFill>
                <a:latin typeface="Monotype Corsiva" panose="03010101010201010101" pitchFamily="66" charset="0"/>
              </a:rPr>
              <a:t>328: Computer Applications in Petroleum Engineering – with Python Programming	</a:t>
            </a:r>
            <a:r>
              <a:rPr lang="en-US" sz="2000" dirty="0" smtClean="0">
                <a:solidFill>
                  <a:srgbClr val="FFFF00"/>
                </a:solidFill>
                <a:latin typeface="Monotype Corsiva" panose="03010101010201010101" pitchFamily="66" charset="0"/>
              </a:rPr>
              <a:t>Dr. Mosobalaje, O. O.</a:t>
            </a:r>
            <a:endParaRPr lang="en-US" sz="2000" dirty="0">
              <a:solidFill>
                <a:srgbClr val="FFFF00"/>
              </a:solidFill>
              <a:latin typeface="Monotype Corsiva" panose="03010101010201010101" pitchFamily="66" charset="0"/>
            </a:endParaRPr>
          </a:p>
          <a:p>
            <a:r>
              <a:rPr lang="en-US" sz="2800" dirty="0">
                <a:solidFill>
                  <a:schemeClr val="bg1"/>
                </a:solidFill>
                <a:latin typeface="Garamond" panose="02020404030301010803" pitchFamily="18" charset="0"/>
              </a:rPr>
              <a:t>PYTHON DATA STRUCTURES</a:t>
            </a:r>
            <a:endParaRPr lang="en-US" sz="2800" dirty="0" smtClean="0">
              <a:solidFill>
                <a:schemeClr val="bg1"/>
              </a:solidFill>
              <a:latin typeface="Garamond" panose="02020404030301010803" pitchFamily="18" charset="0"/>
            </a:endParaRPr>
          </a:p>
        </p:txBody>
      </p:sp>
      <p:sp>
        <p:nvSpPr>
          <p:cNvPr id="8" name="Rectangle 7"/>
          <p:cNvSpPr/>
          <p:nvPr/>
        </p:nvSpPr>
        <p:spPr>
          <a:xfrm>
            <a:off x="155572" y="859334"/>
            <a:ext cx="10742615" cy="5324535"/>
          </a:xfrm>
          <a:prstGeom prst="rect">
            <a:avLst/>
          </a:prstGeom>
        </p:spPr>
        <p:txBody>
          <a:bodyPr wrap="square" numCol="1">
            <a:spAutoFit/>
          </a:bodyPr>
          <a:lstStyle/>
          <a:p>
            <a:pPr algn="ctr">
              <a:buSzPct val="100000"/>
            </a:pPr>
            <a:r>
              <a:rPr lang="en-US" sz="2800" dirty="0" smtClean="0">
                <a:solidFill>
                  <a:srgbClr val="FF0000"/>
                </a:solidFill>
                <a:latin typeface="Garamond" panose="02020404030301010803" pitchFamily="18" charset="0"/>
              </a:rPr>
              <a:t>Tuples</a:t>
            </a:r>
          </a:p>
          <a:p>
            <a:pPr marL="342900" indent="-342900">
              <a:buBlip>
                <a:blip r:embed="rId2"/>
              </a:buBlip>
            </a:pPr>
            <a:r>
              <a:rPr lang="en-US" sz="2400" dirty="0" smtClean="0">
                <a:solidFill>
                  <a:srgbClr val="002060"/>
                </a:solidFill>
                <a:latin typeface="Garamond" panose="02020404030301010803" pitchFamily="18" charset="0"/>
              </a:rPr>
              <a:t>Just like a list, a tuple simply a sequence/collection of values.</a:t>
            </a:r>
          </a:p>
          <a:p>
            <a:pPr marL="342900" indent="-342900">
              <a:buBlip>
                <a:blip r:embed="rId2"/>
              </a:buBlip>
            </a:pPr>
            <a:r>
              <a:rPr lang="en-US" sz="2400" dirty="0" smtClean="0">
                <a:solidFill>
                  <a:srgbClr val="002060"/>
                </a:solidFill>
                <a:latin typeface="Garamond" panose="02020404030301010803" pitchFamily="18" charset="0"/>
              </a:rPr>
              <a:t>However, unlike lists, tuples are NOT mutable.</a:t>
            </a:r>
          </a:p>
          <a:p>
            <a:pPr marL="800100" lvl="1" indent="-342900">
              <a:buBlip>
                <a:blip r:embed="rId2"/>
              </a:buBlip>
            </a:pPr>
            <a:r>
              <a:rPr lang="en-US" sz="2400" dirty="0" smtClean="0">
                <a:solidFill>
                  <a:srgbClr val="002060"/>
                </a:solidFill>
                <a:latin typeface="Garamond" panose="02020404030301010803" pitchFamily="18" charset="0"/>
              </a:rPr>
              <a:t>The </a:t>
            </a:r>
            <a:r>
              <a:rPr lang="en-US" sz="2400" dirty="0">
                <a:solidFill>
                  <a:srgbClr val="002060"/>
                </a:solidFill>
                <a:latin typeface="Garamond" panose="02020404030301010803" pitchFamily="18" charset="0"/>
              </a:rPr>
              <a:t>constituent values </a:t>
            </a:r>
            <a:r>
              <a:rPr lang="en-US" sz="2400" dirty="0" smtClean="0">
                <a:solidFill>
                  <a:srgbClr val="002060"/>
                </a:solidFill>
                <a:latin typeface="Garamond" panose="02020404030301010803" pitchFamily="18" charset="0"/>
              </a:rPr>
              <a:t>cannot </a:t>
            </a:r>
            <a:r>
              <a:rPr lang="en-US" sz="2400" dirty="0">
                <a:solidFill>
                  <a:srgbClr val="002060"/>
                </a:solidFill>
                <a:latin typeface="Garamond" panose="02020404030301010803" pitchFamily="18" charset="0"/>
              </a:rPr>
              <a:t>be altered/modified in-place (i.e. altered without creating a new list</a:t>
            </a:r>
            <a:r>
              <a:rPr lang="en-US" sz="2400" dirty="0" smtClean="0">
                <a:solidFill>
                  <a:srgbClr val="002060"/>
                </a:solidFill>
                <a:latin typeface="Garamond" panose="02020404030301010803" pitchFamily="18" charset="0"/>
              </a:rPr>
              <a:t>)</a:t>
            </a:r>
          </a:p>
          <a:p>
            <a:pPr marL="1257300" lvl="2" indent="-342900">
              <a:buBlip>
                <a:blip r:embed="rId2"/>
              </a:buBlip>
            </a:pPr>
            <a:r>
              <a:rPr lang="en-US" sz="2400" dirty="0" smtClean="0">
                <a:solidFill>
                  <a:srgbClr val="002060"/>
                </a:solidFill>
                <a:latin typeface="Garamond" panose="02020404030301010803" pitchFamily="18" charset="0"/>
              </a:rPr>
              <a:t>Elements cannot be reassigned</a:t>
            </a:r>
          </a:p>
          <a:p>
            <a:pPr marL="1257300" lvl="2" indent="-342900">
              <a:buBlip>
                <a:blip r:embed="rId2"/>
              </a:buBlip>
            </a:pPr>
            <a:r>
              <a:rPr lang="en-US" sz="2400" dirty="0" smtClean="0">
                <a:solidFill>
                  <a:srgbClr val="002060"/>
                </a:solidFill>
                <a:latin typeface="Garamond" panose="02020404030301010803" pitchFamily="18" charset="0"/>
              </a:rPr>
              <a:t>New element(s) cannot be appended or inserted</a:t>
            </a:r>
          </a:p>
          <a:p>
            <a:pPr marL="1257300" lvl="2" indent="-342900">
              <a:buBlip>
                <a:blip r:embed="rId2"/>
              </a:buBlip>
            </a:pPr>
            <a:r>
              <a:rPr lang="en-US" sz="2400" dirty="0" smtClean="0">
                <a:solidFill>
                  <a:srgbClr val="002060"/>
                </a:solidFill>
                <a:latin typeface="Garamond" panose="02020404030301010803" pitchFamily="18" charset="0"/>
              </a:rPr>
              <a:t>Tuples cannot be sorted in-place nor be extended.</a:t>
            </a:r>
          </a:p>
          <a:p>
            <a:pPr marL="800100" lvl="1" indent="-342900">
              <a:buBlip>
                <a:blip r:embed="rId2"/>
              </a:buBlip>
            </a:pPr>
            <a:endParaRPr lang="en-US" sz="2400" dirty="0">
              <a:solidFill>
                <a:srgbClr val="002060"/>
              </a:solidFill>
              <a:latin typeface="Garamond" panose="02020404030301010803" pitchFamily="18" charset="0"/>
            </a:endParaRPr>
          </a:p>
          <a:p>
            <a:pPr marL="342900" lvl="1" indent="-342900">
              <a:buBlip>
                <a:blip r:embed="rId2"/>
              </a:buBlip>
            </a:pPr>
            <a:r>
              <a:rPr lang="en-US" sz="2400" dirty="0" smtClean="0">
                <a:solidFill>
                  <a:srgbClr val="002060"/>
                </a:solidFill>
                <a:latin typeface="Garamond" panose="02020404030301010803" pitchFamily="18" charset="0"/>
              </a:rPr>
              <a:t>Like lists</a:t>
            </a:r>
            <a:r>
              <a:rPr lang="en-US" sz="2400" dirty="0">
                <a:solidFill>
                  <a:srgbClr val="002060"/>
                </a:solidFill>
                <a:latin typeface="Garamond" panose="02020404030301010803" pitchFamily="18" charset="0"/>
              </a:rPr>
              <a:t>, tuples can hold any type of values: integers, floats, characters, </a:t>
            </a:r>
            <a:r>
              <a:rPr lang="en-US" sz="2400" dirty="0" smtClean="0">
                <a:solidFill>
                  <a:srgbClr val="002060"/>
                </a:solidFill>
                <a:latin typeface="Garamond" panose="02020404030301010803" pitchFamily="18" charset="0"/>
              </a:rPr>
              <a:t>strings, lists</a:t>
            </a:r>
            <a:r>
              <a:rPr lang="en-US" sz="2400" dirty="0">
                <a:solidFill>
                  <a:srgbClr val="002060"/>
                </a:solidFill>
                <a:latin typeface="Garamond" panose="02020404030301010803" pitchFamily="18" charset="0"/>
              </a:rPr>
              <a:t>, tuples, dictionaries or mixture of these</a:t>
            </a:r>
            <a:r>
              <a:rPr lang="en-US" sz="2400" dirty="0" smtClean="0">
                <a:solidFill>
                  <a:srgbClr val="002060"/>
                </a:solidFill>
                <a:latin typeface="Garamond" panose="02020404030301010803" pitchFamily="18" charset="0"/>
              </a:rPr>
              <a:t>.</a:t>
            </a:r>
          </a:p>
          <a:p>
            <a:pPr marL="342900" indent="-342900">
              <a:buBlip>
                <a:blip r:embed="rId2"/>
              </a:buBlip>
            </a:pPr>
            <a:r>
              <a:rPr lang="en-US" sz="2400" dirty="0">
                <a:solidFill>
                  <a:srgbClr val="002060"/>
                </a:solidFill>
                <a:latin typeface="Garamond" panose="02020404030301010803" pitchFamily="18" charset="0"/>
              </a:rPr>
              <a:t>Individual values in a </a:t>
            </a:r>
            <a:r>
              <a:rPr lang="en-US" sz="2400" dirty="0" smtClean="0">
                <a:solidFill>
                  <a:srgbClr val="002060"/>
                </a:solidFill>
                <a:latin typeface="Garamond" panose="02020404030301010803" pitchFamily="18" charset="0"/>
              </a:rPr>
              <a:t>tuples are also </a:t>
            </a:r>
            <a:r>
              <a:rPr lang="en-US" sz="2400" dirty="0">
                <a:solidFill>
                  <a:srgbClr val="002060"/>
                </a:solidFill>
                <a:latin typeface="Garamond" panose="02020404030301010803" pitchFamily="18" charset="0"/>
              </a:rPr>
              <a:t>called elements or items.</a:t>
            </a:r>
          </a:p>
          <a:p>
            <a:pPr marL="342900" indent="-342900">
              <a:buBlip>
                <a:blip r:embed="rId2"/>
              </a:buBlip>
            </a:pPr>
            <a:r>
              <a:rPr lang="en-US" sz="2400" dirty="0">
                <a:solidFill>
                  <a:srgbClr val="002060"/>
                </a:solidFill>
                <a:latin typeface="Garamond" panose="02020404030301010803" pitchFamily="18" charset="0"/>
              </a:rPr>
              <a:t>Note that </a:t>
            </a:r>
            <a:r>
              <a:rPr lang="en-US" sz="2400" dirty="0" smtClean="0">
                <a:solidFill>
                  <a:srgbClr val="002060"/>
                </a:solidFill>
                <a:latin typeface="Garamond" panose="02020404030301010803" pitchFamily="18" charset="0"/>
              </a:rPr>
              <a:t>tuples </a:t>
            </a:r>
            <a:r>
              <a:rPr lang="en-US" sz="2400" dirty="0">
                <a:solidFill>
                  <a:srgbClr val="002060"/>
                </a:solidFill>
                <a:latin typeface="Garamond" panose="02020404030301010803" pitchFamily="18" charset="0"/>
              </a:rPr>
              <a:t>are one-dimensional: i.e. the sequence of values are only in one-dimension (columns) not two dimensions as in rows and columns</a:t>
            </a:r>
            <a:r>
              <a:rPr lang="en-US" sz="2400" dirty="0" smtClean="0">
                <a:solidFill>
                  <a:srgbClr val="002060"/>
                </a:solidFill>
                <a:latin typeface="Garamond" panose="02020404030301010803" pitchFamily="18" charset="0"/>
              </a:rPr>
              <a:t>.</a:t>
            </a:r>
            <a:endParaRPr lang="en-US" sz="2400" dirty="0" smtClean="0">
              <a:solidFill>
                <a:srgbClr val="FF0000"/>
              </a:solidFill>
              <a:latin typeface="Garamond" panose="02020404030301010803" pitchFamily="18" charset="0"/>
            </a:endParaRPr>
          </a:p>
        </p:txBody>
      </p:sp>
    </p:spTree>
    <p:extLst>
      <p:ext uri="{BB962C8B-B14F-4D97-AF65-F5344CB8AC3E}">
        <p14:creationId xmlns:p14="http://schemas.microsoft.com/office/powerpoint/2010/main" val="733378055"/>
      </p:ext>
    </p:extLst>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Image result for fluid flow through porous media, imag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Image result for fluid flow through porous media, imag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Title 1"/>
          <p:cNvSpPr txBox="1">
            <a:spLocks/>
          </p:cNvSpPr>
          <p:nvPr/>
        </p:nvSpPr>
        <p:spPr>
          <a:xfrm>
            <a:off x="1587" y="0"/>
            <a:ext cx="10470340" cy="990600"/>
          </a:xfrm>
          <a:prstGeom prst="rect">
            <a:avLst/>
          </a:prstGeom>
          <a:solidFill>
            <a:srgbClr val="7030A0"/>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000" dirty="0">
                <a:solidFill>
                  <a:schemeClr val="bg1"/>
                </a:solidFill>
                <a:latin typeface="Monotype Corsiva" panose="03010101010201010101" pitchFamily="66" charset="0"/>
              </a:rPr>
              <a:t>PET </a:t>
            </a:r>
            <a:r>
              <a:rPr lang="en-US" sz="2000" dirty="0" smtClean="0">
                <a:solidFill>
                  <a:schemeClr val="bg1"/>
                </a:solidFill>
                <a:latin typeface="Monotype Corsiva" panose="03010101010201010101" pitchFamily="66" charset="0"/>
              </a:rPr>
              <a:t>328: Computer Applications in Petroleum Engineering – with Python Programming	</a:t>
            </a:r>
            <a:r>
              <a:rPr lang="en-US" sz="2000" dirty="0" smtClean="0">
                <a:solidFill>
                  <a:srgbClr val="FFFF00"/>
                </a:solidFill>
                <a:latin typeface="Monotype Corsiva" panose="03010101010201010101" pitchFamily="66" charset="0"/>
              </a:rPr>
              <a:t>Dr. Mosobalaje, O. O.</a:t>
            </a:r>
            <a:endParaRPr lang="en-US" sz="2000" dirty="0">
              <a:solidFill>
                <a:srgbClr val="FFFF00"/>
              </a:solidFill>
              <a:latin typeface="Monotype Corsiva" panose="03010101010201010101" pitchFamily="66" charset="0"/>
            </a:endParaRPr>
          </a:p>
          <a:p>
            <a:r>
              <a:rPr lang="en-US" sz="2800" dirty="0">
                <a:solidFill>
                  <a:schemeClr val="bg1"/>
                </a:solidFill>
                <a:latin typeface="Garamond" panose="02020404030301010803" pitchFamily="18" charset="0"/>
              </a:rPr>
              <a:t>PYTHON DATA STRUCTURES</a:t>
            </a:r>
            <a:endParaRPr lang="en-US" sz="2800" dirty="0" smtClean="0">
              <a:solidFill>
                <a:schemeClr val="bg1"/>
              </a:solidFill>
              <a:latin typeface="Garamond" panose="02020404030301010803" pitchFamily="18" charset="0"/>
            </a:endParaRPr>
          </a:p>
        </p:txBody>
      </p:sp>
      <p:sp>
        <p:nvSpPr>
          <p:cNvPr id="8" name="Rectangle 7"/>
          <p:cNvSpPr/>
          <p:nvPr/>
        </p:nvSpPr>
        <p:spPr>
          <a:xfrm>
            <a:off x="155572" y="859334"/>
            <a:ext cx="5081185" cy="1631216"/>
          </a:xfrm>
          <a:prstGeom prst="rect">
            <a:avLst/>
          </a:prstGeom>
        </p:spPr>
        <p:txBody>
          <a:bodyPr wrap="square" numCol="1">
            <a:spAutoFit/>
          </a:bodyPr>
          <a:lstStyle/>
          <a:p>
            <a:pPr algn="ctr">
              <a:buSzPct val="100000"/>
            </a:pPr>
            <a:r>
              <a:rPr lang="en-US" sz="2800" dirty="0" smtClean="0">
                <a:solidFill>
                  <a:srgbClr val="FF0000"/>
                </a:solidFill>
                <a:latin typeface="Garamond" panose="02020404030301010803" pitchFamily="18" charset="0"/>
              </a:rPr>
              <a:t>Tuples</a:t>
            </a:r>
          </a:p>
          <a:p>
            <a:pPr marL="342900" indent="-342900">
              <a:buBlip>
                <a:blip r:embed="rId2"/>
              </a:buBlip>
            </a:pPr>
            <a:r>
              <a:rPr lang="en-US" sz="2400" dirty="0" smtClean="0">
                <a:solidFill>
                  <a:srgbClr val="002060"/>
                </a:solidFill>
                <a:latin typeface="Garamond" panose="02020404030301010803" pitchFamily="18" charset="0"/>
              </a:rPr>
              <a:t>Tuples are immutable as shown in the following mutation attempts that worked with lists but not with tuples.</a:t>
            </a:r>
            <a:endParaRPr lang="en-US" sz="2400" dirty="0" smtClean="0">
              <a:solidFill>
                <a:srgbClr val="FF0000"/>
              </a:solidFill>
              <a:latin typeface="Garamond" panose="02020404030301010803" pitchFamily="18" charset="0"/>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9082" y="2590800"/>
            <a:ext cx="7550590" cy="3657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51450" y="1314212"/>
            <a:ext cx="6943725" cy="2352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52126860"/>
      </p:ext>
    </p:extLst>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Image result for fluid flow through porous media, imag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Image result for fluid flow through porous media, imag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Title 1"/>
          <p:cNvSpPr txBox="1">
            <a:spLocks/>
          </p:cNvSpPr>
          <p:nvPr/>
        </p:nvSpPr>
        <p:spPr>
          <a:xfrm>
            <a:off x="1587" y="0"/>
            <a:ext cx="10470340" cy="990600"/>
          </a:xfrm>
          <a:prstGeom prst="rect">
            <a:avLst/>
          </a:prstGeom>
          <a:solidFill>
            <a:srgbClr val="7030A0"/>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000" dirty="0">
                <a:solidFill>
                  <a:schemeClr val="bg1"/>
                </a:solidFill>
                <a:latin typeface="Monotype Corsiva" panose="03010101010201010101" pitchFamily="66" charset="0"/>
              </a:rPr>
              <a:t>PET </a:t>
            </a:r>
            <a:r>
              <a:rPr lang="en-US" sz="2000" dirty="0" smtClean="0">
                <a:solidFill>
                  <a:schemeClr val="bg1"/>
                </a:solidFill>
                <a:latin typeface="Monotype Corsiva" panose="03010101010201010101" pitchFamily="66" charset="0"/>
              </a:rPr>
              <a:t>328: Computer Applications in Petroleum Engineering – with Python Programming	</a:t>
            </a:r>
            <a:r>
              <a:rPr lang="en-US" sz="2000" dirty="0" smtClean="0">
                <a:solidFill>
                  <a:srgbClr val="FFFF00"/>
                </a:solidFill>
                <a:latin typeface="Monotype Corsiva" panose="03010101010201010101" pitchFamily="66" charset="0"/>
              </a:rPr>
              <a:t>Dr. Mosobalaje, O. O.</a:t>
            </a:r>
            <a:endParaRPr lang="en-US" sz="2000" dirty="0">
              <a:solidFill>
                <a:srgbClr val="FFFF00"/>
              </a:solidFill>
              <a:latin typeface="Monotype Corsiva" panose="03010101010201010101" pitchFamily="66" charset="0"/>
            </a:endParaRPr>
          </a:p>
          <a:p>
            <a:r>
              <a:rPr lang="en-US" sz="2800" dirty="0">
                <a:solidFill>
                  <a:schemeClr val="bg1"/>
                </a:solidFill>
                <a:latin typeface="Garamond" panose="02020404030301010803" pitchFamily="18" charset="0"/>
              </a:rPr>
              <a:t>PYTHON DATA STRUCTURES</a:t>
            </a:r>
            <a:endParaRPr lang="en-US" sz="2800" dirty="0" smtClean="0">
              <a:solidFill>
                <a:schemeClr val="bg1"/>
              </a:solidFill>
              <a:latin typeface="Garamond" panose="02020404030301010803" pitchFamily="18" charset="0"/>
            </a:endParaRPr>
          </a:p>
        </p:txBody>
      </p:sp>
      <p:sp>
        <p:nvSpPr>
          <p:cNvPr id="8" name="Rectangle 7"/>
          <p:cNvSpPr/>
          <p:nvPr/>
        </p:nvSpPr>
        <p:spPr>
          <a:xfrm>
            <a:off x="155572" y="859334"/>
            <a:ext cx="6627815" cy="1631216"/>
          </a:xfrm>
          <a:prstGeom prst="rect">
            <a:avLst/>
          </a:prstGeom>
        </p:spPr>
        <p:txBody>
          <a:bodyPr wrap="square" numCol="1">
            <a:spAutoFit/>
          </a:bodyPr>
          <a:lstStyle/>
          <a:p>
            <a:pPr algn="ctr">
              <a:buSzPct val="100000"/>
            </a:pPr>
            <a:r>
              <a:rPr lang="en-US" sz="2800" dirty="0" smtClean="0">
                <a:solidFill>
                  <a:srgbClr val="FF0000"/>
                </a:solidFill>
                <a:latin typeface="Garamond" panose="02020404030301010803" pitchFamily="18" charset="0"/>
              </a:rPr>
              <a:t>Tuples</a:t>
            </a:r>
          </a:p>
          <a:p>
            <a:pPr marL="342900" indent="-342900">
              <a:buBlip>
                <a:blip r:embed="rId2"/>
              </a:buBlip>
            </a:pPr>
            <a:r>
              <a:rPr lang="en-US" sz="2400" dirty="0" smtClean="0">
                <a:solidFill>
                  <a:srgbClr val="002060"/>
                </a:solidFill>
                <a:latin typeface="Garamond" panose="02020404030301010803" pitchFamily="18" charset="0"/>
              </a:rPr>
              <a:t>As a matter of facts, many in-place modification methods (that do not return values) available for lists are NOT available for tuples</a:t>
            </a:r>
            <a:endParaRPr lang="en-US" sz="2400" dirty="0" smtClean="0">
              <a:solidFill>
                <a:srgbClr val="FF0000"/>
              </a:solidFill>
              <a:latin typeface="Garamond" panose="02020404030301010803" pitchFamily="18" charset="0"/>
            </a:endParaRPr>
          </a:p>
        </p:txBody>
      </p:sp>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3928" y="3276600"/>
            <a:ext cx="3605859" cy="23412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7"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35787" y="3276600"/>
            <a:ext cx="3386187" cy="23376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95737672"/>
      </p:ext>
    </p:extLst>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Image result for fluid flow through porous media, imag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Image result for fluid flow through porous media, imag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Title 1"/>
          <p:cNvSpPr txBox="1">
            <a:spLocks/>
          </p:cNvSpPr>
          <p:nvPr/>
        </p:nvSpPr>
        <p:spPr>
          <a:xfrm>
            <a:off x="1587" y="0"/>
            <a:ext cx="10470340" cy="990600"/>
          </a:xfrm>
          <a:prstGeom prst="rect">
            <a:avLst/>
          </a:prstGeom>
          <a:solidFill>
            <a:srgbClr val="7030A0"/>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000" dirty="0">
                <a:solidFill>
                  <a:schemeClr val="bg1"/>
                </a:solidFill>
                <a:latin typeface="Monotype Corsiva" panose="03010101010201010101" pitchFamily="66" charset="0"/>
              </a:rPr>
              <a:t>PET </a:t>
            </a:r>
            <a:r>
              <a:rPr lang="en-US" sz="2000" dirty="0" smtClean="0">
                <a:solidFill>
                  <a:schemeClr val="bg1"/>
                </a:solidFill>
                <a:latin typeface="Monotype Corsiva" panose="03010101010201010101" pitchFamily="66" charset="0"/>
              </a:rPr>
              <a:t>328: Computer Applications in Petroleum Engineering – with Python Programming	</a:t>
            </a:r>
            <a:r>
              <a:rPr lang="en-US" sz="2000" dirty="0" smtClean="0">
                <a:solidFill>
                  <a:srgbClr val="FFFF00"/>
                </a:solidFill>
                <a:latin typeface="Monotype Corsiva" panose="03010101010201010101" pitchFamily="66" charset="0"/>
              </a:rPr>
              <a:t>Dr. Mosobalaje, O. O.</a:t>
            </a:r>
            <a:endParaRPr lang="en-US" sz="2000" dirty="0">
              <a:solidFill>
                <a:srgbClr val="FFFF00"/>
              </a:solidFill>
              <a:latin typeface="Monotype Corsiva" panose="03010101010201010101" pitchFamily="66" charset="0"/>
            </a:endParaRPr>
          </a:p>
          <a:p>
            <a:r>
              <a:rPr lang="en-US" sz="2800" dirty="0">
                <a:solidFill>
                  <a:schemeClr val="bg1"/>
                </a:solidFill>
                <a:latin typeface="Garamond" panose="02020404030301010803" pitchFamily="18" charset="0"/>
              </a:rPr>
              <a:t>PYTHON DATA STRUCTURES</a:t>
            </a:r>
            <a:endParaRPr lang="en-US" sz="2800" dirty="0" smtClean="0">
              <a:solidFill>
                <a:schemeClr val="bg1"/>
              </a:solidFill>
              <a:latin typeface="Garamond" panose="02020404030301010803" pitchFamily="18" charset="0"/>
            </a:endParaRPr>
          </a:p>
        </p:txBody>
      </p:sp>
      <p:sp>
        <p:nvSpPr>
          <p:cNvPr id="8" name="Rectangle 7"/>
          <p:cNvSpPr/>
          <p:nvPr/>
        </p:nvSpPr>
        <p:spPr>
          <a:xfrm>
            <a:off x="155572" y="859334"/>
            <a:ext cx="8913815" cy="2000548"/>
          </a:xfrm>
          <a:prstGeom prst="rect">
            <a:avLst/>
          </a:prstGeom>
        </p:spPr>
        <p:txBody>
          <a:bodyPr wrap="square" numCol="1">
            <a:spAutoFit/>
          </a:bodyPr>
          <a:lstStyle/>
          <a:p>
            <a:pPr algn="ctr">
              <a:buSzPct val="100000"/>
            </a:pPr>
            <a:r>
              <a:rPr lang="en-US" sz="2800" dirty="0" smtClean="0">
                <a:solidFill>
                  <a:srgbClr val="FF0000"/>
                </a:solidFill>
                <a:latin typeface="Garamond" panose="02020404030301010803" pitchFamily="18" charset="0"/>
              </a:rPr>
              <a:t>Tuples</a:t>
            </a:r>
          </a:p>
          <a:p>
            <a:pPr marL="342900" indent="-342900">
              <a:buBlip>
                <a:blip r:embed="rId2"/>
              </a:buBlip>
            </a:pPr>
            <a:r>
              <a:rPr lang="en-US" sz="2400" dirty="0" smtClean="0">
                <a:solidFill>
                  <a:srgbClr val="002060"/>
                </a:solidFill>
                <a:latin typeface="Garamond" panose="02020404030301010803" pitchFamily="18" charset="0"/>
              </a:rPr>
              <a:t>Only operations/functions/methods that return values are usable with tuples.</a:t>
            </a:r>
          </a:p>
          <a:p>
            <a:pPr marL="342900" indent="-342900">
              <a:buBlip>
                <a:blip r:embed="rId2"/>
              </a:buBlip>
            </a:pPr>
            <a:r>
              <a:rPr lang="en-US" sz="2400" dirty="0" smtClean="0">
                <a:solidFill>
                  <a:srgbClr val="002060"/>
                </a:solidFill>
                <a:latin typeface="Garamond" panose="02020404030301010803" pitchFamily="18" charset="0"/>
              </a:rPr>
              <a:t>Such return values may be assigned to a new tuple on the LHS of the statement. </a:t>
            </a:r>
            <a:endParaRPr lang="en-US" sz="2400" dirty="0" smtClean="0">
              <a:solidFill>
                <a:srgbClr val="FF0000"/>
              </a:solidFill>
              <a:latin typeface="Garamond" panose="02020404030301010803" pitchFamily="18" charset="0"/>
            </a:endParaRP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0457" y="3048000"/>
            <a:ext cx="8697130" cy="2562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12128203"/>
      </p:ext>
    </p:extLst>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Image result for fluid flow through porous media, imag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Image result for fluid flow through porous media, imag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Title 1"/>
          <p:cNvSpPr txBox="1">
            <a:spLocks/>
          </p:cNvSpPr>
          <p:nvPr/>
        </p:nvSpPr>
        <p:spPr>
          <a:xfrm>
            <a:off x="1587" y="0"/>
            <a:ext cx="10470340" cy="990600"/>
          </a:xfrm>
          <a:prstGeom prst="rect">
            <a:avLst/>
          </a:prstGeom>
          <a:solidFill>
            <a:srgbClr val="7030A0"/>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000" dirty="0">
                <a:solidFill>
                  <a:schemeClr val="bg1"/>
                </a:solidFill>
                <a:latin typeface="Monotype Corsiva" panose="03010101010201010101" pitchFamily="66" charset="0"/>
              </a:rPr>
              <a:t>PET </a:t>
            </a:r>
            <a:r>
              <a:rPr lang="en-US" sz="2000" dirty="0" smtClean="0">
                <a:solidFill>
                  <a:schemeClr val="bg1"/>
                </a:solidFill>
                <a:latin typeface="Monotype Corsiva" panose="03010101010201010101" pitchFamily="66" charset="0"/>
              </a:rPr>
              <a:t>328: Computer Applications in Petroleum Engineering – with Python Programming	</a:t>
            </a:r>
            <a:r>
              <a:rPr lang="en-US" sz="2000" dirty="0" smtClean="0">
                <a:solidFill>
                  <a:srgbClr val="FFFF00"/>
                </a:solidFill>
                <a:latin typeface="Monotype Corsiva" panose="03010101010201010101" pitchFamily="66" charset="0"/>
              </a:rPr>
              <a:t>Dr. Mosobalaje, O. O.</a:t>
            </a:r>
            <a:endParaRPr lang="en-US" sz="2000" dirty="0">
              <a:solidFill>
                <a:srgbClr val="FFFF00"/>
              </a:solidFill>
              <a:latin typeface="Monotype Corsiva" panose="03010101010201010101" pitchFamily="66" charset="0"/>
            </a:endParaRPr>
          </a:p>
          <a:p>
            <a:r>
              <a:rPr lang="en-US" sz="2800" dirty="0">
                <a:solidFill>
                  <a:schemeClr val="bg1"/>
                </a:solidFill>
                <a:latin typeface="Garamond" panose="02020404030301010803" pitchFamily="18" charset="0"/>
              </a:rPr>
              <a:t>PYTHON DATA STRUCTURES</a:t>
            </a:r>
            <a:endParaRPr lang="en-US" sz="2800" dirty="0" smtClean="0">
              <a:solidFill>
                <a:schemeClr val="bg1"/>
              </a:solidFill>
              <a:latin typeface="Garamond" panose="02020404030301010803" pitchFamily="18" charset="0"/>
            </a:endParaRPr>
          </a:p>
        </p:txBody>
      </p:sp>
      <p:sp>
        <p:nvSpPr>
          <p:cNvPr id="8" name="Rectangle 7"/>
          <p:cNvSpPr/>
          <p:nvPr/>
        </p:nvSpPr>
        <p:spPr>
          <a:xfrm>
            <a:off x="155572" y="859334"/>
            <a:ext cx="8913815" cy="2000548"/>
          </a:xfrm>
          <a:prstGeom prst="rect">
            <a:avLst/>
          </a:prstGeom>
        </p:spPr>
        <p:txBody>
          <a:bodyPr wrap="square" numCol="1">
            <a:spAutoFit/>
          </a:bodyPr>
          <a:lstStyle/>
          <a:p>
            <a:pPr algn="ctr">
              <a:buSzPct val="100000"/>
            </a:pPr>
            <a:r>
              <a:rPr lang="en-US" sz="2800" dirty="0" smtClean="0">
                <a:solidFill>
                  <a:srgbClr val="FF0000"/>
                </a:solidFill>
                <a:latin typeface="Garamond" panose="02020404030301010803" pitchFamily="18" charset="0"/>
              </a:rPr>
              <a:t>Tuples</a:t>
            </a:r>
          </a:p>
          <a:p>
            <a:pPr marL="342900" indent="-342900">
              <a:buBlip>
                <a:blip r:embed="rId2"/>
              </a:buBlip>
            </a:pPr>
            <a:r>
              <a:rPr lang="en-US" sz="2400" dirty="0" smtClean="0">
                <a:solidFill>
                  <a:srgbClr val="002060"/>
                </a:solidFill>
                <a:latin typeface="Garamond" panose="02020404030301010803" pitchFamily="18" charset="0"/>
              </a:rPr>
              <a:t>Further still, if you really want to ‘modify’ a tuple; you might invoke an operation that return a value, and then assign the return values to the name of the tuple; that way, the return value overwrites the original contents of the tuple.  </a:t>
            </a:r>
            <a:endParaRPr lang="en-US" sz="2400" dirty="0" smtClean="0">
              <a:solidFill>
                <a:srgbClr val="FF0000"/>
              </a:solidFill>
              <a:latin typeface="Garamond" panose="02020404030301010803" pitchFamily="18" charset="0"/>
            </a:endParaRPr>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8986" y="3459480"/>
            <a:ext cx="9123829" cy="17983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78725627"/>
      </p:ext>
    </p:extLst>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Image result for fluid flow through porous media, imag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Image result for fluid flow through porous media, imag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Title 1"/>
          <p:cNvSpPr txBox="1">
            <a:spLocks/>
          </p:cNvSpPr>
          <p:nvPr/>
        </p:nvSpPr>
        <p:spPr>
          <a:xfrm>
            <a:off x="1587" y="0"/>
            <a:ext cx="10470340" cy="990600"/>
          </a:xfrm>
          <a:prstGeom prst="rect">
            <a:avLst/>
          </a:prstGeom>
          <a:solidFill>
            <a:srgbClr val="7030A0"/>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000" dirty="0">
                <a:solidFill>
                  <a:schemeClr val="bg1"/>
                </a:solidFill>
                <a:latin typeface="Monotype Corsiva" panose="03010101010201010101" pitchFamily="66" charset="0"/>
              </a:rPr>
              <a:t>PET </a:t>
            </a:r>
            <a:r>
              <a:rPr lang="en-US" sz="2000" dirty="0" smtClean="0">
                <a:solidFill>
                  <a:schemeClr val="bg1"/>
                </a:solidFill>
                <a:latin typeface="Monotype Corsiva" panose="03010101010201010101" pitchFamily="66" charset="0"/>
              </a:rPr>
              <a:t>328: Computer Applications in Petroleum Engineering – with Python Programming	</a:t>
            </a:r>
            <a:r>
              <a:rPr lang="en-US" sz="2000" dirty="0" smtClean="0">
                <a:solidFill>
                  <a:srgbClr val="FFFF00"/>
                </a:solidFill>
                <a:latin typeface="Monotype Corsiva" panose="03010101010201010101" pitchFamily="66" charset="0"/>
              </a:rPr>
              <a:t>Dr. Mosobalaje, O. O.</a:t>
            </a:r>
            <a:endParaRPr lang="en-US" sz="2000" dirty="0">
              <a:solidFill>
                <a:srgbClr val="FFFF00"/>
              </a:solidFill>
              <a:latin typeface="Monotype Corsiva" panose="03010101010201010101" pitchFamily="66" charset="0"/>
            </a:endParaRPr>
          </a:p>
          <a:p>
            <a:r>
              <a:rPr lang="en-US" sz="2800" dirty="0">
                <a:solidFill>
                  <a:schemeClr val="bg1"/>
                </a:solidFill>
                <a:latin typeface="Garamond" panose="02020404030301010803" pitchFamily="18" charset="0"/>
              </a:rPr>
              <a:t>PYTHON DATA STRUCTURES</a:t>
            </a:r>
            <a:endParaRPr lang="en-US" sz="2800" dirty="0" smtClean="0">
              <a:solidFill>
                <a:schemeClr val="bg1"/>
              </a:solidFill>
              <a:latin typeface="Garamond" panose="02020404030301010803" pitchFamily="18" charset="0"/>
            </a:endParaRPr>
          </a:p>
        </p:txBody>
      </p:sp>
      <p:sp>
        <p:nvSpPr>
          <p:cNvPr id="8" name="Rectangle 7"/>
          <p:cNvSpPr/>
          <p:nvPr/>
        </p:nvSpPr>
        <p:spPr>
          <a:xfrm>
            <a:off x="155572" y="1164848"/>
            <a:ext cx="5081185" cy="4955203"/>
          </a:xfrm>
          <a:prstGeom prst="rect">
            <a:avLst/>
          </a:prstGeom>
        </p:spPr>
        <p:txBody>
          <a:bodyPr wrap="square" numCol="1">
            <a:spAutoFit/>
          </a:bodyPr>
          <a:lstStyle/>
          <a:p>
            <a:pPr algn="ctr">
              <a:buSzPct val="100000"/>
            </a:pPr>
            <a:r>
              <a:rPr lang="en-US" sz="2800" dirty="0" smtClean="0">
                <a:solidFill>
                  <a:srgbClr val="FF0000"/>
                </a:solidFill>
                <a:latin typeface="Garamond" panose="02020404030301010803" pitchFamily="18" charset="0"/>
              </a:rPr>
              <a:t>Tuples</a:t>
            </a:r>
          </a:p>
          <a:p>
            <a:pPr marL="342900" indent="-342900">
              <a:buBlip>
                <a:blip r:embed="rId2"/>
              </a:buBlip>
            </a:pPr>
            <a:r>
              <a:rPr lang="en-US" sz="2400" dirty="0" smtClean="0">
                <a:solidFill>
                  <a:srgbClr val="FF0000"/>
                </a:solidFill>
                <a:latin typeface="Garamond" panose="02020404030301010803" pitchFamily="18" charset="0"/>
              </a:rPr>
              <a:t>Defining a tuple</a:t>
            </a:r>
          </a:p>
          <a:p>
            <a:pPr marL="342900" indent="-342900">
              <a:buBlip>
                <a:blip r:embed="rId2"/>
              </a:buBlip>
            </a:pPr>
            <a:r>
              <a:rPr lang="en-US" sz="2400" dirty="0" smtClean="0">
                <a:solidFill>
                  <a:srgbClr val="002060"/>
                </a:solidFill>
                <a:latin typeface="Garamond" panose="02020404030301010803" pitchFamily="18" charset="0"/>
              </a:rPr>
              <a:t>A tuple is defined (created) by simply enclosing comma-separated values in curved brackets.</a:t>
            </a:r>
          </a:p>
          <a:p>
            <a:pPr marL="342900" indent="-342900">
              <a:buBlip>
                <a:blip r:embed="rId2"/>
              </a:buBlip>
            </a:pPr>
            <a:r>
              <a:rPr lang="en-US" sz="2400" dirty="0" smtClean="0">
                <a:solidFill>
                  <a:srgbClr val="002060"/>
                </a:solidFill>
                <a:latin typeface="Garamond" panose="02020404030301010803" pitchFamily="18" charset="0"/>
              </a:rPr>
              <a:t>The enclosing curved brackets are optional, a comma-separated sequence of values is by default taken as a tuple.</a:t>
            </a:r>
          </a:p>
          <a:p>
            <a:pPr marL="342900" indent="-342900">
              <a:buBlip>
                <a:blip r:embed="rId2"/>
              </a:buBlip>
            </a:pPr>
            <a:r>
              <a:rPr lang="en-US" sz="2400" dirty="0" smtClean="0">
                <a:solidFill>
                  <a:srgbClr val="002060"/>
                </a:solidFill>
                <a:latin typeface="Garamond" panose="02020404030301010803" pitchFamily="18" charset="0"/>
              </a:rPr>
              <a:t>If a tuple contains only one element, the comma should still be added to the right side of the element, for Python to recognize it as a tuple. </a:t>
            </a:r>
          </a:p>
          <a:p>
            <a:pPr marL="800100" lvl="1" indent="-342900">
              <a:buBlip>
                <a:blip r:embed="rId2"/>
              </a:buBlip>
            </a:pPr>
            <a:endParaRPr lang="en-US" sz="2400" dirty="0" smtClean="0">
              <a:solidFill>
                <a:srgbClr val="002060"/>
              </a:solidFill>
              <a:latin typeface="Garamond" panose="02020404030301010803" pitchFamily="18" charset="0"/>
            </a:endParaRPr>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32657" y="1317248"/>
            <a:ext cx="5799006" cy="43215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76255351"/>
      </p:ext>
    </p:extLst>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Image result for fluid flow through porous media, imag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Image result for fluid flow through porous media, imag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Title 1"/>
          <p:cNvSpPr txBox="1">
            <a:spLocks/>
          </p:cNvSpPr>
          <p:nvPr/>
        </p:nvSpPr>
        <p:spPr>
          <a:xfrm>
            <a:off x="1587" y="0"/>
            <a:ext cx="10470340" cy="990600"/>
          </a:xfrm>
          <a:prstGeom prst="rect">
            <a:avLst/>
          </a:prstGeom>
          <a:solidFill>
            <a:srgbClr val="7030A0"/>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000" dirty="0">
                <a:solidFill>
                  <a:schemeClr val="bg1"/>
                </a:solidFill>
                <a:latin typeface="Monotype Corsiva" panose="03010101010201010101" pitchFamily="66" charset="0"/>
              </a:rPr>
              <a:t>PET </a:t>
            </a:r>
            <a:r>
              <a:rPr lang="en-US" sz="2000" dirty="0" smtClean="0">
                <a:solidFill>
                  <a:schemeClr val="bg1"/>
                </a:solidFill>
                <a:latin typeface="Monotype Corsiva" panose="03010101010201010101" pitchFamily="66" charset="0"/>
              </a:rPr>
              <a:t>328: Computer Applications in Petroleum Engineering – with Python Programming	</a:t>
            </a:r>
            <a:r>
              <a:rPr lang="en-US" sz="2000" dirty="0" smtClean="0">
                <a:solidFill>
                  <a:srgbClr val="FFFF00"/>
                </a:solidFill>
                <a:latin typeface="Monotype Corsiva" panose="03010101010201010101" pitchFamily="66" charset="0"/>
              </a:rPr>
              <a:t>Dr. Mosobalaje, O. O.</a:t>
            </a:r>
            <a:endParaRPr lang="en-US" sz="2000" dirty="0">
              <a:solidFill>
                <a:srgbClr val="FFFF00"/>
              </a:solidFill>
              <a:latin typeface="Monotype Corsiva" panose="03010101010201010101" pitchFamily="66" charset="0"/>
            </a:endParaRPr>
          </a:p>
          <a:p>
            <a:r>
              <a:rPr lang="en-US" sz="2800" dirty="0">
                <a:solidFill>
                  <a:schemeClr val="bg1"/>
                </a:solidFill>
                <a:latin typeface="Garamond" panose="02020404030301010803" pitchFamily="18" charset="0"/>
              </a:rPr>
              <a:t>PYTHON DATA STRUCTURES</a:t>
            </a:r>
            <a:endParaRPr lang="en-US" sz="2800" dirty="0" smtClean="0">
              <a:solidFill>
                <a:schemeClr val="bg1"/>
              </a:solidFill>
              <a:latin typeface="Garamond" panose="02020404030301010803" pitchFamily="18" charset="0"/>
            </a:endParaRPr>
          </a:p>
        </p:txBody>
      </p:sp>
      <p:sp>
        <p:nvSpPr>
          <p:cNvPr id="8" name="Rectangle 7"/>
          <p:cNvSpPr/>
          <p:nvPr/>
        </p:nvSpPr>
        <p:spPr>
          <a:xfrm>
            <a:off x="155573" y="859334"/>
            <a:ext cx="4341814" cy="3108543"/>
          </a:xfrm>
          <a:prstGeom prst="rect">
            <a:avLst/>
          </a:prstGeom>
        </p:spPr>
        <p:txBody>
          <a:bodyPr wrap="square" numCol="1">
            <a:spAutoFit/>
          </a:bodyPr>
          <a:lstStyle/>
          <a:p>
            <a:pPr algn="ctr">
              <a:buSzPct val="100000"/>
            </a:pPr>
            <a:r>
              <a:rPr lang="en-US" sz="2800" dirty="0" smtClean="0">
                <a:solidFill>
                  <a:srgbClr val="FF0000"/>
                </a:solidFill>
                <a:latin typeface="Garamond" panose="02020404030301010803" pitchFamily="18" charset="0"/>
              </a:rPr>
              <a:t>Tuples</a:t>
            </a:r>
          </a:p>
          <a:p>
            <a:pPr marL="342900" indent="-342900">
              <a:buBlip>
                <a:blip r:embed="rId2"/>
              </a:buBlip>
            </a:pPr>
            <a:r>
              <a:rPr lang="en-US" sz="2400" dirty="0" smtClean="0">
                <a:solidFill>
                  <a:srgbClr val="FF0000"/>
                </a:solidFill>
                <a:latin typeface="Garamond" panose="02020404030301010803" pitchFamily="18" charset="0"/>
              </a:rPr>
              <a:t>Defining a tuple</a:t>
            </a:r>
          </a:p>
          <a:p>
            <a:pPr marL="342900" indent="-342900">
              <a:buBlip>
                <a:blip r:embed="rId2"/>
              </a:buBlip>
            </a:pPr>
            <a:r>
              <a:rPr lang="en-US" sz="2400" dirty="0" smtClean="0">
                <a:solidFill>
                  <a:srgbClr val="002060"/>
                </a:solidFill>
                <a:latin typeface="Garamond" panose="02020404030301010803" pitchFamily="18" charset="0"/>
              </a:rPr>
              <a:t>Often, there is a need to initialize a tuple as an empty tuple to be populated with values later (may be in a ‘for’ loop).</a:t>
            </a:r>
          </a:p>
          <a:p>
            <a:pPr marL="342900" indent="-342900">
              <a:buBlip>
                <a:blip r:embed="rId2"/>
              </a:buBlip>
            </a:pPr>
            <a:endParaRPr lang="en-US" sz="2400" dirty="0" smtClean="0">
              <a:solidFill>
                <a:srgbClr val="002060"/>
              </a:solidFill>
              <a:latin typeface="Garamond" panose="02020404030301010803" pitchFamily="18" charset="0"/>
            </a:endParaRPr>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3787" y="3429000"/>
            <a:ext cx="3052762" cy="16720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78859711"/>
      </p:ext>
    </p:extLst>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Image result for fluid flow through porous media, imag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Image result for fluid flow through porous media, imag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Title 1"/>
          <p:cNvSpPr txBox="1">
            <a:spLocks/>
          </p:cNvSpPr>
          <p:nvPr/>
        </p:nvSpPr>
        <p:spPr>
          <a:xfrm>
            <a:off x="1587" y="0"/>
            <a:ext cx="10470340" cy="990600"/>
          </a:xfrm>
          <a:prstGeom prst="rect">
            <a:avLst/>
          </a:prstGeom>
          <a:solidFill>
            <a:srgbClr val="7030A0"/>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000" dirty="0">
                <a:solidFill>
                  <a:schemeClr val="bg1"/>
                </a:solidFill>
                <a:latin typeface="Monotype Corsiva" panose="03010101010201010101" pitchFamily="66" charset="0"/>
              </a:rPr>
              <a:t>PET </a:t>
            </a:r>
            <a:r>
              <a:rPr lang="en-US" sz="2000" dirty="0" smtClean="0">
                <a:solidFill>
                  <a:schemeClr val="bg1"/>
                </a:solidFill>
                <a:latin typeface="Monotype Corsiva" panose="03010101010201010101" pitchFamily="66" charset="0"/>
              </a:rPr>
              <a:t>328: Computer Applications in Petroleum Engineering – with Python Programming	</a:t>
            </a:r>
            <a:r>
              <a:rPr lang="en-US" sz="2000" dirty="0" smtClean="0">
                <a:solidFill>
                  <a:srgbClr val="FFFF00"/>
                </a:solidFill>
                <a:latin typeface="Monotype Corsiva" panose="03010101010201010101" pitchFamily="66" charset="0"/>
              </a:rPr>
              <a:t>Dr. Mosobalaje, O. O.</a:t>
            </a:r>
            <a:endParaRPr lang="en-US" sz="2000" dirty="0">
              <a:solidFill>
                <a:srgbClr val="FFFF00"/>
              </a:solidFill>
              <a:latin typeface="Monotype Corsiva" panose="03010101010201010101" pitchFamily="66" charset="0"/>
            </a:endParaRPr>
          </a:p>
          <a:p>
            <a:r>
              <a:rPr lang="en-US" sz="2800" dirty="0">
                <a:solidFill>
                  <a:schemeClr val="bg1"/>
                </a:solidFill>
                <a:latin typeface="Garamond" panose="02020404030301010803" pitchFamily="18" charset="0"/>
              </a:rPr>
              <a:t>PYTHON DATA STRUCTURES</a:t>
            </a:r>
            <a:endParaRPr lang="en-US" sz="2800" dirty="0" smtClean="0">
              <a:solidFill>
                <a:schemeClr val="bg1"/>
              </a:solidFill>
              <a:latin typeface="Garamond" panose="02020404030301010803" pitchFamily="18" charset="0"/>
            </a:endParaRPr>
          </a:p>
        </p:txBody>
      </p:sp>
      <p:sp>
        <p:nvSpPr>
          <p:cNvPr id="8" name="Rectangle 7"/>
          <p:cNvSpPr/>
          <p:nvPr/>
        </p:nvSpPr>
        <p:spPr>
          <a:xfrm>
            <a:off x="155573" y="859334"/>
            <a:ext cx="4341814" cy="3108543"/>
          </a:xfrm>
          <a:prstGeom prst="rect">
            <a:avLst/>
          </a:prstGeom>
        </p:spPr>
        <p:txBody>
          <a:bodyPr wrap="square" numCol="1">
            <a:spAutoFit/>
          </a:bodyPr>
          <a:lstStyle/>
          <a:p>
            <a:pPr algn="ctr">
              <a:buSzPct val="100000"/>
            </a:pPr>
            <a:r>
              <a:rPr lang="en-US" sz="2800" dirty="0" smtClean="0">
                <a:solidFill>
                  <a:srgbClr val="FF0000"/>
                </a:solidFill>
                <a:latin typeface="Garamond" panose="02020404030301010803" pitchFamily="18" charset="0"/>
              </a:rPr>
              <a:t>Tuples</a:t>
            </a:r>
          </a:p>
          <a:p>
            <a:pPr marL="342900" indent="-342900">
              <a:buBlip>
                <a:blip r:embed="rId2"/>
              </a:buBlip>
            </a:pPr>
            <a:r>
              <a:rPr lang="en-US" sz="2400" dirty="0" smtClean="0">
                <a:solidFill>
                  <a:srgbClr val="FF0000"/>
                </a:solidFill>
                <a:latin typeface="Garamond" panose="02020404030301010803" pitchFamily="18" charset="0"/>
              </a:rPr>
              <a:t>Defining a tuple</a:t>
            </a:r>
          </a:p>
          <a:p>
            <a:pPr marL="342900" indent="-342900">
              <a:buBlip>
                <a:blip r:embed="rId2"/>
              </a:buBlip>
            </a:pPr>
            <a:r>
              <a:rPr lang="en-US" sz="2400" dirty="0" smtClean="0">
                <a:solidFill>
                  <a:srgbClr val="002060"/>
                </a:solidFill>
                <a:latin typeface="Garamond" panose="02020404030301010803" pitchFamily="18" charset="0"/>
              </a:rPr>
              <a:t>Often, there is a need to initialize a tuple as an empty tuple to be populated with values later (may be in a ‘for’ loop).</a:t>
            </a:r>
          </a:p>
          <a:p>
            <a:pPr marL="342900" indent="-342900">
              <a:buBlip>
                <a:blip r:embed="rId2"/>
              </a:buBlip>
            </a:pPr>
            <a:endParaRPr lang="en-US" sz="2400" dirty="0" smtClean="0">
              <a:solidFill>
                <a:srgbClr val="002060"/>
              </a:solidFill>
              <a:latin typeface="Garamond" panose="02020404030301010803" pitchFamily="18" charset="0"/>
            </a:endParaRPr>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3787" y="3429000"/>
            <a:ext cx="3052762" cy="16720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36922271"/>
      </p:ext>
    </p:extLst>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Image result for fluid flow through porous media, imag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Image result for fluid flow through porous media, imag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Title 1"/>
          <p:cNvSpPr txBox="1">
            <a:spLocks/>
          </p:cNvSpPr>
          <p:nvPr/>
        </p:nvSpPr>
        <p:spPr>
          <a:xfrm>
            <a:off x="1587" y="0"/>
            <a:ext cx="10470340" cy="990600"/>
          </a:xfrm>
          <a:prstGeom prst="rect">
            <a:avLst/>
          </a:prstGeom>
          <a:solidFill>
            <a:srgbClr val="7030A0"/>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000" dirty="0">
                <a:solidFill>
                  <a:schemeClr val="bg1"/>
                </a:solidFill>
                <a:latin typeface="Monotype Corsiva" panose="03010101010201010101" pitchFamily="66" charset="0"/>
              </a:rPr>
              <a:t>PET </a:t>
            </a:r>
            <a:r>
              <a:rPr lang="en-US" sz="2000" dirty="0" smtClean="0">
                <a:solidFill>
                  <a:schemeClr val="bg1"/>
                </a:solidFill>
                <a:latin typeface="Monotype Corsiva" panose="03010101010201010101" pitchFamily="66" charset="0"/>
              </a:rPr>
              <a:t>328: Computer Applications in Petroleum Engineering – with Python Programming	</a:t>
            </a:r>
            <a:r>
              <a:rPr lang="en-US" sz="2000" dirty="0" smtClean="0">
                <a:solidFill>
                  <a:srgbClr val="FFFF00"/>
                </a:solidFill>
                <a:latin typeface="Monotype Corsiva" panose="03010101010201010101" pitchFamily="66" charset="0"/>
              </a:rPr>
              <a:t>Dr. Mosobalaje, O. O.</a:t>
            </a:r>
            <a:endParaRPr lang="en-US" sz="2000" dirty="0">
              <a:solidFill>
                <a:srgbClr val="FFFF00"/>
              </a:solidFill>
              <a:latin typeface="Monotype Corsiva" panose="03010101010201010101" pitchFamily="66" charset="0"/>
            </a:endParaRPr>
          </a:p>
          <a:p>
            <a:r>
              <a:rPr lang="en-US" sz="2800" dirty="0">
                <a:solidFill>
                  <a:schemeClr val="bg1"/>
                </a:solidFill>
                <a:latin typeface="Garamond" panose="02020404030301010803" pitchFamily="18" charset="0"/>
              </a:rPr>
              <a:t>PYTHON DATA STRUCTURES</a:t>
            </a:r>
            <a:endParaRPr lang="en-US" sz="2800" dirty="0" smtClean="0">
              <a:solidFill>
                <a:schemeClr val="bg1"/>
              </a:solidFill>
              <a:latin typeface="Garamond" panose="02020404030301010803" pitchFamily="18" charset="0"/>
            </a:endParaRPr>
          </a:p>
        </p:txBody>
      </p:sp>
      <p:sp>
        <p:nvSpPr>
          <p:cNvPr id="8" name="Rectangle 7"/>
          <p:cNvSpPr/>
          <p:nvPr/>
        </p:nvSpPr>
        <p:spPr>
          <a:xfrm>
            <a:off x="155573" y="859334"/>
            <a:ext cx="4113214" cy="3477875"/>
          </a:xfrm>
          <a:prstGeom prst="rect">
            <a:avLst/>
          </a:prstGeom>
        </p:spPr>
        <p:txBody>
          <a:bodyPr wrap="square" numCol="1">
            <a:spAutoFit/>
          </a:bodyPr>
          <a:lstStyle/>
          <a:p>
            <a:pPr algn="ctr">
              <a:buSzPct val="100000"/>
            </a:pPr>
            <a:r>
              <a:rPr lang="en-US" sz="2800" dirty="0" smtClean="0">
                <a:solidFill>
                  <a:srgbClr val="FF0000"/>
                </a:solidFill>
                <a:latin typeface="Garamond" panose="02020404030301010803" pitchFamily="18" charset="0"/>
              </a:rPr>
              <a:t>Tuples</a:t>
            </a:r>
          </a:p>
          <a:p>
            <a:pPr marL="342900" indent="-342900">
              <a:buBlip>
                <a:blip r:embed="rId2"/>
              </a:buBlip>
            </a:pPr>
            <a:r>
              <a:rPr lang="en-US" sz="2400" dirty="0" smtClean="0">
                <a:solidFill>
                  <a:srgbClr val="FF0000"/>
                </a:solidFill>
                <a:latin typeface="Garamond" panose="02020404030301010803" pitchFamily="18" charset="0"/>
              </a:rPr>
              <a:t>Defining a tuple</a:t>
            </a:r>
          </a:p>
          <a:p>
            <a:pPr marL="342900" indent="-342900">
              <a:buBlip>
                <a:blip r:embed="rId2"/>
              </a:buBlip>
            </a:pPr>
            <a:r>
              <a:rPr lang="en-US" sz="2400" dirty="0" smtClean="0">
                <a:solidFill>
                  <a:srgbClr val="002060"/>
                </a:solidFill>
                <a:latin typeface="Garamond" panose="02020404030301010803" pitchFamily="18" charset="0"/>
              </a:rPr>
              <a:t>A tuple may also be defined with the function </a:t>
            </a:r>
            <a:r>
              <a:rPr lang="en-US" sz="2400" i="1" dirty="0" smtClean="0">
                <a:solidFill>
                  <a:srgbClr val="002060"/>
                </a:solidFill>
                <a:latin typeface="Garamond" panose="02020404030301010803" pitchFamily="18" charset="0"/>
              </a:rPr>
              <a:t>tuple</a:t>
            </a:r>
            <a:r>
              <a:rPr lang="en-US" sz="2400" dirty="0" smtClean="0">
                <a:solidFill>
                  <a:srgbClr val="002060"/>
                </a:solidFill>
                <a:latin typeface="Garamond" panose="02020404030301010803" pitchFamily="18" charset="0"/>
              </a:rPr>
              <a:t>.</a:t>
            </a:r>
          </a:p>
          <a:p>
            <a:pPr marL="342900" indent="-342900">
              <a:buBlip>
                <a:blip r:embed="rId2"/>
              </a:buBlip>
            </a:pPr>
            <a:endParaRPr lang="en-US" sz="2400" dirty="0" smtClean="0">
              <a:solidFill>
                <a:srgbClr val="002060"/>
              </a:solidFill>
              <a:latin typeface="Garamond" panose="02020404030301010803" pitchFamily="18" charset="0"/>
            </a:endParaRPr>
          </a:p>
          <a:p>
            <a:pPr marL="342900" indent="-342900">
              <a:buBlip>
                <a:blip r:embed="rId2"/>
              </a:buBlip>
            </a:pPr>
            <a:endParaRPr lang="en-US" sz="2400" dirty="0" smtClean="0">
              <a:solidFill>
                <a:srgbClr val="002060"/>
              </a:solidFill>
              <a:latin typeface="Garamond" panose="02020404030301010803" pitchFamily="18" charset="0"/>
            </a:endParaRPr>
          </a:p>
          <a:p>
            <a:pPr marL="342900" indent="-342900">
              <a:buBlip>
                <a:blip r:embed="rId2"/>
              </a:buBlip>
            </a:pPr>
            <a:r>
              <a:rPr lang="en-US" sz="2400" dirty="0" smtClean="0">
                <a:solidFill>
                  <a:srgbClr val="002060"/>
                </a:solidFill>
                <a:latin typeface="Garamond" panose="02020404030301010803" pitchFamily="18" charset="0"/>
              </a:rPr>
              <a:t>More specifically, function list is used to coerce (convert) a non-tuple data to a tuple.</a:t>
            </a:r>
          </a:p>
        </p:txBody>
      </p:sp>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83387" y="3167062"/>
            <a:ext cx="1771650" cy="523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79393746"/>
      </p:ext>
    </p:extLst>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Image result for fluid flow through porous media, imag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Image result for fluid flow through porous media, imag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Title 1"/>
          <p:cNvSpPr txBox="1">
            <a:spLocks/>
          </p:cNvSpPr>
          <p:nvPr/>
        </p:nvSpPr>
        <p:spPr>
          <a:xfrm>
            <a:off x="1587" y="0"/>
            <a:ext cx="10470340" cy="990600"/>
          </a:xfrm>
          <a:prstGeom prst="rect">
            <a:avLst/>
          </a:prstGeom>
          <a:solidFill>
            <a:srgbClr val="7030A0"/>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000" dirty="0">
                <a:solidFill>
                  <a:schemeClr val="bg1"/>
                </a:solidFill>
                <a:latin typeface="Monotype Corsiva" panose="03010101010201010101" pitchFamily="66" charset="0"/>
              </a:rPr>
              <a:t>PET </a:t>
            </a:r>
            <a:r>
              <a:rPr lang="en-US" sz="2000" dirty="0" smtClean="0">
                <a:solidFill>
                  <a:schemeClr val="bg1"/>
                </a:solidFill>
                <a:latin typeface="Monotype Corsiva" panose="03010101010201010101" pitchFamily="66" charset="0"/>
              </a:rPr>
              <a:t>328: Computer Applications in Petroleum Engineering – with Python Programming	</a:t>
            </a:r>
            <a:r>
              <a:rPr lang="en-US" sz="2000" dirty="0" smtClean="0">
                <a:solidFill>
                  <a:srgbClr val="FFFF00"/>
                </a:solidFill>
                <a:latin typeface="Monotype Corsiva" panose="03010101010201010101" pitchFamily="66" charset="0"/>
              </a:rPr>
              <a:t>Dr. Mosobalaje, O. O.</a:t>
            </a:r>
            <a:endParaRPr lang="en-US" sz="2000" dirty="0">
              <a:solidFill>
                <a:srgbClr val="FFFF00"/>
              </a:solidFill>
              <a:latin typeface="Monotype Corsiva" panose="03010101010201010101" pitchFamily="66" charset="0"/>
            </a:endParaRPr>
          </a:p>
          <a:p>
            <a:r>
              <a:rPr lang="en-US" sz="2800" dirty="0">
                <a:solidFill>
                  <a:schemeClr val="bg1"/>
                </a:solidFill>
                <a:latin typeface="Garamond" panose="02020404030301010803" pitchFamily="18" charset="0"/>
              </a:rPr>
              <a:t>PYTHON DATA STRUCTURES</a:t>
            </a:r>
            <a:endParaRPr lang="en-US" sz="2800" dirty="0" smtClean="0">
              <a:solidFill>
                <a:schemeClr val="bg1"/>
              </a:solidFill>
              <a:latin typeface="Garamond" panose="02020404030301010803" pitchFamily="18" charset="0"/>
            </a:endParaRPr>
          </a:p>
        </p:txBody>
      </p:sp>
      <p:sp>
        <p:nvSpPr>
          <p:cNvPr id="8" name="Rectangle 7"/>
          <p:cNvSpPr/>
          <p:nvPr/>
        </p:nvSpPr>
        <p:spPr>
          <a:xfrm>
            <a:off x="155573" y="859334"/>
            <a:ext cx="4418014" cy="2000548"/>
          </a:xfrm>
          <a:prstGeom prst="rect">
            <a:avLst/>
          </a:prstGeom>
        </p:spPr>
        <p:txBody>
          <a:bodyPr wrap="square" numCol="1">
            <a:spAutoFit/>
          </a:bodyPr>
          <a:lstStyle/>
          <a:p>
            <a:pPr algn="ctr">
              <a:buSzPct val="100000"/>
            </a:pPr>
            <a:r>
              <a:rPr lang="en-US" sz="2800" dirty="0" smtClean="0">
                <a:solidFill>
                  <a:srgbClr val="FF0000"/>
                </a:solidFill>
                <a:latin typeface="Garamond" panose="02020404030301010803" pitchFamily="18" charset="0"/>
              </a:rPr>
              <a:t>Tuples</a:t>
            </a:r>
          </a:p>
          <a:p>
            <a:pPr marL="342900" indent="-342900">
              <a:buBlip>
                <a:blip r:embed="rId2"/>
              </a:buBlip>
            </a:pPr>
            <a:r>
              <a:rPr lang="en-US" sz="2400" dirty="0" smtClean="0">
                <a:solidFill>
                  <a:srgbClr val="FF0000"/>
                </a:solidFill>
                <a:latin typeface="Garamond" panose="02020404030301010803" pitchFamily="18" charset="0"/>
              </a:rPr>
              <a:t>Accessing elements of a tuple</a:t>
            </a:r>
          </a:p>
          <a:p>
            <a:pPr marL="342900" indent="-342900">
              <a:buBlip>
                <a:blip r:embed="rId2"/>
              </a:buBlip>
            </a:pPr>
            <a:r>
              <a:rPr lang="en-US" sz="2400" dirty="0" smtClean="0">
                <a:solidFill>
                  <a:srgbClr val="002060"/>
                </a:solidFill>
                <a:latin typeface="Garamond" panose="02020404030301010803" pitchFamily="18" charset="0"/>
              </a:rPr>
              <a:t>Accessing element(s) of a tuple is done in the exact same way as in accessing element(s) of a list.</a:t>
            </a:r>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87987" y="2405063"/>
            <a:ext cx="4314824" cy="35381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3477877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Image result for fluid flow through porous media, imag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Image result for fluid flow through porous media, imag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Title 1"/>
          <p:cNvSpPr txBox="1">
            <a:spLocks/>
          </p:cNvSpPr>
          <p:nvPr/>
        </p:nvSpPr>
        <p:spPr>
          <a:xfrm>
            <a:off x="1587" y="0"/>
            <a:ext cx="10470340" cy="990600"/>
          </a:xfrm>
          <a:prstGeom prst="rect">
            <a:avLst/>
          </a:prstGeom>
          <a:solidFill>
            <a:srgbClr val="7030A0"/>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000" dirty="0">
                <a:solidFill>
                  <a:schemeClr val="bg1"/>
                </a:solidFill>
                <a:latin typeface="Monotype Corsiva" panose="03010101010201010101" pitchFamily="66" charset="0"/>
              </a:rPr>
              <a:t>PET </a:t>
            </a:r>
            <a:r>
              <a:rPr lang="en-US" sz="2000" dirty="0" smtClean="0">
                <a:solidFill>
                  <a:schemeClr val="bg1"/>
                </a:solidFill>
                <a:latin typeface="Monotype Corsiva" panose="03010101010201010101" pitchFamily="66" charset="0"/>
              </a:rPr>
              <a:t>328: Computer Applications in Petroleum Engineering – with Python Programming	</a:t>
            </a:r>
            <a:r>
              <a:rPr lang="en-US" sz="2000" dirty="0" smtClean="0">
                <a:solidFill>
                  <a:srgbClr val="FFFF00"/>
                </a:solidFill>
                <a:latin typeface="Monotype Corsiva" panose="03010101010201010101" pitchFamily="66" charset="0"/>
              </a:rPr>
              <a:t>Dr. Mosobalaje, O. O.</a:t>
            </a:r>
            <a:endParaRPr lang="en-US" sz="2000" dirty="0">
              <a:solidFill>
                <a:srgbClr val="FFFF00"/>
              </a:solidFill>
              <a:latin typeface="Monotype Corsiva" panose="03010101010201010101" pitchFamily="66" charset="0"/>
            </a:endParaRPr>
          </a:p>
          <a:p>
            <a:r>
              <a:rPr lang="en-US" sz="2800" dirty="0" smtClean="0">
                <a:solidFill>
                  <a:schemeClr val="bg1"/>
                </a:solidFill>
                <a:latin typeface="Garamond" panose="02020404030301010803" pitchFamily="18" charset="0"/>
              </a:rPr>
              <a:t>PREAMBLES</a:t>
            </a:r>
          </a:p>
        </p:txBody>
      </p:sp>
      <p:sp>
        <p:nvSpPr>
          <p:cNvPr id="7" name="Rectangle 6"/>
          <p:cNvSpPr/>
          <p:nvPr/>
        </p:nvSpPr>
        <p:spPr>
          <a:xfrm>
            <a:off x="155575" y="1066800"/>
            <a:ext cx="5637212" cy="4616648"/>
          </a:xfrm>
          <a:prstGeom prst="rect">
            <a:avLst/>
          </a:prstGeom>
        </p:spPr>
        <p:txBody>
          <a:bodyPr wrap="square" numCol="1">
            <a:spAutoFit/>
          </a:bodyPr>
          <a:lstStyle/>
          <a:p>
            <a:pPr algn="ctr">
              <a:lnSpc>
                <a:spcPct val="150000"/>
              </a:lnSpc>
              <a:buSzPct val="100000"/>
            </a:pPr>
            <a:r>
              <a:rPr lang="en-US" sz="2800" dirty="0" smtClean="0">
                <a:solidFill>
                  <a:srgbClr val="FF0000"/>
                </a:solidFill>
                <a:latin typeface="Garamond" panose="02020404030301010803" pitchFamily="18" charset="0"/>
              </a:rPr>
              <a:t>The Toolbox</a:t>
            </a:r>
          </a:p>
          <a:p>
            <a:pPr marL="342900" indent="-342900">
              <a:lnSpc>
                <a:spcPct val="150000"/>
              </a:lnSpc>
              <a:buSzPct val="100000"/>
              <a:buBlip>
                <a:blip r:embed="rId2"/>
              </a:buBlip>
            </a:pPr>
            <a:r>
              <a:rPr lang="en-US" sz="2400" dirty="0" smtClean="0">
                <a:solidFill>
                  <a:srgbClr val="FF0000"/>
                </a:solidFill>
                <a:latin typeface="Garamond" pitchFamily="18" charset="0"/>
              </a:rPr>
              <a:t>Communicating with Python interactively</a:t>
            </a:r>
          </a:p>
          <a:p>
            <a:pPr>
              <a:lnSpc>
                <a:spcPct val="150000"/>
              </a:lnSpc>
              <a:buSzPct val="100000"/>
            </a:pPr>
            <a:r>
              <a:rPr lang="en-US" sz="2400" dirty="0" smtClean="0">
                <a:solidFill>
                  <a:srgbClr val="003399"/>
                </a:solidFill>
                <a:latin typeface="Garamond" pitchFamily="18" charset="0"/>
              </a:rPr>
              <a:t>In this case, you type in Python command (one at a time) into the console. Each command get executed once the ‘Enter’ key is pressed. Depending on the command, results may be displayed on the console once the command is executed.</a:t>
            </a:r>
          </a:p>
        </p:txBody>
      </p:sp>
      <p:pic>
        <p:nvPicPr>
          <p:cNvPr id="7170" name="Picture 2" descr="F:\Capture\Capture1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21387" y="1093886"/>
            <a:ext cx="5972175" cy="4562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5516362"/>
      </p:ext>
    </p:extLst>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Image result for fluid flow through porous media, imag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Image result for fluid flow through porous media, imag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Title 1"/>
          <p:cNvSpPr txBox="1">
            <a:spLocks/>
          </p:cNvSpPr>
          <p:nvPr/>
        </p:nvSpPr>
        <p:spPr>
          <a:xfrm>
            <a:off x="1587" y="0"/>
            <a:ext cx="10470340" cy="990600"/>
          </a:xfrm>
          <a:prstGeom prst="rect">
            <a:avLst/>
          </a:prstGeom>
          <a:solidFill>
            <a:srgbClr val="7030A0"/>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000" dirty="0">
                <a:solidFill>
                  <a:schemeClr val="bg1"/>
                </a:solidFill>
                <a:latin typeface="Monotype Corsiva" panose="03010101010201010101" pitchFamily="66" charset="0"/>
              </a:rPr>
              <a:t>PET </a:t>
            </a:r>
            <a:r>
              <a:rPr lang="en-US" sz="2000" dirty="0" smtClean="0">
                <a:solidFill>
                  <a:schemeClr val="bg1"/>
                </a:solidFill>
                <a:latin typeface="Monotype Corsiva" panose="03010101010201010101" pitchFamily="66" charset="0"/>
              </a:rPr>
              <a:t>328: Computer Applications in Petroleum Engineering – with Python Programming	</a:t>
            </a:r>
            <a:r>
              <a:rPr lang="en-US" sz="2000" dirty="0" smtClean="0">
                <a:solidFill>
                  <a:srgbClr val="FFFF00"/>
                </a:solidFill>
                <a:latin typeface="Monotype Corsiva" panose="03010101010201010101" pitchFamily="66" charset="0"/>
              </a:rPr>
              <a:t>Dr. Mosobalaje, O. O.</a:t>
            </a:r>
            <a:endParaRPr lang="en-US" sz="2000" dirty="0">
              <a:solidFill>
                <a:srgbClr val="FFFF00"/>
              </a:solidFill>
              <a:latin typeface="Monotype Corsiva" panose="03010101010201010101" pitchFamily="66" charset="0"/>
            </a:endParaRPr>
          </a:p>
          <a:p>
            <a:r>
              <a:rPr lang="en-US" sz="2800" dirty="0">
                <a:solidFill>
                  <a:schemeClr val="bg1"/>
                </a:solidFill>
                <a:latin typeface="Garamond" panose="02020404030301010803" pitchFamily="18" charset="0"/>
              </a:rPr>
              <a:t>PYTHON DATA STRUCTURES</a:t>
            </a:r>
            <a:endParaRPr lang="en-US" sz="2800" dirty="0" smtClean="0">
              <a:solidFill>
                <a:schemeClr val="bg1"/>
              </a:solidFill>
              <a:latin typeface="Garamond" panose="02020404030301010803" pitchFamily="18" charset="0"/>
            </a:endParaRPr>
          </a:p>
        </p:txBody>
      </p:sp>
      <p:sp>
        <p:nvSpPr>
          <p:cNvPr id="8" name="Rectangle 7"/>
          <p:cNvSpPr/>
          <p:nvPr/>
        </p:nvSpPr>
        <p:spPr>
          <a:xfrm>
            <a:off x="155573" y="859334"/>
            <a:ext cx="7542214" cy="4216539"/>
          </a:xfrm>
          <a:prstGeom prst="rect">
            <a:avLst/>
          </a:prstGeom>
        </p:spPr>
        <p:txBody>
          <a:bodyPr wrap="square" numCol="1">
            <a:spAutoFit/>
          </a:bodyPr>
          <a:lstStyle/>
          <a:p>
            <a:pPr algn="ctr">
              <a:buSzPct val="100000"/>
            </a:pPr>
            <a:r>
              <a:rPr lang="en-US" sz="2800" dirty="0" smtClean="0">
                <a:solidFill>
                  <a:srgbClr val="FF0000"/>
                </a:solidFill>
                <a:latin typeface="Garamond" panose="02020404030301010803" pitchFamily="18" charset="0"/>
              </a:rPr>
              <a:t>Tuples</a:t>
            </a:r>
          </a:p>
          <a:p>
            <a:pPr marL="342900" indent="-342900">
              <a:buBlip>
                <a:blip r:embed="rId2"/>
              </a:buBlip>
            </a:pPr>
            <a:r>
              <a:rPr lang="en-US" sz="2400" dirty="0" smtClean="0">
                <a:solidFill>
                  <a:srgbClr val="FF0000"/>
                </a:solidFill>
                <a:latin typeface="Garamond" panose="02020404030301010803" pitchFamily="18" charset="0"/>
              </a:rPr>
              <a:t>Tuples Operations, Methods and Functions</a:t>
            </a:r>
          </a:p>
          <a:p>
            <a:pPr marL="342900" indent="-342900">
              <a:buBlip>
                <a:blip r:embed="rId2"/>
              </a:buBlip>
            </a:pPr>
            <a:endParaRPr lang="en-US" sz="2400" dirty="0" smtClean="0">
              <a:solidFill>
                <a:srgbClr val="002060"/>
              </a:solidFill>
              <a:latin typeface="Garamond" panose="02020404030301010803" pitchFamily="18" charset="0"/>
            </a:endParaRPr>
          </a:p>
          <a:p>
            <a:pPr marL="342900" indent="-342900">
              <a:buBlip>
                <a:blip r:embed="rId2"/>
              </a:buBlip>
            </a:pPr>
            <a:r>
              <a:rPr lang="en-US" sz="2400" dirty="0" smtClean="0">
                <a:solidFill>
                  <a:srgbClr val="002060"/>
                </a:solidFill>
                <a:latin typeface="Garamond" panose="02020404030301010803" pitchFamily="18" charset="0"/>
              </a:rPr>
              <a:t>While many in-place list modification operations are not available for tuples, operations/methods/functions that return values work on tuples in the same way they work on lists.</a:t>
            </a:r>
          </a:p>
          <a:p>
            <a:pPr marL="800100" lvl="1" indent="-342900">
              <a:buBlip>
                <a:blip r:embed="rId2"/>
              </a:buBlip>
            </a:pPr>
            <a:r>
              <a:rPr lang="en-US" sz="2400" dirty="0" smtClean="0">
                <a:solidFill>
                  <a:srgbClr val="002060"/>
                </a:solidFill>
                <a:latin typeface="Garamond" panose="02020404030301010803" pitchFamily="18" charset="0"/>
              </a:rPr>
              <a:t>Examples: </a:t>
            </a:r>
            <a:r>
              <a:rPr lang="en-US" sz="2400" i="1" dirty="0" smtClean="0">
                <a:solidFill>
                  <a:srgbClr val="002060"/>
                </a:solidFill>
                <a:latin typeface="Garamond" panose="02020404030301010803" pitchFamily="18" charset="0"/>
              </a:rPr>
              <a:t>+, *, .index, .count, in, </a:t>
            </a:r>
            <a:r>
              <a:rPr lang="en-US" sz="2400" i="1" dirty="0" err="1" smtClean="0">
                <a:solidFill>
                  <a:srgbClr val="002060"/>
                </a:solidFill>
                <a:latin typeface="Garamond" panose="02020404030301010803" pitchFamily="18" charset="0"/>
              </a:rPr>
              <a:t>len</a:t>
            </a:r>
            <a:r>
              <a:rPr lang="en-US" sz="2400" i="1" dirty="0" smtClean="0">
                <a:solidFill>
                  <a:srgbClr val="002060"/>
                </a:solidFill>
                <a:latin typeface="Garamond" panose="02020404030301010803" pitchFamily="18" charset="0"/>
              </a:rPr>
              <a:t>, sum, min and max</a:t>
            </a:r>
            <a:r>
              <a:rPr lang="en-US" sz="2400" dirty="0" smtClean="0">
                <a:solidFill>
                  <a:srgbClr val="002060"/>
                </a:solidFill>
                <a:latin typeface="Garamond" panose="02020404030301010803" pitchFamily="18" charset="0"/>
              </a:rPr>
              <a:t> all work on tuples. </a:t>
            </a:r>
          </a:p>
          <a:p>
            <a:pPr marL="342900" indent="-342900">
              <a:buBlip>
                <a:blip r:embed="rId2"/>
              </a:buBlip>
            </a:pPr>
            <a:endParaRPr lang="en-US" sz="2400" dirty="0">
              <a:solidFill>
                <a:srgbClr val="002060"/>
              </a:solidFill>
              <a:latin typeface="Garamond" panose="02020404030301010803" pitchFamily="18" charset="0"/>
            </a:endParaRPr>
          </a:p>
          <a:p>
            <a:pPr marL="342900" indent="-342900">
              <a:buBlip>
                <a:blip r:embed="rId2"/>
              </a:buBlip>
            </a:pPr>
            <a:endParaRPr lang="en-US" sz="2400" dirty="0" smtClean="0">
              <a:solidFill>
                <a:srgbClr val="FF0000"/>
              </a:solidFill>
              <a:latin typeface="Garamond" panose="02020404030301010803" pitchFamily="18" charset="0"/>
            </a:endParaRPr>
          </a:p>
        </p:txBody>
      </p:sp>
    </p:spTree>
    <p:extLst>
      <p:ext uri="{BB962C8B-B14F-4D97-AF65-F5344CB8AC3E}">
        <p14:creationId xmlns:p14="http://schemas.microsoft.com/office/powerpoint/2010/main" val="4172584992"/>
      </p:ext>
    </p:extLst>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Image result for fluid flow through porous media, imag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Image result for fluid flow through porous media, imag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Title 1"/>
          <p:cNvSpPr txBox="1">
            <a:spLocks/>
          </p:cNvSpPr>
          <p:nvPr/>
        </p:nvSpPr>
        <p:spPr>
          <a:xfrm>
            <a:off x="1587" y="0"/>
            <a:ext cx="10470340" cy="990600"/>
          </a:xfrm>
          <a:prstGeom prst="rect">
            <a:avLst/>
          </a:prstGeom>
          <a:solidFill>
            <a:srgbClr val="7030A0"/>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000" dirty="0">
                <a:solidFill>
                  <a:schemeClr val="bg1"/>
                </a:solidFill>
                <a:latin typeface="Monotype Corsiva" panose="03010101010201010101" pitchFamily="66" charset="0"/>
              </a:rPr>
              <a:t>PET </a:t>
            </a:r>
            <a:r>
              <a:rPr lang="en-US" sz="2000" dirty="0" smtClean="0">
                <a:solidFill>
                  <a:schemeClr val="bg1"/>
                </a:solidFill>
                <a:latin typeface="Monotype Corsiva" panose="03010101010201010101" pitchFamily="66" charset="0"/>
              </a:rPr>
              <a:t>328: Computer Applications in Petroleum Engineering – with Python Programming	</a:t>
            </a:r>
            <a:r>
              <a:rPr lang="en-US" sz="2000" dirty="0" smtClean="0">
                <a:solidFill>
                  <a:srgbClr val="FFFF00"/>
                </a:solidFill>
                <a:latin typeface="Monotype Corsiva" panose="03010101010201010101" pitchFamily="66" charset="0"/>
              </a:rPr>
              <a:t>Dr. Mosobalaje, O. O.</a:t>
            </a:r>
            <a:endParaRPr lang="en-US" sz="2000" dirty="0">
              <a:solidFill>
                <a:srgbClr val="FFFF00"/>
              </a:solidFill>
              <a:latin typeface="Monotype Corsiva" panose="03010101010201010101" pitchFamily="66" charset="0"/>
            </a:endParaRPr>
          </a:p>
          <a:p>
            <a:r>
              <a:rPr lang="en-US" sz="2800" dirty="0">
                <a:solidFill>
                  <a:schemeClr val="bg1"/>
                </a:solidFill>
                <a:latin typeface="Garamond" panose="02020404030301010803" pitchFamily="18" charset="0"/>
              </a:rPr>
              <a:t>PYTHON DATA STRUCTURES</a:t>
            </a:r>
            <a:endParaRPr lang="en-US" sz="2800" dirty="0" smtClean="0">
              <a:solidFill>
                <a:schemeClr val="bg1"/>
              </a:solidFill>
              <a:latin typeface="Garamond" panose="02020404030301010803" pitchFamily="18" charset="0"/>
            </a:endParaRPr>
          </a:p>
        </p:txBody>
      </p:sp>
      <p:sp>
        <p:nvSpPr>
          <p:cNvPr id="8" name="Rectangle 7"/>
          <p:cNvSpPr/>
          <p:nvPr/>
        </p:nvSpPr>
        <p:spPr>
          <a:xfrm>
            <a:off x="155573" y="859334"/>
            <a:ext cx="7542214" cy="4585871"/>
          </a:xfrm>
          <a:prstGeom prst="rect">
            <a:avLst/>
          </a:prstGeom>
        </p:spPr>
        <p:txBody>
          <a:bodyPr wrap="square" numCol="1">
            <a:spAutoFit/>
          </a:bodyPr>
          <a:lstStyle/>
          <a:p>
            <a:pPr algn="ctr">
              <a:buSzPct val="100000"/>
            </a:pPr>
            <a:r>
              <a:rPr lang="en-US" sz="2800" dirty="0" smtClean="0">
                <a:solidFill>
                  <a:srgbClr val="FF0000"/>
                </a:solidFill>
                <a:latin typeface="Garamond" panose="02020404030301010803" pitchFamily="18" charset="0"/>
              </a:rPr>
              <a:t>Tuples</a:t>
            </a:r>
          </a:p>
          <a:p>
            <a:pPr marL="342900" indent="-342900">
              <a:buBlip>
                <a:blip r:embed="rId2"/>
              </a:buBlip>
            </a:pPr>
            <a:r>
              <a:rPr lang="en-US" sz="2400" dirty="0" smtClean="0">
                <a:solidFill>
                  <a:srgbClr val="FF0000"/>
                </a:solidFill>
                <a:latin typeface="Garamond" panose="02020404030301010803" pitchFamily="18" charset="0"/>
              </a:rPr>
              <a:t>Multiple Assignments with tuples</a:t>
            </a:r>
          </a:p>
          <a:p>
            <a:pPr marL="342900" indent="-342900">
              <a:buBlip>
                <a:blip r:embed="rId2"/>
              </a:buBlip>
            </a:pPr>
            <a:endParaRPr lang="en-US" sz="2400" dirty="0" smtClean="0">
              <a:solidFill>
                <a:srgbClr val="002060"/>
              </a:solidFill>
              <a:latin typeface="Garamond" panose="02020404030301010803" pitchFamily="18" charset="0"/>
            </a:endParaRPr>
          </a:p>
          <a:p>
            <a:pPr marL="342900" indent="-342900">
              <a:buBlip>
                <a:blip r:embed="rId2"/>
              </a:buBlip>
            </a:pPr>
            <a:r>
              <a:rPr lang="en-US" sz="2400" dirty="0" smtClean="0">
                <a:solidFill>
                  <a:srgbClr val="002060"/>
                </a:solidFill>
                <a:latin typeface="Garamond" panose="02020404030301010803" pitchFamily="18" charset="0"/>
              </a:rPr>
              <a:t>You could use a tuple (a list, too) to assign values to multiple variables with a single statement.</a:t>
            </a:r>
          </a:p>
          <a:p>
            <a:pPr marL="342900" indent="-342900">
              <a:buBlip>
                <a:blip r:embed="rId2"/>
              </a:buBlip>
            </a:pPr>
            <a:endParaRPr lang="en-US" sz="2400" dirty="0">
              <a:solidFill>
                <a:srgbClr val="002060"/>
              </a:solidFill>
              <a:latin typeface="Garamond" panose="02020404030301010803" pitchFamily="18" charset="0"/>
            </a:endParaRPr>
          </a:p>
          <a:p>
            <a:pPr marL="342900" indent="-342900">
              <a:buBlip>
                <a:blip r:embed="rId2"/>
              </a:buBlip>
            </a:pPr>
            <a:r>
              <a:rPr lang="en-US" sz="2400" dirty="0" smtClean="0">
                <a:solidFill>
                  <a:srgbClr val="002060"/>
                </a:solidFill>
                <a:latin typeface="Garamond" panose="02020404030301010803" pitchFamily="18" charset="0"/>
              </a:rPr>
              <a:t>Python simply unpacks the values at the right and assigns them to the variables at the left, respectively.</a:t>
            </a:r>
          </a:p>
          <a:p>
            <a:pPr marL="342900" indent="-342900">
              <a:buBlip>
                <a:blip r:embed="rId2"/>
              </a:buBlip>
            </a:pPr>
            <a:endParaRPr lang="en-US" sz="2400" dirty="0">
              <a:solidFill>
                <a:srgbClr val="002060"/>
              </a:solidFill>
              <a:latin typeface="Garamond" panose="02020404030301010803" pitchFamily="18" charset="0"/>
            </a:endParaRPr>
          </a:p>
          <a:p>
            <a:pPr marL="342900" indent="-342900">
              <a:buBlip>
                <a:blip r:embed="rId2"/>
              </a:buBlip>
            </a:pPr>
            <a:r>
              <a:rPr lang="en-US" sz="2400" dirty="0" smtClean="0">
                <a:solidFill>
                  <a:srgbClr val="002060"/>
                </a:solidFill>
                <a:latin typeface="Garamond" panose="02020404030301010803" pitchFamily="18" charset="0"/>
              </a:rPr>
              <a:t>This is useful in returning multiple outputs from a function</a:t>
            </a:r>
          </a:p>
          <a:p>
            <a:pPr marL="342900" indent="-342900">
              <a:buBlip>
                <a:blip r:embed="rId2"/>
              </a:buBlip>
            </a:pPr>
            <a:endParaRPr lang="en-US" sz="2400" dirty="0">
              <a:solidFill>
                <a:srgbClr val="002060"/>
              </a:solidFill>
              <a:latin typeface="Garamond" panose="02020404030301010803" pitchFamily="18" charset="0"/>
            </a:endParaRPr>
          </a:p>
          <a:p>
            <a:pPr marL="342900" indent="-342900">
              <a:buBlip>
                <a:blip r:embed="rId2"/>
              </a:buBlip>
            </a:pPr>
            <a:endParaRPr lang="en-US" sz="2400" dirty="0" smtClean="0">
              <a:solidFill>
                <a:srgbClr val="FF0000"/>
              </a:solidFill>
              <a:latin typeface="Garamond" panose="02020404030301010803" pitchFamily="18" charset="0"/>
            </a:endParaRPr>
          </a:p>
        </p:txBody>
      </p:sp>
      <p:pic>
        <p:nvPicPr>
          <p:cNvPr id="102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06688" y="1828800"/>
            <a:ext cx="4774834" cy="1981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72750985"/>
      </p:ext>
    </p:extLst>
  </p:cSld>
  <p:clrMapOvr>
    <a:masterClrMapping/>
  </p:clrMapOvr>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Image result for fluid flow through porous media, imag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Image result for fluid flow through porous media, imag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Title 1"/>
          <p:cNvSpPr txBox="1">
            <a:spLocks/>
          </p:cNvSpPr>
          <p:nvPr/>
        </p:nvSpPr>
        <p:spPr>
          <a:xfrm>
            <a:off x="1587" y="0"/>
            <a:ext cx="10470340" cy="990600"/>
          </a:xfrm>
          <a:prstGeom prst="rect">
            <a:avLst/>
          </a:prstGeom>
          <a:solidFill>
            <a:srgbClr val="7030A0"/>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000" dirty="0">
                <a:solidFill>
                  <a:schemeClr val="bg1"/>
                </a:solidFill>
                <a:latin typeface="Monotype Corsiva" panose="03010101010201010101" pitchFamily="66" charset="0"/>
              </a:rPr>
              <a:t>PET </a:t>
            </a:r>
            <a:r>
              <a:rPr lang="en-US" sz="2000" dirty="0" smtClean="0">
                <a:solidFill>
                  <a:schemeClr val="bg1"/>
                </a:solidFill>
                <a:latin typeface="Monotype Corsiva" panose="03010101010201010101" pitchFamily="66" charset="0"/>
              </a:rPr>
              <a:t>328: Computer Applications in Petroleum Engineering – with Python Programming	</a:t>
            </a:r>
            <a:r>
              <a:rPr lang="en-US" sz="2000" dirty="0" smtClean="0">
                <a:solidFill>
                  <a:srgbClr val="FFFF00"/>
                </a:solidFill>
                <a:latin typeface="Monotype Corsiva" panose="03010101010201010101" pitchFamily="66" charset="0"/>
              </a:rPr>
              <a:t>Dr. Mosobalaje, O. O.</a:t>
            </a:r>
            <a:endParaRPr lang="en-US" sz="2000" dirty="0">
              <a:solidFill>
                <a:srgbClr val="FFFF00"/>
              </a:solidFill>
              <a:latin typeface="Monotype Corsiva" panose="03010101010201010101" pitchFamily="66" charset="0"/>
            </a:endParaRPr>
          </a:p>
          <a:p>
            <a:r>
              <a:rPr lang="en-US" sz="2800" dirty="0">
                <a:solidFill>
                  <a:schemeClr val="bg1"/>
                </a:solidFill>
                <a:latin typeface="Garamond" panose="02020404030301010803" pitchFamily="18" charset="0"/>
              </a:rPr>
              <a:t>PYTHON DATA STRUCTURES</a:t>
            </a:r>
            <a:endParaRPr lang="en-US" sz="2800" dirty="0" smtClean="0">
              <a:solidFill>
                <a:schemeClr val="bg1"/>
              </a:solidFill>
              <a:latin typeface="Garamond" panose="02020404030301010803" pitchFamily="18" charset="0"/>
            </a:endParaRPr>
          </a:p>
        </p:txBody>
      </p:sp>
      <p:sp>
        <p:nvSpPr>
          <p:cNvPr id="8" name="Rectangle 7"/>
          <p:cNvSpPr/>
          <p:nvPr/>
        </p:nvSpPr>
        <p:spPr>
          <a:xfrm>
            <a:off x="155573" y="859334"/>
            <a:ext cx="8761414" cy="4955203"/>
          </a:xfrm>
          <a:prstGeom prst="rect">
            <a:avLst/>
          </a:prstGeom>
        </p:spPr>
        <p:txBody>
          <a:bodyPr wrap="square" numCol="1">
            <a:spAutoFit/>
          </a:bodyPr>
          <a:lstStyle/>
          <a:p>
            <a:pPr algn="ctr">
              <a:buSzPct val="100000"/>
            </a:pPr>
            <a:r>
              <a:rPr lang="en-US" sz="2800" dirty="0" smtClean="0">
                <a:solidFill>
                  <a:srgbClr val="FF0000"/>
                </a:solidFill>
                <a:latin typeface="Garamond" panose="02020404030301010803" pitchFamily="18" charset="0"/>
              </a:rPr>
              <a:t>Lists and Tuples</a:t>
            </a:r>
          </a:p>
          <a:p>
            <a:pPr marL="342900" indent="-342900">
              <a:buBlip>
                <a:blip r:embed="rId2"/>
              </a:buBlip>
            </a:pPr>
            <a:r>
              <a:rPr lang="en-US" sz="2400" dirty="0" smtClean="0">
                <a:solidFill>
                  <a:srgbClr val="FF0000"/>
                </a:solidFill>
                <a:latin typeface="Garamond" panose="02020404030301010803" pitchFamily="18" charset="0"/>
              </a:rPr>
              <a:t>Choosing between lists and tuples</a:t>
            </a:r>
          </a:p>
          <a:p>
            <a:pPr marL="342900" indent="-342900">
              <a:buBlip>
                <a:blip r:embed="rId2"/>
              </a:buBlip>
            </a:pPr>
            <a:endParaRPr lang="en-US" sz="2400" dirty="0" smtClean="0">
              <a:solidFill>
                <a:srgbClr val="002060"/>
              </a:solidFill>
              <a:latin typeface="Garamond" panose="02020404030301010803" pitchFamily="18" charset="0"/>
            </a:endParaRPr>
          </a:p>
          <a:p>
            <a:pPr marL="342900" indent="-342900">
              <a:buBlip>
                <a:blip r:embed="rId2"/>
              </a:buBlip>
            </a:pPr>
            <a:r>
              <a:rPr lang="en-US" sz="2400" dirty="0" smtClean="0">
                <a:solidFill>
                  <a:srgbClr val="002060"/>
                </a:solidFill>
                <a:latin typeface="Garamond" panose="02020404030301010803" pitchFamily="18" charset="0"/>
              </a:rPr>
              <a:t>Admittedly, lists and tuples may be used interchangeably.</a:t>
            </a:r>
          </a:p>
          <a:p>
            <a:pPr marL="342900" indent="-342900">
              <a:buBlip>
                <a:blip r:embed="rId2"/>
              </a:buBlip>
            </a:pPr>
            <a:endParaRPr lang="en-US" sz="2400" dirty="0">
              <a:solidFill>
                <a:srgbClr val="002060"/>
              </a:solidFill>
              <a:latin typeface="Garamond" panose="02020404030301010803" pitchFamily="18" charset="0"/>
            </a:endParaRPr>
          </a:p>
          <a:p>
            <a:pPr marL="342900" indent="-342900">
              <a:buBlip>
                <a:blip r:embed="rId2"/>
              </a:buBlip>
            </a:pPr>
            <a:r>
              <a:rPr lang="en-US" sz="2400" dirty="0" smtClean="0">
                <a:solidFill>
                  <a:srgbClr val="002060"/>
                </a:solidFill>
                <a:latin typeface="Garamond" panose="02020404030301010803" pitchFamily="18" charset="0"/>
              </a:rPr>
              <a:t>However, there are instances when one is preferred than the other.</a:t>
            </a:r>
          </a:p>
          <a:p>
            <a:pPr marL="800100" lvl="1" indent="-342900">
              <a:buBlip>
                <a:blip r:embed="rId2"/>
              </a:buBlip>
            </a:pPr>
            <a:r>
              <a:rPr lang="en-US" sz="2400" dirty="0" smtClean="0">
                <a:solidFill>
                  <a:srgbClr val="002060"/>
                </a:solidFill>
                <a:latin typeface="Garamond" panose="02020404030301010803" pitchFamily="18" charset="0"/>
              </a:rPr>
              <a:t>When mutability is involved, use a list. Examples:</a:t>
            </a:r>
          </a:p>
          <a:p>
            <a:pPr marL="1257300" lvl="2" indent="-342900">
              <a:buBlip>
                <a:blip r:embed="rId2"/>
              </a:buBlip>
            </a:pPr>
            <a:r>
              <a:rPr lang="en-US" sz="2400" dirty="0" smtClean="0">
                <a:solidFill>
                  <a:srgbClr val="002060"/>
                </a:solidFill>
                <a:latin typeface="Garamond" panose="02020404030301010803" pitchFamily="18" charset="0"/>
              </a:rPr>
              <a:t>a sequence initialized outside a ‘for’ loop to be updated in the loop</a:t>
            </a:r>
          </a:p>
          <a:p>
            <a:pPr marL="1257300" lvl="2" indent="-342900">
              <a:buBlip>
                <a:blip r:embed="rId2"/>
              </a:buBlip>
            </a:pPr>
            <a:r>
              <a:rPr lang="en-US" sz="2400" dirty="0" smtClean="0">
                <a:solidFill>
                  <a:srgbClr val="002060"/>
                </a:solidFill>
                <a:latin typeface="Garamond" panose="02020404030301010803" pitchFamily="18" charset="0"/>
              </a:rPr>
              <a:t>A sequence that needed to be sorted.</a:t>
            </a:r>
          </a:p>
          <a:p>
            <a:pPr marL="800100" lvl="1" indent="-342900">
              <a:buBlip>
                <a:blip r:embed="rId2"/>
              </a:buBlip>
            </a:pPr>
            <a:r>
              <a:rPr lang="en-US" sz="2400" dirty="0" smtClean="0">
                <a:solidFill>
                  <a:srgbClr val="002060"/>
                </a:solidFill>
                <a:latin typeface="Garamond" panose="02020404030301010803" pitchFamily="18" charset="0"/>
              </a:rPr>
              <a:t>When mutability is NOT desired, use a tuple. Examples:</a:t>
            </a:r>
          </a:p>
          <a:p>
            <a:pPr marL="1257300" lvl="2" indent="-342900">
              <a:buBlip>
                <a:blip r:embed="rId2"/>
              </a:buBlip>
            </a:pPr>
            <a:r>
              <a:rPr lang="en-US" sz="2400" dirty="0" smtClean="0">
                <a:solidFill>
                  <a:srgbClr val="002060"/>
                </a:solidFill>
                <a:latin typeface="Garamond" panose="02020404030301010803" pitchFamily="18" charset="0"/>
              </a:rPr>
              <a:t>arguments to functions</a:t>
            </a:r>
          </a:p>
          <a:p>
            <a:pPr marL="1257300" lvl="2" indent="-342900">
              <a:buBlip>
                <a:blip r:embed="rId2"/>
              </a:buBlip>
            </a:pPr>
            <a:r>
              <a:rPr lang="en-US" sz="2400" dirty="0" smtClean="0">
                <a:solidFill>
                  <a:srgbClr val="002060"/>
                </a:solidFill>
                <a:latin typeface="Garamond" panose="02020404030301010803" pitchFamily="18" charset="0"/>
              </a:rPr>
              <a:t>return values of functions</a:t>
            </a:r>
            <a:endParaRPr lang="en-US" sz="2400" dirty="0" smtClean="0">
              <a:solidFill>
                <a:srgbClr val="FF0000"/>
              </a:solidFill>
              <a:latin typeface="Garamond" panose="02020404030301010803" pitchFamily="18" charset="0"/>
            </a:endParaRPr>
          </a:p>
        </p:txBody>
      </p:sp>
    </p:spTree>
    <p:extLst>
      <p:ext uri="{BB962C8B-B14F-4D97-AF65-F5344CB8AC3E}">
        <p14:creationId xmlns:p14="http://schemas.microsoft.com/office/powerpoint/2010/main" val="2829873280"/>
      </p:ext>
    </p:extLst>
  </p:cSld>
  <p:clrMapOvr>
    <a:masterClrMapping/>
  </p:clrMapOvr>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Image result for fluid flow through porous media, imag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Image result for fluid flow through porous media, imag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Title 1"/>
          <p:cNvSpPr txBox="1">
            <a:spLocks/>
          </p:cNvSpPr>
          <p:nvPr/>
        </p:nvSpPr>
        <p:spPr>
          <a:xfrm>
            <a:off x="1587" y="0"/>
            <a:ext cx="10470340" cy="990600"/>
          </a:xfrm>
          <a:prstGeom prst="rect">
            <a:avLst/>
          </a:prstGeom>
          <a:solidFill>
            <a:srgbClr val="7030A0"/>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000" dirty="0">
                <a:solidFill>
                  <a:schemeClr val="bg1"/>
                </a:solidFill>
                <a:latin typeface="Monotype Corsiva" panose="03010101010201010101" pitchFamily="66" charset="0"/>
              </a:rPr>
              <a:t>PET </a:t>
            </a:r>
            <a:r>
              <a:rPr lang="en-US" sz="2000" dirty="0" smtClean="0">
                <a:solidFill>
                  <a:schemeClr val="bg1"/>
                </a:solidFill>
                <a:latin typeface="Monotype Corsiva" panose="03010101010201010101" pitchFamily="66" charset="0"/>
              </a:rPr>
              <a:t>328: Computer Applications in Petroleum Engineering – with Python Programming	</a:t>
            </a:r>
            <a:r>
              <a:rPr lang="en-US" sz="2000" dirty="0" smtClean="0">
                <a:solidFill>
                  <a:srgbClr val="FFFF00"/>
                </a:solidFill>
                <a:latin typeface="Monotype Corsiva" panose="03010101010201010101" pitchFamily="66" charset="0"/>
              </a:rPr>
              <a:t>Dr. Mosobalaje, O. O.</a:t>
            </a:r>
            <a:endParaRPr lang="en-US" sz="2000" dirty="0">
              <a:solidFill>
                <a:srgbClr val="FFFF00"/>
              </a:solidFill>
              <a:latin typeface="Monotype Corsiva" panose="03010101010201010101" pitchFamily="66" charset="0"/>
            </a:endParaRPr>
          </a:p>
          <a:p>
            <a:r>
              <a:rPr lang="en-US" sz="2800" dirty="0">
                <a:solidFill>
                  <a:schemeClr val="bg1"/>
                </a:solidFill>
                <a:latin typeface="Garamond" panose="02020404030301010803" pitchFamily="18" charset="0"/>
              </a:rPr>
              <a:t>PYTHON DATA STRUCTURES</a:t>
            </a:r>
            <a:endParaRPr lang="en-US" sz="2800" dirty="0" smtClean="0">
              <a:solidFill>
                <a:schemeClr val="bg1"/>
              </a:solidFill>
              <a:latin typeface="Garamond" panose="02020404030301010803" pitchFamily="18" charset="0"/>
            </a:endParaRPr>
          </a:p>
        </p:txBody>
      </p:sp>
      <p:sp>
        <p:nvSpPr>
          <p:cNvPr id="8" name="Rectangle 7"/>
          <p:cNvSpPr/>
          <p:nvPr/>
        </p:nvSpPr>
        <p:spPr>
          <a:xfrm>
            <a:off x="155573" y="859334"/>
            <a:ext cx="11885614" cy="5324535"/>
          </a:xfrm>
          <a:prstGeom prst="rect">
            <a:avLst/>
          </a:prstGeom>
        </p:spPr>
        <p:txBody>
          <a:bodyPr wrap="square" numCol="1">
            <a:spAutoFit/>
          </a:bodyPr>
          <a:lstStyle/>
          <a:p>
            <a:pPr algn="ctr">
              <a:buSzPct val="100000"/>
            </a:pPr>
            <a:r>
              <a:rPr lang="en-US" sz="2800" dirty="0" smtClean="0">
                <a:solidFill>
                  <a:srgbClr val="FF0000"/>
                </a:solidFill>
                <a:latin typeface="Garamond" panose="02020404030301010803" pitchFamily="18" charset="0"/>
              </a:rPr>
              <a:t>Lists and Tuples</a:t>
            </a:r>
          </a:p>
          <a:p>
            <a:pPr>
              <a:buSzPct val="100000"/>
            </a:pPr>
            <a:r>
              <a:rPr lang="en-US" sz="2400" dirty="0">
                <a:solidFill>
                  <a:srgbClr val="FF0000"/>
                </a:solidFill>
                <a:latin typeface="Garamond" panose="02020404030301010803" pitchFamily="18" charset="0"/>
              </a:rPr>
              <a:t>Petroleum engineering applications</a:t>
            </a:r>
          </a:p>
          <a:p>
            <a:pPr marL="342900" indent="-342900">
              <a:buBlip>
                <a:blip r:embed="rId2"/>
              </a:buBlip>
            </a:pPr>
            <a:endParaRPr lang="en-US" sz="2400" dirty="0" smtClean="0">
              <a:solidFill>
                <a:srgbClr val="002060"/>
              </a:solidFill>
              <a:latin typeface="Garamond" panose="02020404030301010803" pitchFamily="18" charset="0"/>
            </a:endParaRPr>
          </a:p>
          <a:p>
            <a:pPr marL="342900" indent="-342900">
              <a:buBlip>
                <a:blip r:embed="rId2"/>
              </a:buBlip>
            </a:pPr>
            <a:r>
              <a:rPr lang="en-US" sz="2400" dirty="0" smtClean="0">
                <a:solidFill>
                  <a:srgbClr val="002060"/>
                </a:solidFill>
                <a:latin typeface="Garamond" panose="02020404030301010803" pitchFamily="18" charset="0"/>
              </a:rPr>
              <a:t>Being multi-valued data objects, lists and tuples fits well into reservoir modelling and simulation wherein reservoirs are discretized into multiple gridblocks.</a:t>
            </a:r>
          </a:p>
          <a:p>
            <a:pPr marL="342900" indent="-342900">
              <a:buBlip>
                <a:blip r:embed="rId2"/>
              </a:buBlip>
            </a:pPr>
            <a:endParaRPr lang="en-US" sz="2400" dirty="0" smtClean="0">
              <a:solidFill>
                <a:srgbClr val="002060"/>
              </a:solidFill>
              <a:latin typeface="Garamond" panose="02020404030301010803" pitchFamily="18" charset="0"/>
            </a:endParaRPr>
          </a:p>
          <a:p>
            <a:pPr marL="342900" indent="-342900">
              <a:buBlip>
                <a:blip r:embed="rId2"/>
              </a:buBlip>
            </a:pPr>
            <a:r>
              <a:rPr lang="en-US" sz="2400" dirty="0" smtClean="0">
                <a:solidFill>
                  <a:srgbClr val="002060"/>
                </a:solidFill>
                <a:latin typeface="Garamond" panose="02020404030301010803" pitchFamily="18" charset="0"/>
              </a:rPr>
              <a:t>The input parameters in such simulations are typically multi-valued grid of rock and fluid properties.</a:t>
            </a:r>
          </a:p>
          <a:p>
            <a:pPr marL="342900" indent="-342900">
              <a:buBlip>
                <a:blip r:embed="rId2"/>
              </a:buBlip>
            </a:pPr>
            <a:endParaRPr lang="en-US" sz="2400" dirty="0">
              <a:solidFill>
                <a:srgbClr val="002060"/>
              </a:solidFill>
              <a:latin typeface="Garamond" panose="02020404030301010803" pitchFamily="18" charset="0"/>
            </a:endParaRPr>
          </a:p>
          <a:p>
            <a:pPr marL="342900" indent="-342900">
              <a:buBlip>
                <a:blip r:embed="rId2"/>
              </a:buBlip>
            </a:pPr>
            <a:r>
              <a:rPr lang="en-US" sz="2400" dirty="0" smtClean="0">
                <a:solidFill>
                  <a:srgbClr val="002060"/>
                </a:solidFill>
                <a:latin typeface="Garamond" panose="02020404030301010803" pitchFamily="18" charset="0"/>
              </a:rPr>
              <a:t>Such grid of values may be packaged as lists/tuples before being passed to functions involved in the simulation.</a:t>
            </a:r>
          </a:p>
          <a:p>
            <a:pPr marL="342900" indent="-342900">
              <a:buBlip>
                <a:blip r:embed="rId2"/>
              </a:buBlip>
            </a:pPr>
            <a:endParaRPr lang="en-US" sz="2400" dirty="0" smtClean="0">
              <a:solidFill>
                <a:srgbClr val="002060"/>
              </a:solidFill>
              <a:latin typeface="Garamond" panose="02020404030301010803" pitchFamily="18" charset="0"/>
            </a:endParaRPr>
          </a:p>
          <a:p>
            <a:pPr marL="342900" indent="-342900">
              <a:buBlip>
                <a:blip r:embed="rId2"/>
              </a:buBlip>
            </a:pPr>
            <a:r>
              <a:rPr lang="en-US" sz="2400" dirty="0" smtClean="0">
                <a:solidFill>
                  <a:srgbClr val="002060"/>
                </a:solidFill>
                <a:latin typeface="Garamond" panose="02020404030301010803" pitchFamily="18" charset="0"/>
              </a:rPr>
              <a:t>Also, the output of such simulations might be grid values; such outputs may be packaged as list/tuples. </a:t>
            </a:r>
            <a:endParaRPr lang="en-US" sz="2400" dirty="0" smtClean="0">
              <a:solidFill>
                <a:srgbClr val="FF0000"/>
              </a:solidFill>
              <a:latin typeface="Garamond" panose="02020404030301010803" pitchFamily="18" charset="0"/>
            </a:endParaRPr>
          </a:p>
        </p:txBody>
      </p:sp>
    </p:spTree>
    <p:extLst>
      <p:ext uri="{BB962C8B-B14F-4D97-AF65-F5344CB8AC3E}">
        <p14:creationId xmlns:p14="http://schemas.microsoft.com/office/powerpoint/2010/main" val="3549617588"/>
      </p:ext>
    </p:extLst>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Image result for fluid flow through porous media, imag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Image result for fluid flow through porous media, imag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Title 1"/>
          <p:cNvSpPr txBox="1">
            <a:spLocks/>
          </p:cNvSpPr>
          <p:nvPr/>
        </p:nvSpPr>
        <p:spPr>
          <a:xfrm>
            <a:off x="1587" y="0"/>
            <a:ext cx="10470340" cy="990600"/>
          </a:xfrm>
          <a:prstGeom prst="rect">
            <a:avLst/>
          </a:prstGeom>
          <a:solidFill>
            <a:srgbClr val="7030A0"/>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000" dirty="0">
                <a:solidFill>
                  <a:schemeClr val="bg1"/>
                </a:solidFill>
                <a:latin typeface="Monotype Corsiva" panose="03010101010201010101" pitchFamily="66" charset="0"/>
              </a:rPr>
              <a:t>PET </a:t>
            </a:r>
            <a:r>
              <a:rPr lang="en-US" sz="2000" dirty="0" smtClean="0">
                <a:solidFill>
                  <a:schemeClr val="bg1"/>
                </a:solidFill>
                <a:latin typeface="Monotype Corsiva" panose="03010101010201010101" pitchFamily="66" charset="0"/>
              </a:rPr>
              <a:t>328: Computer Applications in Petroleum Engineering – with Python Programming	</a:t>
            </a:r>
            <a:r>
              <a:rPr lang="en-US" sz="2000" dirty="0" smtClean="0">
                <a:solidFill>
                  <a:srgbClr val="FFFF00"/>
                </a:solidFill>
                <a:latin typeface="Monotype Corsiva" panose="03010101010201010101" pitchFamily="66" charset="0"/>
              </a:rPr>
              <a:t>Dr. Mosobalaje, O. O.</a:t>
            </a:r>
            <a:endParaRPr lang="en-US" sz="2000" dirty="0">
              <a:solidFill>
                <a:srgbClr val="FFFF00"/>
              </a:solidFill>
              <a:latin typeface="Monotype Corsiva" panose="03010101010201010101" pitchFamily="66" charset="0"/>
            </a:endParaRPr>
          </a:p>
          <a:p>
            <a:r>
              <a:rPr lang="en-US" sz="2800" dirty="0">
                <a:solidFill>
                  <a:schemeClr val="bg1"/>
                </a:solidFill>
                <a:latin typeface="Garamond" panose="02020404030301010803" pitchFamily="18" charset="0"/>
              </a:rPr>
              <a:t>PYTHON DATA STRUCTURES</a:t>
            </a:r>
            <a:endParaRPr lang="en-US" sz="2800" dirty="0" smtClean="0">
              <a:solidFill>
                <a:schemeClr val="bg1"/>
              </a:solidFill>
              <a:latin typeface="Garamond" panose="02020404030301010803" pitchFamily="18" charset="0"/>
            </a:endParaRPr>
          </a:p>
        </p:txBody>
      </p:sp>
      <p:sp>
        <p:nvSpPr>
          <p:cNvPr id="8" name="Rectangle 7"/>
          <p:cNvSpPr/>
          <p:nvPr/>
        </p:nvSpPr>
        <p:spPr>
          <a:xfrm>
            <a:off x="155573" y="859334"/>
            <a:ext cx="11657014" cy="4832092"/>
          </a:xfrm>
          <a:prstGeom prst="rect">
            <a:avLst/>
          </a:prstGeom>
        </p:spPr>
        <p:txBody>
          <a:bodyPr wrap="square" numCol="1">
            <a:spAutoFit/>
          </a:bodyPr>
          <a:lstStyle/>
          <a:p>
            <a:pPr algn="ctr">
              <a:buSzPct val="100000"/>
            </a:pPr>
            <a:r>
              <a:rPr lang="en-US" sz="2800" dirty="0" smtClean="0">
                <a:solidFill>
                  <a:srgbClr val="FF0000"/>
                </a:solidFill>
                <a:latin typeface="Garamond" panose="02020404030301010803" pitchFamily="18" charset="0"/>
              </a:rPr>
              <a:t>Lists and Tuples</a:t>
            </a:r>
          </a:p>
          <a:p>
            <a:pPr>
              <a:buSzPct val="100000"/>
            </a:pPr>
            <a:r>
              <a:rPr lang="en-US" sz="2400" dirty="0">
                <a:solidFill>
                  <a:srgbClr val="FF0000"/>
                </a:solidFill>
                <a:latin typeface="Garamond" panose="02020404030301010803" pitchFamily="18" charset="0"/>
              </a:rPr>
              <a:t>Petroleum engineering applications</a:t>
            </a:r>
          </a:p>
          <a:p>
            <a:pPr marL="342900" indent="-342900">
              <a:spcAft>
                <a:spcPts val="1200"/>
              </a:spcAft>
              <a:buBlip>
                <a:blip r:embed="rId2"/>
              </a:buBlip>
            </a:pPr>
            <a:r>
              <a:rPr lang="en-US" sz="2400" dirty="0" smtClean="0">
                <a:solidFill>
                  <a:srgbClr val="002060"/>
                </a:solidFill>
                <a:latin typeface="Garamond" panose="02020404030301010803" pitchFamily="18" charset="0"/>
              </a:rPr>
              <a:t>Recall </a:t>
            </a:r>
            <a:r>
              <a:rPr lang="en-US" sz="2400" i="1" dirty="0" err="1" smtClean="0">
                <a:solidFill>
                  <a:srgbClr val="002060"/>
                </a:solidFill>
                <a:latin typeface="Garamond" panose="02020404030301010803" pitchFamily="18" charset="0"/>
              </a:rPr>
              <a:t>demo_stoiip_calc_discretized_model</a:t>
            </a:r>
            <a:r>
              <a:rPr lang="en-US" sz="2400" dirty="0" smtClean="0">
                <a:solidFill>
                  <a:srgbClr val="002060"/>
                </a:solidFill>
                <a:latin typeface="Garamond" panose="02020404030301010803" pitchFamily="18" charset="0"/>
              </a:rPr>
              <a:t>? Check it </a:t>
            </a:r>
            <a:r>
              <a:rPr lang="en-US" sz="2400" dirty="0" smtClean="0">
                <a:solidFill>
                  <a:srgbClr val="002060"/>
                </a:solidFill>
                <a:latin typeface="Garamond" panose="02020404030301010803" pitchFamily="18" charset="0"/>
                <a:hlinkClick r:id="rId3"/>
              </a:rPr>
              <a:t>here</a:t>
            </a:r>
            <a:r>
              <a:rPr lang="en-US" sz="2400" dirty="0" smtClean="0">
                <a:solidFill>
                  <a:srgbClr val="002060"/>
                </a:solidFill>
                <a:latin typeface="Garamond" panose="02020404030301010803" pitchFamily="18" charset="0"/>
              </a:rPr>
              <a:t>.</a:t>
            </a:r>
          </a:p>
          <a:p>
            <a:pPr marL="342900" indent="-342900">
              <a:spcAft>
                <a:spcPts val="1200"/>
              </a:spcAft>
              <a:buBlip>
                <a:blip r:embed="rId2"/>
              </a:buBlip>
            </a:pPr>
            <a:r>
              <a:rPr lang="en-US" sz="2400" dirty="0" smtClean="0">
                <a:solidFill>
                  <a:srgbClr val="002060"/>
                </a:solidFill>
                <a:latin typeface="Garamond" panose="02020404030301010803" pitchFamily="18" charset="0"/>
              </a:rPr>
              <a:t>It is a script to compute STOIIP for a discretized reservoir model. </a:t>
            </a:r>
          </a:p>
          <a:p>
            <a:pPr marL="342900" indent="-342900">
              <a:spcAft>
                <a:spcPts val="1200"/>
              </a:spcAft>
              <a:buBlip>
                <a:blip r:embed="rId2"/>
              </a:buBlip>
            </a:pPr>
            <a:r>
              <a:rPr lang="en-US" sz="2400" dirty="0" smtClean="0">
                <a:solidFill>
                  <a:srgbClr val="002060"/>
                </a:solidFill>
                <a:latin typeface="Garamond" panose="02020404030301010803" pitchFamily="18" charset="0"/>
              </a:rPr>
              <a:t>However, it is clumsy to use as it is; as the input </a:t>
            </a:r>
            <a:r>
              <a:rPr lang="en-US" sz="2400" dirty="0" err="1" smtClean="0">
                <a:solidFill>
                  <a:srgbClr val="002060"/>
                </a:solidFill>
                <a:latin typeface="Garamond" panose="02020404030301010803" pitchFamily="18" charset="0"/>
              </a:rPr>
              <a:t>poro</a:t>
            </a:r>
            <a:r>
              <a:rPr lang="en-US" sz="2400" dirty="0" smtClean="0">
                <a:solidFill>
                  <a:srgbClr val="002060"/>
                </a:solidFill>
                <a:latin typeface="Garamond" panose="02020404030301010803" pitchFamily="18" charset="0"/>
              </a:rPr>
              <a:t> and </a:t>
            </a:r>
            <a:r>
              <a:rPr lang="en-US" sz="2400" dirty="0" err="1" smtClean="0">
                <a:solidFill>
                  <a:srgbClr val="002060"/>
                </a:solidFill>
                <a:latin typeface="Garamond" panose="02020404030301010803" pitchFamily="18" charset="0"/>
              </a:rPr>
              <a:t>swi</a:t>
            </a:r>
            <a:r>
              <a:rPr lang="en-US" sz="2400" dirty="0" smtClean="0">
                <a:solidFill>
                  <a:srgbClr val="002060"/>
                </a:solidFill>
                <a:latin typeface="Garamond" panose="02020404030301010803" pitchFamily="18" charset="0"/>
              </a:rPr>
              <a:t> had to be supplied for </a:t>
            </a:r>
            <a:r>
              <a:rPr lang="en-US" sz="2400" dirty="0">
                <a:solidFill>
                  <a:srgbClr val="002060"/>
                </a:solidFill>
                <a:latin typeface="Garamond" panose="02020404030301010803" pitchFamily="18" charset="0"/>
              </a:rPr>
              <a:t>each block </a:t>
            </a:r>
            <a:r>
              <a:rPr lang="en-US" sz="2400" dirty="0" smtClean="0">
                <a:solidFill>
                  <a:srgbClr val="002060"/>
                </a:solidFill>
                <a:latin typeface="Garamond" panose="02020404030301010803" pitchFamily="18" charset="0"/>
              </a:rPr>
              <a:t>one </a:t>
            </a:r>
            <a:r>
              <a:rPr lang="en-US" sz="2400" dirty="0">
                <a:solidFill>
                  <a:srgbClr val="002060"/>
                </a:solidFill>
                <a:latin typeface="Garamond" panose="02020404030301010803" pitchFamily="18" charset="0"/>
              </a:rPr>
              <a:t>after the </a:t>
            </a:r>
            <a:r>
              <a:rPr lang="en-US" sz="2400" dirty="0" smtClean="0">
                <a:solidFill>
                  <a:srgbClr val="002060"/>
                </a:solidFill>
                <a:latin typeface="Garamond" panose="02020404030301010803" pitchFamily="18" charset="0"/>
              </a:rPr>
              <a:t>other.</a:t>
            </a:r>
          </a:p>
          <a:p>
            <a:pPr marL="342900" indent="-342900">
              <a:spcAft>
                <a:spcPts val="1200"/>
              </a:spcAft>
              <a:buBlip>
                <a:blip r:embed="rId2"/>
              </a:buBlip>
            </a:pPr>
            <a:r>
              <a:rPr lang="en-US" sz="2400" dirty="0" smtClean="0">
                <a:solidFill>
                  <a:srgbClr val="002060"/>
                </a:solidFill>
                <a:latin typeface="Garamond" panose="02020404030301010803" pitchFamily="18" charset="0"/>
              </a:rPr>
              <a:t>For ease of use, it has been converted to a function (</a:t>
            </a:r>
            <a:r>
              <a:rPr lang="en-US" sz="2400" i="1" dirty="0" err="1" smtClean="0">
                <a:solidFill>
                  <a:srgbClr val="002060"/>
                </a:solidFill>
                <a:latin typeface="Garamond" panose="02020404030301010803" pitchFamily="18" charset="0"/>
              </a:rPr>
              <a:t>calc_discretized</a:t>
            </a:r>
            <a:r>
              <a:rPr lang="en-US" sz="2400" dirty="0" smtClean="0">
                <a:solidFill>
                  <a:srgbClr val="002060"/>
                </a:solidFill>
                <a:latin typeface="Garamond" panose="02020404030301010803" pitchFamily="18" charset="0"/>
              </a:rPr>
              <a:t>); with the </a:t>
            </a:r>
            <a:r>
              <a:rPr lang="en-US" sz="2400" dirty="0" err="1" smtClean="0">
                <a:solidFill>
                  <a:srgbClr val="002060"/>
                </a:solidFill>
                <a:latin typeface="Garamond" panose="02020404030301010803" pitchFamily="18" charset="0"/>
              </a:rPr>
              <a:t>poro</a:t>
            </a:r>
            <a:r>
              <a:rPr lang="en-US" sz="2400" dirty="0" smtClean="0">
                <a:solidFill>
                  <a:srgbClr val="002060"/>
                </a:solidFill>
                <a:latin typeface="Garamond" panose="02020404030301010803" pitchFamily="18" charset="0"/>
              </a:rPr>
              <a:t> and </a:t>
            </a:r>
            <a:r>
              <a:rPr lang="en-US" sz="2400" dirty="0" err="1" smtClean="0">
                <a:solidFill>
                  <a:srgbClr val="002060"/>
                </a:solidFill>
                <a:latin typeface="Garamond" panose="02020404030301010803" pitchFamily="18" charset="0"/>
              </a:rPr>
              <a:t>swi</a:t>
            </a:r>
            <a:r>
              <a:rPr lang="en-US" sz="2400" dirty="0" smtClean="0">
                <a:solidFill>
                  <a:srgbClr val="002060"/>
                </a:solidFill>
                <a:latin typeface="Garamond" panose="02020404030301010803" pitchFamily="18" charset="0"/>
              </a:rPr>
              <a:t> grid of values packaged as tuples and passed to the function. </a:t>
            </a:r>
            <a:r>
              <a:rPr lang="en-US" sz="2400" dirty="0">
                <a:solidFill>
                  <a:srgbClr val="002060"/>
                </a:solidFill>
                <a:latin typeface="Garamond" panose="02020404030301010803" pitchFamily="18" charset="0"/>
              </a:rPr>
              <a:t>Function </a:t>
            </a:r>
            <a:r>
              <a:rPr lang="en-US" sz="2400" i="1" dirty="0" err="1">
                <a:solidFill>
                  <a:srgbClr val="002060"/>
                </a:solidFill>
                <a:latin typeface="Garamond" panose="02020404030301010803" pitchFamily="18" charset="0"/>
              </a:rPr>
              <a:t>calc_discretized</a:t>
            </a:r>
            <a:r>
              <a:rPr lang="en-US" sz="2400" dirty="0">
                <a:solidFill>
                  <a:srgbClr val="002060"/>
                </a:solidFill>
                <a:latin typeface="Garamond" panose="02020404030301010803" pitchFamily="18" charset="0"/>
              </a:rPr>
              <a:t> is listed in peteng.py </a:t>
            </a:r>
            <a:r>
              <a:rPr lang="en-US" sz="2400" dirty="0">
                <a:solidFill>
                  <a:srgbClr val="002060"/>
                </a:solidFill>
                <a:latin typeface="Garamond" panose="02020404030301010803" pitchFamily="18" charset="0"/>
                <a:hlinkClick r:id="rId4"/>
              </a:rPr>
              <a:t>here</a:t>
            </a:r>
            <a:endParaRPr lang="en-US" sz="2400" dirty="0" smtClean="0">
              <a:solidFill>
                <a:srgbClr val="002060"/>
              </a:solidFill>
              <a:latin typeface="Garamond" panose="02020404030301010803" pitchFamily="18" charset="0"/>
            </a:endParaRPr>
          </a:p>
          <a:p>
            <a:pPr marL="342900" indent="-342900">
              <a:spcAft>
                <a:spcPts val="1200"/>
              </a:spcAft>
              <a:buBlip>
                <a:blip r:embed="rId2"/>
              </a:buBlip>
            </a:pPr>
            <a:r>
              <a:rPr lang="en-US" sz="2400" dirty="0" smtClean="0">
                <a:solidFill>
                  <a:srgbClr val="002060"/>
                </a:solidFill>
                <a:latin typeface="Garamond" panose="02020404030301010803" pitchFamily="18" charset="0"/>
              </a:rPr>
              <a:t>Also, the output </a:t>
            </a:r>
            <a:r>
              <a:rPr lang="en-US" sz="2400" dirty="0" err="1" smtClean="0">
                <a:solidFill>
                  <a:srgbClr val="002060"/>
                </a:solidFill>
                <a:latin typeface="Garamond" panose="02020404030301010803" pitchFamily="18" charset="0"/>
              </a:rPr>
              <a:t>block_stoiip</a:t>
            </a:r>
            <a:r>
              <a:rPr lang="en-US" sz="2400" dirty="0" smtClean="0">
                <a:solidFill>
                  <a:srgbClr val="002060"/>
                </a:solidFill>
                <a:latin typeface="Garamond" panose="02020404030301010803" pitchFamily="18" charset="0"/>
              </a:rPr>
              <a:t> that get printed per block can be returned as a single list (</a:t>
            </a:r>
            <a:r>
              <a:rPr lang="en-US" sz="2400" dirty="0" err="1" smtClean="0">
                <a:solidFill>
                  <a:srgbClr val="002060"/>
                </a:solidFill>
                <a:latin typeface="Garamond" panose="02020404030301010803" pitchFamily="18" charset="0"/>
              </a:rPr>
              <a:t>stoiip_list</a:t>
            </a:r>
            <a:r>
              <a:rPr lang="en-US" sz="2400" dirty="0" smtClean="0">
                <a:solidFill>
                  <a:srgbClr val="002060"/>
                </a:solidFill>
                <a:latin typeface="Garamond" panose="02020404030301010803" pitchFamily="18" charset="0"/>
              </a:rPr>
              <a:t>) for all blocks as a whole. </a:t>
            </a:r>
          </a:p>
        </p:txBody>
      </p:sp>
    </p:spTree>
    <p:extLst>
      <p:ext uri="{BB962C8B-B14F-4D97-AF65-F5344CB8AC3E}">
        <p14:creationId xmlns:p14="http://schemas.microsoft.com/office/powerpoint/2010/main" val="2653304554"/>
      </p:ext>
    </p:extLst>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Image result for fluid flow through porous media, imag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Image result for fluid flow through porous media, imag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Title 1"/>
          <p:cNvSpPr txBox="1">
            <a:spLocks/>
          </p:cNvSpPr>
          <p:nvPr/>
        </p:nvSpPr>
        <p:spPr>
          <a:xfrm>
            <a:off x="1587" y="0"/>
            <a:ext cx="10470340" cy="990600"/>
          </a:xfrm>
          <a:prstGeom prst="rect">
            <a:avLst/>
          </a:prstGeom>
          <a:solidFill>
            <a:srgbClr val="7030A0"/>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000" dirty="0">
                <a:solidFill>
                  <a:schemeClr val="bg1"/>
                </a:solidFill>
                <a:latin typeface="Monotype Corsiva" panose="03010101010201010101" pitchFamily="66" charset="0"/>
              </a:rPr>
              <a:t>PET </a:t>
            </a:r>
            <a:r>
              <a:rPr lang="en-US" sz="2000" dirty="0" smtClean="0">
                <a:solidFill>
                  <a:schemeClr val="bg1"/>
                </a:solidFill>
                <a:latin typeface="Monotype Corsiva" panose="03010101010201010101" pitchFamily="66" charset="0"/>
              </a:rPr>
              <a:t>328: Computer Applications in Petroleum Engineering – with Python Programming	</a:t>
            </a:r>
            <a:r>
              <a:rPr lang="en-US" sz="2000" dirty="0" smtClean="0">
                <a:solidFill>
                  <a:srgbClr val="FFFF00"/>
                </a:solidFill>
                <a:latin typeface="Monotype Corsiva" panose="03010101010201010101" pitchFamily="66" charset="0"/>
              </a:rPr>
              <a:t>Dr. Mosobalaje, O. O.</a:t>
            </a:r>
            <a:endParaRPr lang="en-US" sz="2000" dirty="0">
              <a:solidFill>
                <a:srgbClr val="FFFF00"/>
              </a:solidFill>
              <a:latin typeface="Monotype Corsiva" panose="03010101010201010101" pitchFamily="66" charset="0"/>
            </a:endParaRPr>
          </a:p>
          <a:p>
            <a:r>
              <a:rPr lang="en-US" sz="2800" dirty="0">
                <a:solidFill>
                  <a:schemeClr val="bg1"/>
                </a:solidFill>
                <a:latin typeface="Garamond" panose="02020404030301010803" pitchFamily="18" charset="0"/>
              </a:rPr>
              <a:t>PYTHON DATA STRUCTURES</a:t>
            </a:r>
            <a:endParaRPr lang="en-US" sz="2800" dirty="0" smtClean="0">
              <a:solidFill>
                <a:schemeClr val="bg1"/>
              </a:solidFill>
              <a:latin typeface="Garamond" panose="02020404030301010803" pitchFamily="18" charset="0"/>
            </a:endParaRPr>
          </a:p>
        </p:txBody>
      </p:sp>
      <p:sp>
        <p:nvSpPr>
          <p:cNvPr id="8" name="Rectangle 7"/>
          <p:cNvSpPr/>
          <p:nvPr/>
        </p:nvSpPr>
        <p:spPr>
          <a:xfrm>
            <a:off x="155573" y="859334"/>
            <a:ext cx="11657014" cy="4924425"/>
          </a:xfrm>
          <a:prstGeom prst="rect">
            <a:avLst/>
          </a:prstGeom>
        </p:spPr>
        <p:txBody>
          <a:bodyPr wrap="square" numCol="1">
            <a:spAutoFit/>
          </a:bodyPr>
          <a:lstStyle/>
          <a:p>
            <a:pPr algn="ctr">
              <a:buSzPct val="100000"/>
            </a:pPr>
            <a:r>
              <a:rPr lang="en-US" sz="2800" dirty="0" smtClean="0">
                <a:solidFill>
                  <a:srgbClr val="FF0000"/>
                </a:solidFill>
                <a:latin typeface="Garamond" panose="02020404030301010803" pitchFamily="18" charset="0"/>
              </a:rPr>
              <a:t>Lists and Tuples</a:t>
            </a:r>
          </a:p>
          <a:p>
            <a:pPr>
              <a:buSzPct val="100000"/>
            </a:pPr>
            <a:r>
              <a:rPr lang="en-US" sz="2400" dirty="0">
                <a:solidFill>
                  <a:srgbClr val="FF0000"/>
                </a:solidFill>
                <a:latin typeface="Garamond" panose="02020404030301010803" pitchFamily="18" charset="0"/>
              </a:rPr>
              <a:t>Petroleum engineering applications</a:t>
            </a:r>
          </a:p>
          <a:p>
            <a:pPr marL="342900" indent="-342900">
              <a:spcAft>
                <a:spcPts val="1200"/>
              </a:spcAft>
              <a:buBlip>
                <a:blip r:embed="rId2"/>
              </a:buBlip>
            </a:pPr>
            <a:r>
              <a:rPr lang="en-US" sz="2400" dirty="0" smtClean="0">
                <a:solidFill>
                  <a:srgbClr val="002060"/>
                </a:solidFill>
                <a:latin typeface="Garamond" panose="02020404030301010803" pitchFamily="18" charset="0"/>
              </a:rPr>
              <a:t>The header of the function is thus:</a:t>
            </a:r>
          </a:p>
          <a:p>
            <a:pPr marL="342900" indent="-342900">
              <a:spcAft>
                <a:spcPts val="1200"/>
              </a:spcAft>
              <a:buBlip>
                <a:blip r:embed="rId2"/>
              </a:buBlip>
            </a:pPr>
            <a:endParaRPr lang="en-US" sz="2400" dirty="0">
              <a:solidFill>
                <a:srgbClr val="002060"/>
              </a:solidFill>
              <a:latin typeface="Garamond" panose="02020404030301010803" pitchFamily="18" charset="0"/>
            </a:endParaRPr>
          </a:p>
          <a:p>
            <a:pPr marL="342900" indent="-342900">
              <a:spcAft>
                <a:spcPts val="1200"/>
              </a:spcAft>
              <a:buBlip>
                <a:blip r:embed="rId2"/>
              </a:buBlip>
            </a:pPr>
            <a:endParaRPr lang="en-US" sz="2400" dirty="0" smtClean="0">
              <a:solidFill>
                <a:srgbClr val="002060"/>
              </a:solidFill>
              <a:latin typeface="Garamond" panose="02020404030301010803" pitchFamily="18" charset="0"/>
            </a:endParaRPr>
          </a:p>
          <a:p>
            <a:pPr marL="342900" indent="-342900">
              <a:spcAft>
                <a:spcPts val="1200"/>
              </a:spcAft>
              <a:buBlip>
                <a:blip r:embed="rId2"/>
              </a:buBlip>
            </a:pPr>
            <a:r>
              <a:rPr lang="en-US" sz="2400" dirty="0" smtClean="0">
                <a:solidFill>
                  <a:srgbClr val="002060"/>
                </a:solidFill>
                <a:latin typeface="Garamond" panose="02020404030301010803" pitchFamily="18" charset="0"/>
              </a:rPr>
              <a:t>The initialization and updating of the </a:t>
            </a:r>
            <a:r>
              <a:rPr lang="en-US" sz="2400" dirty="0" err="1" smtClean="0">
                <a:solidFill>
                  <a:srgbClr val="002060"/>
                </a:solidFill>
                <a:latin typeface="Garamond" panose="02020404030301010803" pitchFamily="18" charset="0"/>
              </a:rPr>
              <a:t>stoiip_list</a:t>
            </a:r>
            <a:r>
              <a:rPr lang="en-US" sz="2400" dirty="0" smtClean="0">
                <a:solidFill>
                  <a:srgbClr val="002060"/>
                </a:solidFill>
                <a:latin typeface="Garamond" panose="02020404030301010803" pitchFamily="18" charset="0"/>
              </a:rPr>
              <a:t> is thus:</a:t>
            </a:r>
          </a:p>
          <a:p>
            <a:pPr marL="342900" indent="-342900">
              <a:spcAft>
                <a:spcPts val="1200"/>
              </a:spcAft>
              <a:buBlip>
                <a:blip r:embed="rId2"/>
              </a:buBlip>
            </a:pPr>
            <a:endParaRPr lang="en-US" sz="2400" dirty="0" smtClean="0">
              <a:solidFill>
                <a:srgbClr val="002060"/>
              </a:solidFill>
              <a:latin typeface="Garamond" panose="02020404030301010803" pitchFamily="18" charset="0"/>
            </a:endParaRPr>
          </a:p>
          <a:p>
            <a:pPr marL="342900" indent="-342900">
              <a:spcAft>
                <a:spcPts val="1200"/>
              </a:spcAft>
              <a:buBlip>
                <a:blip r:embed="rId2"/>
              </a:buBlip>
            </a:pPr>
            <a:endParaRPr lang="en-US" sz="2400" dirty="0" smtClean="0">
              <a:solidFill>
                <a:srgbClr val="002060"/>
              </a:solidFill>
              <a:latin typeface="Garamond" panose="02020404030301010803" pitchFamily="18" charset="0"/>
            </a:endParaRPr>
          </a:p>
          <a:p>
            <a:pPr marL="342900" indent="-342900">
              <a:spcAft>
                <a:spcPts val="1200"/>
              </a:spcAft>
              <a:buBlip>
                <a:blip r:embed="rId2"/>
              </a:buBlip>
            </a:pPr>
            <a:r>
              <a:rPr lang="en-US" sz="2400" dirty="0" smtClean="0">
                <a:solidFill>
                  <a:srgbClr val="002060"/>
                </a:solidFill>
                <a:latin typeface="Garamond" panose="02020404030301010803" pitchFamily="18" charset="0"/>
              </a:rPr>
              <a:t>The return statement, featuring a tuple is thus:</a:t>
            </a:r>
          </a:p>
          <a:p>
            <a:pPr marL="342900" indent="-342900">
              <a:spcAft>
                <a:spcPts val="1200"/>
              </a:spcAft>
              <a:buBlip>
                <a:blip r:embed="rId2"/>
              </a:buBlip>
            </a:pPr>
            <a:endParaRPr lang="en-US" sz="2400" dirty="0" smtClean="0">
              <a:solidFill>
                <a:srgbClr val="002060"/>
              </a:solidFill>
              <a:latin typeface="Garamond" panose="02020404030301010803" pitchFamily="18" charset="0"/>
            </a:endParaRPr>
          </a:p>
        </p:txBody>
      </p:sp>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6644" y="2013496"/>
            <a:ext cx="9420225" cy="733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26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1854" y="3733800"/>
            <a:ext cx="3114675" cy="895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268"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02187" y="3910012"/>
            <a:ext cx="4019550" cy="542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269"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20787" y="5440859"/>
            <a:ext cx="3162300" cy="342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68015468"/>
      </p:ext>
    </p:extLst>
  </p:cSld>
  <p:clrMapOvr>
    <a:masterClrMapping/>
  </p:clrMapOvr>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Image result for fluid flow through porous media, imag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Image result for fluid flow through porous media, imag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Title 1"/>
          <p:cNvSpPr txBox="1">
            <a:spLocks/>
          </p:cNvSpPr>
          <p:nvPr/>
        </p:nvSpPr>
        <p:spPr>
          <a:xfrm>
            <a:off x="1587" y="0"/>
            <a:ext cx="10470340" cy="990600"/>
          </a:xfrm>
          <a:prstGeom prst="rect">
            <a:avLst/>
          </a:prstGeom>
          <a:solidFill>
            <a:srgbClr val="7030A0"/>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000" dirty="0">
                <a:solidFill>
                  <a:schemeClr val="bg1"/>
                </a:solidFill>
                <a:latin typeface="Monotype Corsiva" panose="03010101010201010101" pitchFamily="66" charset="0"/>
              </a:rPr>
              <a:t>PET </a:t>
            </a:r>
            <a:r>
              <a:rPr lang="en-US" sz="2000" dirty="0" smtClean="0">
                <a:solidFill>
                  <a:schemeClr val="bg1"/>
                </a:solidFill>
                <a:latin typeface="Monotype Corsiva" panose="03010101010201010101" pitchFamily="66" charset="0"/>
              </a:rPr>
              <a:t>328: Computer Applications in Petroleum Engineering – with Python Programming	</a:t>
            </a:r>
            <a:r>
              <a:rPr lang="en-US" sz="2000" dirty="0" smtClean="0">
                <a:solidFill>
                  <a:srgbClr val="FFFF00"/>
                </a:solidFill>
                <a:latin typeface="Monotype Corsiva" panose="03010101010201010101" pitchFamily="66" charset="0"/>
              </a:rPr>
              <a:t>Dr. Mosobalaje, O. O.</a:t>
            </a:r>
            <a:endParaRPr lang="en-US" sz="2000" dirty="0">
              <a:solidFill>
                <a:srgbClr val="FFFF00"/>
              </a:solidFill>
              <a:latin typeface="Monotype Corsiva" panose="03010101010201010101" pitchFamily="66" charset="0"/>
            </a:endParaRPr>
          </a:p>
          <a:p>
            <a:r>
              <a:rPr lang="en-US" sz="2800" dirty="0">
                <a:solidFill>
                  <a:schemeClr val="bg1"/>
                </a:solidFill>
                <a:latin typeface="Garamond" panose="02020404030301010803" pitchFamily="18" charset="0"/>
              </a:rPr>
              <a:t>PYTHON DATA STRUCTURES</a:t>
            </a:r>
            <a:endParaRPr lang="en-US" sz="2800" dirty="0" smtClean="0">
              <a:solidFill>
                <a:schemeClr val="bg1"/>
              </a:solidFill>
              <a:latin typeface="Garamond" panose="02020404030301010803" pitchFamily="18" charset="0"/>
            </a:endParaRPr>
          </a:p>
        </p:txBody>
      </p:sp>
      <p:sp>
        <p:nvSpPr>
          <p:cNvPr id="8" name="Rectangle 7"/>
          <p:cNvSpPr/>
          <p:nvPr/>
        </p:nvSpPr>
        <p:spPr>
          <a:xfrm>
            <a:off x="155573" y="859334"/>
            <a:ext cx="11657014" cy="2831544"/>
          </a:xfrm>
          <a:prstGeom prst="rect">
            <a:avLst/>
          </a:prstGeom>
        </p:spPr>
        <p:txBody>
          <a:bodyPr wrap="square" numCol="1">
            <a:spAutoFit/>
          </a:bodyPr>
          <a:lstStyle/>
          <a:p>
            <a:pPr algn="ctr">
              <a:buSzPct val="100000"/>
            </a:pPr>
            <a:r>
              <a:rPr lang="en-US" sz="2800" dirty="0" smtClean="0">
                <a:solidFill>
                  <a:srgbClr val="FF0000"/>
                </a:solidFill>
                <a:latin typeface="Garamond" panose="02020404030301010803" pitchFamily="18" charset="0"/>
              </a:rPr>
              <a:t>Lists and Tuples</a:t>
            </a:r>
          </a:p>
          <a:p>
            <a:pPr>
              <a:buSzPct val="100000"/>
            </a:pPr>
            <a:r>
              <a:rPr lang="en-US" sz="2400" dirty="0">
                <a:solidFill>
                  <a:srgbClr val="FF0000"/>
                </a:solidFill>
                <a:latin typeface="Garamond" panose="02020404030301010803" pitchFamily="18" charset="0"/>
              </a:rPr>
              <a:t>Petroleum engineering applications</a:t>
            </a:r>
          </a:p>
          <a:p>
            <a:pPr marL="342900" indent="-342900">
              <a:spcAft>
                <a:spcPts val="1200"/>
              </a:spcAft>
              <a:buBlip>
                <a:blip r:embed="rId2"/>
              </a:buBlip>
            </a:pPr>
            <a:r>
              <a:rPr lang="en-US" sz="2400" dirty="0" smtClean="0">
                <a:solidFill>
                  <a:srgbClr val="002060"/>
                </a:solidFill>
                <a:latin typeface="Garamond" panose="02020404030301010803" pitchFamily="18" charset="0"/>
              </a:rPr>
              <a:t>Examples of calls to </a:t>
            </a:r>
            <a:r>
              <a:rPr lang="en-US" sz="2400" dirty="0" err="1" smtClean="0">
                <a:solidFill>
                  <a:srgbClr val="002060"/>
                </a:solidFill>
                <a:latin typeface="Garamond" panose="02020404030301010803" pitchFamily="18" charset="0"/>
              </a:rPr>
              <a:t>stoiip_discretized</a:t>
            </a:r>
            <a:r>
              <a:rPr lang="en-US" sz="2400" dirty="0" smtClean="0">
                <a:solidFill>
                  <a:srgbClr val="002060"/>
                </a:solidFill>
                <a:latin typeface="Garamond" panose="02020404030301010803" pitchFamily="18" charset="0"/>
              </a:rPr>
              <a:t>:</a:t>
            </a:r>
          </a:p>
          <a:p>
            <a:pPr marL="342900" indent="-342900">
              <a:spcAft>
                <a:spcPts val="1200"/>
              </a:spcAft>
              <a:buBlip>
                <a:blip r:embed="rId2"/>
              </a:buBlip>
            </a:pPr>
            <a:endParaRPr lang="en-US" sz="2400" dirty="0">
              <a:solidFill>
                <a:srgbClr val="002060"/>
              </a:solidFill>
              <a:latin typeface="Garamond" panose="02020404030301010803" pitchFamily="18" charset="0"/>
            </a:endParaRPr>
          </a:p>
          <a:p>
            <a:pPr marL="342900" indent="-342900">
              <a:spcAft>
                <a:spcPts val="1200"/>
              </a:spcAft>
              <a:buBlip>
                <a:blip r:embed="rId2"/>
              </a:buBlip>
            </a:pPr>
            <a:endParaRPr lang="en-US" sz="2400" dirty="0" smtClean="0">
              <a:solidFill>
                <a:srgbClr val="002060"/>
              </a:solidFill>
              <a:latin typeface="Garamond" panose="02020404030301010803" pitchFamily="18" charset="0"/>
            </a:endParaRPr>
          </a:p>
          <a:p>
            <a:pPr marL="342900" indent="-342900">
              <a:spcAft>
                <a:spcPts val="1200"/>
              </a:spcAft>
              <a:buBlip>
                <a:blip r:embed="rId2"/>
              </a:buBlip>
            </a:pPr>
            <a:endParaRPr lang="en-US" sz="2400" dirty="0" smtClean="0">
              <a:solidFill>
                <a:srgbClr val="002060"/>
              </a:solidFill>
              <a:latin typeface="Garamond" panose="02020404030301010803" pitchFamily="18" charset="0"/>
            </a:endParaRPr>
          </a:p>
        </p:txBody>
      </p:sp>
      <p:pic>
        <p:nvPicPr>
          <p:cNvPr id="122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9762" y="2133600"/>
            <a:ext cx="8181975" cy="1047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29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8449" y="3962400"/>
            <a:ext cx="10029825" cy="152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57802820"/>
      </p:ext>
    </p:extLst>
  </p:cSld>
  <p:clrMapOvr>
    <a:masterClrMapping/>
  </p:clrMapOvr>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Image result for fluid flow through porous media, imag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Image result for fluid flow through porous media, imag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Title 1"/>
          <p:cNvSpPr txBox="1">
            <a:spLocks/>
          </p:cNvSpPr>
          <p:nvPr/>
        </p:nvSpPr>
        <p:spPr>
          <a:xfrm>
            <a:off x="1587" y="0"/>
            <a:ext cx="10470340" cy="990600"/>
          </a:xfrm>
          <a:prstGeom prst="rect">
            <a:avLst/>
          </a:prstGeom>
          <a:solidFill>
            <a:srgbClr val="7030A0"/>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000" dirty="0">
                <a:solidFill>
                  <a:schemeClr val="bg1"/>
                </a:solidFill>
                <a:latin typeface="Monotype Corsiva" panose="03010101010201010101" pitchFamily="66" charset="0"/>
              </a:rPr>
              <a:t>PET </a:t>
            </a:r>
            <a:r>
              <a:rPr lang="en-US" sz="2000" dirty="0" smtClean="0">
                <a:solidFill>
                  <a:schemeClr val="bg1"/>
                </a:solidFill>
                <a:latin typeface="Monotype Corsiva" panose="03010101010201010101" pitchFamily="66" charset="0"/>
              </a:rPr>
              <a:t>328: Computer Applications in Petroleum Engineering – with Python Programming	</a:t>
            </a:r>
            <a:r>
              <a:rPr lang="en-US" sz="2000" dirty="0" smtClean="0">
                <a:solidFill>
                  <a:srgbClr val="FFFF00"/>
                </a:solidFill>
                <a:latin typeface="Monotype Corsiva" panose="03010101010201010101" pitchFamily="66" charset="0"/>
              </a:rPr>
              <a:t>Dr. Mosobalaje, O. O.</a:t>
            </a:r>
            <a:endParaRPr lang="en-US" sz="2000" dirty="0">
              <a:solidFill>
                <a:srgbClr val="FFFF00"/>
              </a:solidFill>
              <a:latin typeface="Monotype Corsiva" panose="03010101010201010101" pitchFamily="66" charset="0"/>
            </a:endParaRPr>
          </a:p>
          <a:p>
            <a:r>
              <a:rPr lang="en-US" sz="2800" dirty="0">
                <a:solidFill>
                  <a:schemeClr val="bg1"/>
                </a:solidFill>
                <a:latin typeface="Garamond" panose="02020404030301010803" pitchFamily="18" charset="0"/>
              </a:rPr>
              <a:t>PYTHON DATA STRUCTURES</a:t>
            </a:r>
            <a:endParaRPr lang="en-US" sz="2800" dirty="0" smtClean="0">
              <a:solidFill>
                <a:schemeClr val="bg1"/>
              </a:solidFill>
              <a:latin typeface="Garamond" panose="02020404030301010803" pitchFamily="18" charset="0"/>
            </a:endParaRPr>
          </a:p>
        </p:txBody>
      </p:sp>
      <p:sp>
        <p:nvSpPr>
          <p:cNvPr id="8" name="Rectangle 7"/>
          <p:cNvSpPr/>
          <p:nvPr/>
        </p:nvSpPr>
        <p:spPr>
          <a:xfrm>
            <a:off x="155573" y="1119187"/>
            <a:ext cx="11657014" cy="5139869"/>
          </a:xfrm>
          <a:prstGeom prst="rect">
            <a:avLst/>
          </a:prstGeom>
        </p:spPr>
        <p:txBody>
          <a:bodyPr wrap="square" numCol="1">
            <a:spAutoFit/>
          </a:bodyPr>
          <a:lstStyle/>
          <a:p>
            <a:pPr algn="ctr">
              <a:buSzPct val="100000"/>
            </a:pPr>
            <a:r>
              <a:rPr lang="en-US" sz="2800" dirty="0" smtClean="0">
                <a:solidFill>
                  <a:srgbClr val="FF0000"/>
                </a:solidFill>
                <a:latin typeface="Garamond" panose="02020404030301010803" pitchFamily="18" charset="0"/>
              </a:rPr>
              <a:t>Dictionaries</a:t>
            </a:r>
          </a:p>
          <a:p>
            <a:pPr marL="342900" indent="-342900">
              <a:spcAft>
                <a:spcPts val="1200"/>
              </a:spcAft>
              <a:buBlip>
                <a:blip r:embed="rId2"/>
              </a:buBlip>
            </a:pPr>
            <a:r>
              <a:rPr lang="en-US" sz="2400" dirty="0" smtClean="0">
                <a:solidFill>
                  <a:srgbClr val="002060"/>
                </a:solidFill>
                <a:latin typeface="Garamond" panose="02020404030301010803" pitchFamily="18" charset="0"/>
              </a:rPr>
              <a:t>A dictionary is a mutable sequence of values; just like a list.</a:t>
            </a:r>
          </a:p>
          <a:p>
            <a:pPr marL="342900" indent="-342900">
              <a:spcAft>
                <a:spcPts val="1200"/>
              </a:spcAft>
              <a:buBlip>
                <a:blip r:embed="rId2"/>
              </a:buBlip>
            </a:pPr>
            <a:r>
              <a:rPr lang="en-US" sz="2400" dirty="0" smtClean="0">
                <a:solidFill>
                  <a:srgbClr val="002060"/>
                </a:solidFill>
                <a:latin typeface="Garamond" panose="02020404030301010803" pitchFamily="18" charset="0"/>
              </a:rPr>
              <a:t>The elements in a list are indexed with integers (indices) corresponding to their respective positions in the sequence.</a:t>
            </a:r>
          </a:p>
          <a:p>
            <a:pPr marL="342900" indent="-342900">
              <a:spcAft>
                <a:spcPts val="1200"/>
              </a:spcAft>
              <a:buBlip>
                <a:blip r:embed="rId2"/>
              </a:buBlip>
            </a:pPr>
            <a:r>
              <a:rPr lang="en-US" sz="2400" dirty="0" smtClean="0">
                <a:solidFill>
                  <a:srgbClr val="002060"/>
                </a:solidFill>
                <a:latin typeface="Garamond" panose="02020404030301010803" pitchFamily="18" charset="0"/>
              </a:rPr>
              <a:t>However, the indices (known as </a:t>
            </a:r>
            <a:r>
              <a:rPr lang="en-US" sz="2400" i="1" dirty="0" smtClean="0">
                <a:solidFill>
                  <a:srgbClr val="002060"/>
                </a:solidFill>
                <a:latin typeface="Garamond" panose="02020404030301010803" pitchFamily="18" charset="0"/>
              </a:rPr>
              <a:t>keys</a:t>
            </a:r>
            <a:r>
              <a:rPr lang="en-US" sz="2400" dirty="0" smtClean="0">
                <a:solidFill>
                  <a:srgbClr val="002060"/>
                </a:solidFill>
                <a:latin typeface="Garamond" panose="02020404030301010803" pitchFamily="18" charset="0"/>
              </a:rPr>
              <a:t>) of a dictionary object are specified alongside the elements (</a:t>
            </a:r>
            <a:r>
              <a:rPr lang="en-US" sz="2400" i="1" dirty="0" smtClean="0">
                <a:solidFill>
                  <a:srgbClr val="002060"/>
                </a:solidFill>
                <a:latin typeface="Garamond" panose="02020404030301010803" pitchFamily="18" charset="0"/>
              </a:rPr>
              <a:t>values</a:t>
            </a:r>
            <a:r>
              <a:rPr lang="en-US" sz="2400" dirty="0" smtClean="0">
                <a:solidFill>
                  <a:srgbClr val="002060"/>
                </a:solidFill>
                <a:latin typeface="Garamond" panose="02020404030301010803" pitchFamily="18" charset="0"/>
              </a:rPr>
              <a:t>) in the sequence.</a:t>
            </a:r>
          </a:p>
          <a:p>
            <a:pPr marL="342900" indent="-342900">
              <a:spcAft>
                <a:spcPts val="1200"/>
              </a:spcAft>
              <a:buBlip>
                <a:blip r:embed="rId2"/>
              </a:buBlip>
            </a:pPr>
            <a:r>
              <a:rPr lang="en-US" sz="2400" dirty="0" smtClean="0">
                <a:solidFill>
                  <a:srgbClr val="002060"/>
                </a:solidFill>
                <a:latin typeface="Garamond" panose="02020404030301010803" pitchFamily="18" charset="0"/>
              </a:rPr>
              <a:t>This makes the items in a dictionary to be pairs of key-value; while the items in a list/tuples are only values.</a:t>
            </a:r>
          </a:p>
          <a:p>
            <a:pPr marL="342900" indent="-342900">
              <a:spcAft>
                <a:spcPts val="1200"/>
              </a:spcAft>
              <a:buBlip>
                <a:blip r:embed="rId2"/>
              </a:buBlip>
            </a:pPr>
            <a:endParaRPr lang="en-US" sz="2400" dirty="0">
              <a:solidFill>
                <a:srgbClr val="002060"/>
              </a:solidFill>
              <a:latin typeface="Garamond" panose="02020404030301010803" pitchFamily="18" charset="0"/>
            </a:endParaRPr>
          </a:p>
          <a:p>
            <a:pPr marL="342900" indent="-342900">
              <a:spcAft>
                <a:spcPts val="1200"/>
              </a:spcAft>
              <a:buBlip>
                <a:blip r:embed="rId2"/>
              </a:buBlip>
            </a:pPr>
            <a:endParaRPr lang="en-US" sz="2400" dirty="0" smtClean="0">
              <a:solidFill>
                <a:srgbClr val="002060"/>
              </a:solidFill>
              <a:latin typeface="Garamond" panose="02020404030301010803" pitchFamily="18" charset="0"/>
            </a:endParaRPr>
          </a:p>
          <a:p>
            <a:pPr marL="342900" indent="-342900">
              <a:spcAft>
                <a:spcPts val="1200"/>
              </a:spcAft>
              <a:buBlip>
                <a:blip r:embed="rId2"/>
              </a:buBlip>
            </a:pPr>
            <a:endParaRPr lang="en-US" sz="2400" dirty="0" smtClean="0">
              <a:solidFill>
                <a:srgbClr val="002060"/>
              </a:solidFill>
              <a:latin typeface="Garamond" panose="02020404030301010803" pitchFamily="18" charset="0"/>
            </a:endParaRPr>
          </a:p>
        </p:txBody>
      </p:sp>
    </p:spTree>
    <p:extLst>
      <p:ext uri="{BB962C8B-B14F-4D97-AF65-F5344CB8AC3E}">
        <p14:creationId xmlns:p14="http://schemas.microsoft.com/office/powerpoint/2010/main" val="871181684"/>
      </p:ext>
    </p:extLst>
  </p:cSld>
  <p:clrMapOvr>
    <a:masterClrMapping/>
  </p:clrMapOvr>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Image result for fluid flow through porous media, imag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Image result for fluid flow through porous media, imag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Title 1"/>
          <p:cNvSpPr txBox="1">
            <a:spLocks/>
          </p:cNvSpPr>
          <p:nvPr/>
        </p:nvSpPr>
        <p:spPr>
          <a:xfrm>
            <a:off x="1587" y="0"/>
            <a:ext cx="10470340" cy="990600"/>
          </a:xfrm>
          <a:prstGeom prst="rect">
            <a:avLst/>
          </a:prstGeom>
          <a:solidFill>
            <a:srgbClr val="7030A0"/>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000" dirty="0">
                <a:solidFill>
                  <a:schemeClr val="bg1"/>
                </a:solidFill>
                <a:latin typeface="Monotype Corsiva" panose="03010101010201010101" pitchFamily="66" charset="0"/>
              </a:rPr>
              <a:t>PET </a:t>
            </a:r>
            <a:r>
              <a:rPr lang="en-US" sz="2000" dirty="0" smtClean="0">
                <a:solidFill>
                  <a:schemeClr val="bg1"/>
                </a:solidFill>
                <a:latin typeface="Monotype Corsiva" panose="03010101010201010101" pitchFamily="66" charset="0"/>
              </a:rPr>
              <a:t>328: Computer Applications in Petroleum Engineering – with Python Programming	</a:t>
            </a:r>
            <a:r>
              <a:rPr lang="en-US" sz="2000" dirty="0" smtClean="0">
                <a:solidFill>
                  <a:srgbClr val="FFFF00"/>
                </a:solidFill>
                <a:latin typeface="Monotype Corsiva" panose="03010101010201010101" pitchFamily="66" charset="0"/>
              </a:rPr>
              <a:t>Dr. Mosobalaje, O. O.</a:t>
            </a:r>
            <a:endParaRPr lang="en-US" sz="2000" dirty="0">
              <a:solidFill>
                <a:srgbClr val="FFFF00"/>
              </a:solidFill>
              <a:latin typeface="Monotype Corsiva" panose="03010101010201010101" pitchFamily="66" charset="0"/>
            </a:endParaRPr>
          </a:p>
          <a:p>
            <a:r>
              <a:rPr lang="en-US" sz="2800" dirty="0">
                <a:solidFill>
                  <a:schemeClr val="bg1"/>
                </a:solidFill>
                <a:latin typeface="Garamond" panose="02020404030301010803" pitchFamily="18" charset="0"/>
              </a:rPr>
              <a:t>PYTHON DATA STRUCTURES</a:t>
            </a:r>
            <a:endParaRPr lang="en-US" sz="2800" dirty="0" smtClean="0">
              <a:solidFill>
                <a:schemeClr val="bg1"/>
              </a:solidFill>
              <a:latin typeface="Garamond" panose="02020404030301010803" pitchFamily="18" charset="0"/>
            </a:endParaRPr>
          </a:p>
        </p:txBody>
      </p:sp>
      <p:sp>
        <p:nvSpPr>
          <p:cNvPr id="8" name="Rectangle 7"/>
          <p:cNvSpPr/>
          <p:nvPr/>
        </p:nvSpPr>
        <p:spPr>
          <a:xfrm>
            <a:off x="155573" y="1119187"/>
            <a:ext cx="11657014" cy="3724096"/>
          </a:xfrm>
          <a:prstGeom prst="rect">
            <a:avLst/>
          </a:prstGeom>
        </p:spPr>
        <p:txBody>
          <a:bodyPr wrap="square" numCol="1">
            <a:spAutoFit/>
          </a:bodyPr>
          <a:lstStyle/>
          <a:p>
            <a:pPr algn="ctr">
              <a:buSzPct val="100000"/>
            </a:pPr>
            <a:r>
              <a:rPr lang="en-US" sz="2800" dirty="0" smtClean="0">
                <a:solidFill>
                  <a:srgbClr val="FF0000"/>
                </a:solidFill>
                <a:latin typeface="Garamond" panose="02020404030301010803" pitchFamily="18" charset="0"/>
              </a:rPr>
              <a:t>Dictionaries</a:t>
            </a:r>
          </a:p>
          <a:p>
            <a:pPr marL="342900" indent="-342900">
              <a:spcAft>
                <a:spcPts val="1200"/>
              </a:spcAft>
              <a:buBlip>
                <a:blip r:embed="rId2"/>
              </a:buBlip>
            </a:pPr>
            <a:r>
              <a:rPr lang="en-US" sz="2400" dirty="0" smtClean="0">
                <a:solidFill>
                  <a:srgbClr val="002060"/>
                </a:solidFill>
                <a:latin typeface="Garamond" panose="02020404030301010803" pitchFamily="18" charset="0"/>
              </a:rPr>
              <a:t>Example:</a:t>
            </a:r>
          </a:p>
          <a:p>
            <a:pPr marL="342900" indent="-342900">
              <a:spcAft>
                <a:spcPts val="1200"/>
              </a:spcAft>
              <a:buBlip>
                <a:blip r:embed="rId2"/>
              </a:buBlip>
            </a:pPr>
            <a:r>
              <a:rPr lang="en-US" sz="2400" dirty="0" smtClean="0">
                <a:solidFill>
                  <a:srgbClr val="002060"/>
                </a:solidFill>
                <a:latin typeface="Garamond" panose="02020404030301010803" pitchFamily="18" charset="0"/>
              </a:rPr>
              <a:t>A collection of values corresponding to the drainage area (A), payzone thickness (h), porosity (</a:t>
            </a:r>
            <a:r>
              <a:rPr lang="en-US" sz="2400" dirty="0" err="1" smtClean="0">
                <a:solidFill>
                  <a:srgbClr val="002060"/>
                </a:solidFill>
                <a:latin typeface="Garamond" panose="02020404030301010803" pitchFamily="18" charset="0"/>
              </a:rPr>
              <a:t>poro</a:t>
            </a:r>
            <a:r>
              <a:rPr lang="en-US" sz="2400" dirty="0" smtClean="0">
                <a:solidFill>
                  <a:srgbClr val="002060"/>
                </a:solidFill>
                <a:latin typeface="Garamond" panose="02020404030301010803" pitchFamily="18" charset="0"/>
              </a:rPr>
              <a:t>), initial water saturation (</a:t>
            </a:r>
            <a:r>
              <a:rPr lang="en-US" sz="2400" dirty="0" err="1" smtClean="0">
                <a:solidFill>
                  <a:srgbClr val="002060"/>
                </a:solidFill>
                <a:latin typeface="Garamond" panose="02020404030301010803" pitchFamily="18" charset="0"/>
              </a:rPr>
              <a:t>swi</a:t>
            </a:r>
            <a:r>
              <a:rPr lang="en-US" sz="2400" dirty="0" smtClean="0">
                <a:solidFill>
                  <a:srgbClr val="002060"/>
                </a:solidFill>
                <a:latin typeface="Garamond" panose="02020404030301010803" pitchFamily="18" charset="0"/>
              </a:rPr>
              <a:t>) and oil formation volume factor (</a:t>
            </a:r>
            <a:r>
              <a:rPr lang="en-US" sz="2400" dirty="0" err="1" smtClean="0">
                <a:solidFill>
                  <a:srgbClr val="002060"/>
                </a:solidFill>
                <a:latin typeface="Garamond" panose="02020404030301010803" pitchFamily="18" charset="0"/>
              </a:rPr>
              <a:t>boi</a:t>
            </a:r>
            <a:r>
              <a:rPr lang="en-US" sz="2400" dirty="0" smtClean="0">
                <a:solidFill>
                  <a:srgbClr val="002060"/>
                </a:solidFill>
                <a:latin typeface="Garamond" panose="02020404030301010803" pitchFamily="18" charset="0"/>
              </a:rPr>
              <a:t>) for a certain reservoir may be presented as a list or as dictionary thus:  </a:t>
            </a:r>
          </a:p>
          <a:p>
            <a:pPr marL="342900" indent="-342900">
              <a:spcAft>
                <a:spcPts val="1200"/>
              </a:spcAft>
              <a:buBlip>
                <a:blip r:embed="rId2"/>
              </a:buBlip>
            </a:pPr>
            <a:endParaRPr lang="en-US" sz="2400" dirty="0">
              <a:solidFill>
                <a:srgbClr val="002060"/>
              </a:solidFill>
              <a:latin typeface="Garamond" panose="02020404030301010803" pitchFamily="18" charset="0"/>
            </a:endParaRPr>
          </a:p>
          <a:p>
            <a:pPr marL="342900" indent="-342900">
              <a:spcAft>
                <a:spcPts val="1200"/>
              </a:spcAft>
              <a:buBlip>
                <a:blip r:embed="rId2"/>
              </a:buBlip>
            </a:pPr>
            <a:endParaRPr lang="en-US" sz="2400" dirty="0" smtClean="0">
              <a:solidFill>
                <a:srgbClr val="002060"/>
              </a:solidFill>
              <a:latin typeface="Garamond" panose="02020404030301010803" pitchFamily="18" charset="0"/>
            </a:endParaRPr>
          </a:p>
          <a:p>
            <a:pPr marL="342900" indent="-342900">
              <a:spcAft>
                <a:spcPts val="1200"/>
              </a:spcAft>
              <a:buBlip>
                <a:blip r:embed="rId2"/>
              </a:buBlip>
            </a:pPr>
            <a:endParaRPr lang="en-US" sz="2400" dirty="0" smtClean="0">
              <a:solidFill>
                <a:srgbClr val="002060"/>
              </a:solidFill>
              <a:latin typeface="Garamond" panose="02020404030301010803" pitchFamily="18" charset="0"/>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06219" y="3252969"/>
            <a:ext cx="8538622" cy="27668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70738425"/>
      </p:ext>
    </p:extLst>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Image result for fluid flow through porous media, imag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Image result for fluid flow through porous media, imag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Title 1"/>
          <p:cNvSpPr txBox="1">
            <a:spLocks/>
          </p:cNvSpPr>
          <p:nvPr/>
        </p:nvSpPr>
        <p:spPr>
          <a:xfrm>
            <a:off x="1587" y="0"/>
            <a:ext cx="10470340" cy="990600"/>
          </a:xfrm>
          <a:prstGeom prst="rect">
            <a:avLst/>
          </a:prstGeom>
          <a:solidFill>
            <a:srgbClr val="7030A0"/>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000" dirty="0">
                <a:solidFill>
                  <a:schemeClr val="bg1"/>
                </a:solidFill>
                <a:latin typeface="Monotype Corsiva" panose="03010101010201010101" pitchFamily="66" charset="0"/>
              </a:rPr>
              <a:t>PET </a:t>
            </a:r>
            <a:r>
              <a:rPr lang="en-US" sz="2000" dirty="0" smtClean="0">
                <a:solidFill>
                  <a:schemeClr val="bg1"/>
                </a:solidFill>
                <a:latin typeface="Monotype Corsiva" panose="03010101010201010101" pitchFamily="66" charset="0"/>
              </a:rPr>
              <a:t>328: Computer Applications in Petroleum Engineering – with Python Programming	</a:t>
            </a:r>
            <a:r>
              <a:rPr lang="en-US" sz="2000" dirty="0" smtClean="0">
                <a:solidFill>
                  <a:srgbClr val="FFFF00"/>
                </a:solidFill>
                <a:latin typeface="Monotype Corsiva" panose="03010101010201010101" pitchFamily="66" charset="0"/>
              </a:rPr>
              <a:t>Dr. Mosobalaje, O. O.</a:t>
            </a:r>
            <a:endParaRPr lang="en-US" sz="2000" dirty="0">
              <a:solidFill>
                <a:srgbClr val="FFFF00"/>
              </a:solidFill>
              <a:latin typeface="Monotype Corsiva" panose="03010101010201010101" pitchFamily="66" charset="0"/>
            </a:endParaRPr>
          </a:p>
          <a:p>
            <a:r>
              <a:rPr lang="en-US" sz="2800" dirty="0">
                <a:solidFill>
                  <a:schemeClr val="bg1"/>
                </a:solidFill>
                <a:latin typeface="Garamond" panose="02020404030301010803" pitchFamily="18" charset="0"/>
              </a:rPr>
              <a:t>PYTHON DATA STRUCTURES</a:t>
            </a:r>
            <a:endParaRPr lang="en-US" sz="2800" dirty="0" smtClean="0">
              <a:solidFill>
                <a:schemeClr val="bg1"/>
              </a:solidFill>
              <a:latin typeface="Garamond" panose="02020404030301010803" pitchFamily="18" charset="0"/>
            </a:endParaRPr>
          </a:p>
        </p:txBody>
      </p:sp>
      <p:sp>
        <p:nvSpPr>
          <p:cNvPr id="8" name="Rectangle 7"/>
          <p:cNvSpPr/>
          <p:nvPr/>
        </p:nvSpPr>
        <p:spPr>
          <a:xfrm>
            <a:off x="155573" y="1119187"/>
            <a:ext cx="6094414" cy="4985980"/>
          </a:xfrm>
          <a:prstGeom prst="rect">
            <a:avLst/>
          </a:prstGeom>
        </p:spPr>
        <p:txBody>
          <a:bodyPr wrap="square" numCol="1">
            <a:spAutoFit/>
          </a:bodyPr>
          <a:lstStyle/>
          <a:p>
            <a:pPr algn="ctr">
              <a:buSzPct val="100000"/>
            </a:pPr>
            <a:r>
              <a:rPr lang="en-US" sz="2800" dirty="0" smtClean="0">
                <a:solidFill>
                  <a:srgbClr val="FF0000"/>
                </a:solidFill>
                <a:latin typeface="Garamond" panose="02020404030301010803" pitchFamily="18" charset="0"/>
              </a:rPr>
              <a:t>Dictionaries</a:t>
            </a:r>
          </a:p>
          <a:p>
            <a:pPr marL="342900" indent="-342900">
              <a:spcAft>
                <a:spcPts val="1200"/>
              </a:spcAft>
              <a:buBlip>
                <a:blip r:embed="rId2"/>
              </a:buBlip>
            </a:pPr>
            <a:r>
              <a:rPr lang="en-US" sz="2400" dirty="0" smtClean="0">
                <a:solidFill>
                  <a:srgbClr val="002060"/>
                </a:solidFill>
                <a:latin typeface="Garamond" panose="02020404030301010803" pitchFamily="18" charset="0"/>
              </a:rPr>
              <a:t>Example:</a:t>
            </a:r>
          </a:p>
          <a:p>
            <a:pPr marL="342900" indent="-342900">
              <a:spcAft>
                <a:spcPts val="1200"/>
              </a:spcAft>
              <a:buBlip>
                <a:blip r:embed="rId2"/>
              </a:buBlip>
            </a:pPr>
            <a:r>
              <a:rPr lang="en-US" sz="2400" dirty="0" smtClean="0">
                <a:solidFill>
                  <a:srgbClr val="002060"/>
                </a:solidFill>
                <a:latin typeface="Garamond" panose="02020404030301010803" pitchFamily="18" charset="0"/>
              </a:rPr>
              <a:t>The main difference between these presentation is the way elements can be accessed.</a:t>
            </a:r>
          </a:p>
          <a:p>
            <a:pPr marL="342900" indent="-342900">
              <a:spcAft>
                <a:spcPts val="1200"/>
              </a:spcAft>
              <a:buBlip>
                <a:blip r:embed="rId2"/>
              </a:buBlip>
            </a:pPr>
            <a:r>
              <a:rPr lang="en-US" sz="2400" dirty="0" smtClean="0">
                <a:solidFill>
                  <a:srgbClr val="002060"/>
                </a:solidFill>
                <a:latin typeface="Garamond" panose="02020404030301010803" pitchFamily="18" charset="0"/>
              </a:rPr>
              <a:t>For instance, in </a:t>
            </a:r>
            <a:r>
              <a:rPr lang="en-US" sz="2400" dirty="0" err="1" smtClean="0">
                <a:solidFill>
                  <a:srgbClr val="002060"/>
                </a:solidFill>
                <a:latin typeface="Garamond" panose="02020404030301010803" pitchFamily="18" charset="0"/>
              </a:rPr>
              <a:t>data_list</a:t>
            </a:r>
            <a:r>
              <a:rPr lang="en-US" sz="2400" dirty="0" smtClean="0">
                <a:solidFill>
                  <a:srgbClr val="002060"/>
                </a:solidFill>
                <a:latin typeface="Garamond" panose="02020404030301010803" pitchFamily="18" charset="0"/>
              </a:rPr>
              <a:t>, </a:t>
            </a:r>
            <a:r>
              <a:rPr lang="en-US" sz="2400" dirty="0" err="1" smtClean="0">
                <a:solidFill>
                  <a:srgbClr val="002060"/>
                </a:solidFill>
                <a:latin typeface="Garamond" panose="02020404030301010803" pitchFamily="18" charset="0"/>
              </a:rPr>
              <a:t>poro</a:t>
            </a:r>
            <a:r>
              <a:rPr lang="en-US" sz="2400" dirty="0" smtClean="0">
                <a:solidFill>
                  <a:srgbClr val="002060"/>
                </a:solidFill>
                <a:latin typeface="Garamond" panose="02020404030301010803" pitchFamily="18" charset="0"/>
              </a:rPr>
              <a:t> can only be accessed with index 2 whereas, in </a:t>
            </a:r>
            <a:r>
              <a:rPr lang="en-US" sz="2400" dirty="0" err="1" smtClean="0">
                <a:solidFill>
                  <a:srgbClr val="002060"/>
                </a:solidFill>
                <a:latin typeface="Garamond" panose="02020404030301010803" pitchFamily="18" charset="0"/>
              </a:rPr>
              <a:t>data_dict</a:t>
            </a:r>
            <a:r>
              <a:rPr lang="en-US" sz="2400" dirty="0" smtClean="0">
                <a:solidFill>
                  <a:srgbClr val="002060"/>
                </a:solidFill>
                <a:latin typeface="Garamond" panose="02020404030301010803" pitchFamily="18" charset="0"/>
              </a:rPr>
              <a:t>, </a:t>
            </a:r>
            <a:r>
              <a:rPr lang="en-US" sz="2400" dirty="0" err="1" smtClean="0">
                <a:solidFill>
                  <a:srgbClr val="002060"/>
                </a:solidFill>
                <a:latin typeface="Garamond" panose="02020404030301010803" pitchFamily="18" charset="0"/>
              </a:rPr>
              <a:t>poro</a:t>
            </a:r>
            <a:r>
              <a:rPr lang="en-US" sz="2400" dirty="0" smtClean="0">
                <a:solidFill>
                  <a:srgbClr val="002060"/>
                </a:solidFill>
                <a:latin typeface="Garamond" panose="02020404030301010803" pitchFamily="18" charset="0"/>
              </a:rPr>
              <a:t> can be accessed with the string ‘</a:t>
            </a:r>
            <a:r>
              <a:rPr lang="en-US" sz="2400" dirty="0" err="1" smtClean="0">
                <a:solidFill>
                  <a:srgbClr val="002060"/>
                </a:solidFill>
                <a:latin typeface="Garamond" panose="02020404030301010803" pitchFamily="18" charset="0"/>
              </a:rPr>
              <a:t>poro</a:t>
            </a:r>
            <a:r>
              <a:rPr lang="en-US" sz="2400" dirty="0" smtClean="0">
                <a:solidFill>
                  <a:srgbClr val="002060"/>
                </a:solidFill>
                <a:latin typeface="Garamond" panose="02020404030301010803" pitchFamily="18" charset="0"/>
              </a:rPr>
              <a:t>’  </a:t>
            </a:r>
          </a:p>
          <a:p>
            <a:pPr marL="342900" indent="-342900">
              <a:spcAft>
                <a:spcPts val="1200"/>
              </a:spcAft>
              <a:buBlip>
                <a:blip r:embed="rId2"/>
              </a:buBlip>
            </a:pPr>
            <a:endParaRPr lang="en-US" sz="2400" dirty="0">
              <a:solidFill>
                <a:srgbClr val="002060"/>
              </a:solidFill>
              <a:latin typeface="Garamond" panose="02020404030301010803" pitchFamily="18" charset="0"/>
            </a:endParaRPr>
          </a:p>
          <a:p>
            <a:pPr marL="342900" indent="-342900">
              <a:spcAft>
                <a:spcPts val="1200"/>
              </a:spcAft>
              <a:buBlip>
                <a:blip r:embed="rId2"/>
              </a:buBlip>
            </a:pPr>
            <a:endParaRPr lang="en-US" sz="2400" dirty="0" smtClean="0">
              <a:solidFill>
                <a:srgbClr val="002060"/>
              </a:solidFill>
              <a:latin typeface="Garamond" panose="02020404030301010803" pitchFamily="18" charset="0"/>
            </a:endParaRPr>
          </a:p>
          <a:p>
            <a:pPr marL="342900" indent="-342900">
              <a:spcAft>
                <a:spcPts val="1200"/>
              </a:spcAft>
              <a:buBlip>
                <a:blip r:embed="rId2"/>
              </a:buBlip>
            </a:pPr>
            <a:endParaRPr lang="en-US" sz="2400" dirty="0" smtClean="0">
              <a:solidFill>
                <a:srgbClr val="002060"/>
              </a:solidFill>
              <a:latin typeface="Garamond" panose="02020404030301010803" pitchFamily="18" charset="0"/>
            </a:endParaRP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35787" y="2438400"/>
            <a:ext cx="2809875" cy="1038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1958865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Image result for fluid flow through porous media, imag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Image result for fluid flow through porous media, imag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Title 1"/>
          <p:cNvSpPr txBox="1">
            <a:spLocks/>
          </p:cNvSpPr>
          <p:nvPr/>
        </p:nvSpPr>
        <p:spPr>
          <a:xfrm>
            <a:off x="1587" y="0"/>
            <a:ext cx="10470340" cy="990600"/>
          </a:xfrm>
          <a:prstGeom prst="rect">
            <a:avLst/>
          </a:prstGeom>
          <a:solidFill>
            <a:srgbClr val="7030A0"/>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000" dirty="0">
                <a:solidFill>
                  <a:schemeClr val="bg1"/>
                </a:solidFill>
                <a:latin typeface="Monotype Corsiva" panose="03010101010201010101" pitchFamily="66" charset="0"/>
              </a:rPr>
              <a:t>PET </a:t>
            </a:r>
            <a:r>
              <a:rPr lang="en-US" sz="2000" dirty="0" smtClean="0">
                <a:solidFill>
                  <a:schemeClr val="bg1"/>
                </a:solidFill>
                <a:latin typeface="Monotype Corsiva" panose="03010101010201010101" pitchFamily="66" charset="0"/>
              </a:rPr>
              <a:t>328: Computer Applications in Petroleum Engineering – with Python Programming	</a:t>
            </a:r>
            <a:r>
              <a:rPr lang="en-US" sz="2000" dirty="0" smtClean="0">
                <a:solidFill>
                  <a:srgbClr val="FFFF00"/>
                </a:solidFill>
                <a:latin typeface="Monotype Corsiva" panose="03010101010201010101" pitchFamily="66" charset="0"/>
              </a:rPr>
              <a:t>Dr. Mosobalaje, O. O.</a:t>
            </a:r>
            <a:endParaRPr lang="en-US" sz="2000" dirty="0">
              <a:solidFill>
                <a:srgbClr val="FFFF00"/>
              </a:solidFill>
              <a:latin typeface="Monotype Corsiva" panose="03010101010201010101" pitchFamily="66" charset="0"/>
            </a:endParaRPr>
          </a:p>
          <a:p>
            <a:r>
              <a:rPr lang="en-US" sz="2800" dirty="0" smtClean="0">
                <a:solidFill>
                  <a:schemeClr val="bg1"/>
                </a:solidFill>
                <a:latin typeface="Garamond" panose="02020404030301010803" pitchFamily="18" charset="0"/>
              </a:rPr>
              <a:t>PREAMBLES</a:t>
            </a:r>
          </a:p>
        </p:txBody>
      </p:sp>
      <p:sp>
        <p:nvSpPr>
          <p:cNvPr id="7" name="Rectangle 6"/>
          <p:cNvSpPr/>
          <p:nvPr/>
        </p:nvSpPr>
        <p:spPr>
          <a:xfrm>
            <a:off x="155575" y="1066800"/>
            <a:ext cx="5637212" cy="4616648"/>
          </a:xfrm>
          <a:prstGeom prst="rect">
            <a:avLst/>
          </a:prstGeom>
        </p:spPr>
        <p:txBody>
          <a:bodyPr wrap="square" numCol="1">
            <a:spAutoFit/>
          </a:bodyPr>
          <a:lstStyle/>
          <a:p>
            <a:pPr algn="ctr">
              <a:lnSpc>
                <a:spcPct val="150000"/>
              </a:lnSpc>
              <a:buSzPct val="100000"/>
            </a:pPr>
            <a:r>
              <a:rPr lang="en-US" sz="2800" dirty="0" smtClean="0">
                <a:solidFill>
                  <a:srgbClr val="FF0000"/>
                </a:solidFill>
                <a:latin typeface="Garamond" panose="02020404030301010803" pitchFamily="18" charset="0"/>
              </a:rPr>
              <a:t>The Toolbox</a:t>
            </a:r>
          </a:p>
          <a:p>
            <a:pPr marL="342900" indent="-342900">
              <a:lnSpc>
                <a:spcPct val="150000"/>
              </a:lnSpc>
              <a:buSzPct val="100000"/>
              <a:buBlip>
                <a:blip r:embed="rId2"/>
              </a:buBlip>
            </a:pPr>
            <a:r>
              <a:rPr lang="en-US" sz="2400" dirty="0" smtClean="0">
                <a:solidFill>
                  <a:srgbClr val="FF0000"/>
                </a:solidFill>
                <a:latin typeface="Garamond" pitchFamily="18" charset="0"/>
              </a:rPr>
              <a:t>Communicating with Python from a file</a:t>
            </a:r>
          </a:p>
          <a:p>
            <a:pPr>
              <a:lnSpc>
                <a:spcPct val="150000"/>
              </a:lnSpc>
              <a:buSzPct val="100000"/>
            </a:pPr>
            <a:r>
              <a:rPr lang="en-US" sz="2400" dirty="0" smtClean="0">
                <a:solidFill>
                  <a:srgbClr val="003399"/>
                </a:solidFill>
                <a:latin typeface="Garamond" pitchFamily="18" charset="0"/>
              </a:rPr>
              <a:t>In this case, you type in Python commands (all at a time) into a text file editor (code editor). The commands don’t get executed as they are being typed. Rather, they get executed (sequentially) when submitted as a whole to the Python interpreter.</a:t>
            </a:r>
          </a:p>
        </p:txBody>
      </p:sp>
    </p:spTree>
    <p:extLst>
      <p:ext uri="{BB962C8B-B14F-4D97-AF65-F5344CB8AC3E}">
        <p14:creationId xmlns:p14="http://schemas.microsoft.com/office/powerpoint/2010/main" val="2787602467"/>
      </p:ext>
    </p:extLst>
  </p:cSld>
  <p:clrMapOvr>
    <a:masterClrMapping/>
  </p:clrMapOvr>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Image result for fluid flow through porous media, imag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Image result for fluid flow through porous media, imag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Title 1"/>
          <p:cNvSpPr txBox="1">
            <a:spLocks/>
          </p:cNvSpPr>
          <p:nvPr/>
        </p:nvSpPr>
        <p:spPr>
          <a:xfrm>
            <a:off x="1587" y="0"/>
            <a:ext cx="10470340" cy="990600"/>
          </a:xfrm>
          <a:prstGeom prst="rect">
            <a:avLst/>
          </a:prstGeom>
          <a:solidFill>
            <a:srgbClr val="7030A0"/>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000" dirty="0">
                <a:solidFill>
                  <a:schemeClr val="bg1"/>
                </a:solidFill>
                <a:latin typeface="Monotype Corsiva" panose="03010101010201010101" pitchFamily="66" charset="0"/>
              </a:rPr>
              <a:t>PET </a:t>
            </a:r>
            <a:r>
              <a:rPr lang="en-US" sz="2000" dirty="0" smtClean="0">
                <a:solidFill>
                  <a:schemeClr val="bg1"/>
                </a:solidFill>
                <a:latin typeface="Monotype Corsiva" panose="03010101010201010101" pitchFamily="66" charset="0"/>
              </a:rPr>
              <a:t>328: Computer Applications in Petroleum Engineering – with Python Programming	</a:t>
            </a:r>
            <a:r>
              <a:rPr lang="en-US" sz="2000" dirty="0" smtClean="0">
                <a:solidFill>
                  <a:srgbClr val="FFFF00"/>
                </a:solidFill>
                <a:latin typeface="Monotype Corsiva" panose="03010101010201010101" pitchFamily="66" charset="0"/>
              </a:rPr>
              <a:t>Dr. Mosobalaje, O. O.</a:t>
            </a:r>
            <a:endParaRPr lang="en-US" sz="2000" dirty="0">
              <a:solidFill>
                <a:srgbClr val="FFFF00"/>
              </a:solidFill>
              <a:latin typeface="Monotype Corsiva" panose="03010101010201010101" pitchFamily="66" charset="0"/>
            </a:endParaRPr>
          </a:p>
          <a:p>
            <a:r>
              <a:rPr lang="en-US" sz="2800" dirty="0">
                <a:solidFill>
                  <a:schemeClr val="bg1"/>
                </a:solidFill>
                <a:latin typeface="Garamond" panose="02020404030301010803" pitchFamily="18" charset="0"/>
              </a:rPr>
              <a:t>PYTHON DATA STRUCTURES</a:t>
            </a:r>
            <a:endParaRPr lang="en-US" sz="2800" dirty="0" smtClean="0">
              <a:solidFill>
                <a:schemeClr val="bg1"/>
              </a:solidFill>
              <a:latin typeface="Garamond" panose="02020404030301010803" pitchFamily="18" charset="0"/>
            </a:endParaRPr>
          </a:p>
        </p:txBody>
      </p:sp>
      <p:sp>
        <p:nvSpPr>
          <p:cNvPr id="8" name="Rectangle 7"/>
          <p:cNvSpPr/>
          <p:nvPr/>
        </p:nvSpPr>
        <p:spPr>
          <a:xfrm>
            <a:off x="155573" y="1119187"/>
            <a:ext cx="4875214" cy="4308872"/>
          </a:xfrm>
          <a:prstGeom prst="rect">
            <a:avLst/>
          </a:prstGeom>
        </p:spPr>
        <p:txBody>
          <a:bodyPr wrap="square" numCol="1">
            <a:spAutoFit/>
          </a:bodyPr>
          <a:lstStyle/>
          <a:p>
            <a:pPr algn="ctr">
              <a:buSzPct val="100000"/>
            </a:pPr>
            <a:r>
              <a:rPr lang="en-US" sz="2800" dirty="0" smtClean="0">
                <a:solidFill>
                  <a:srgbClr val="FF0000"/>
                </a:solidFill>
                <a:latin typeface="Garamond" panose="02020404030301010803" pitchFamily="18" charset="0"/>
              </a:rPr>
              <a:t>Dictionaries</a:t>
            </a:r>
          </a:p>
          <a:p>
            <a:pPr marL="342900" indent="-342900">
              <a:spcAft>
                <a:spcPts val="1200"/>
              </a:spcAft>
              <a:buBlip>
                <a:blip r:embed="rId2"/>
              </a:buBlip>
            </a:pPr>
            <a:r>
              <a:rPr lang="en-US" sz="2400" dirty="0" smtClean="0">
                <a:solidFill>
                  <a:srgbClr val="FF0000"/>
                </a:solidFill>
                <a:latin typeface="Garamond" panose="02020404030301010803" pitchFamily="18" charset="0"/>
              </a:rPr>
              <a:t>Defining a dictionary</a:t>
            </a:r>
          </a:p>
          <a:p>
            <a:pPr marL="342900" indent="-342900">
              <a:spcAft>
                <a:spcPts val="1200"/>
              </a:spcAft>
              <a:buBlip>
                <a:blip r:embed="rId2"/>
              </a:buBlip>
            </a:pPr>
            <a:r>
              <a:rPr lang="en-US" sz="2400" dirty="0" smtClean="0">
                <a:solidFill>
                  <a:srgbClr val="002060"/>
                </a:solidFill>
                <a:latin typeface="Garamond" panose="02020404030301010803" pitchFamily="18" charset="0"/>
              </a:rPr>
              <a:t>A dictionary is simply defined by enclosing key-value pairs in curly brackets.</a:t>
            </a:r>
          </a:p>
          <a:p>
            <a:pPr marL="342900" indent="-342900">
              <a:spcAft>
                <a:spcPts val="1200"/>
              </a:spcAft>
              <a:buBlip>
                <a:blip r:embed="rId2"/>
              </a:buBlip>
            </a:pPr>
            <a:r>
              <a:rPr lang="en-US" sz="2400" dirty="0" smtClean="0">
                <a:solidFill>
                  <a:srgbClr val="002060"/>
                </a:solidFill>
                <a:latin typeface="Garamond" panose="02020404030301010803" pitchFamily="18" charset="0"/>
              </a:rPr>
              <a:t>An empty dictionary, </a:t>
            </a:r>
            <a:r>
              <a:rPr lang="en-US" sz="2400" dirty="0" smtClean="0">
                <a:solidFill>
                  <a:srgbClr val="002060"/>
                </a:solidFill>
                <a:latin typeface="Garamond" panose="02020404030301010803" pitchFamily="18" charset="0"/>
              </a:rPr>
              <a:t>(to be updated later) </a:t>
            </a:r>
            <a:r>
              <a:rPr lang="en-US" sz="2400" dirty="0" smtClean="0">
                <a:solidFill>
                  <a:srgbClr val="002060"/>
                </a:solidFill>
                <a:latin typeface="Garamond" panose="02020404030301010803" pitchFamily="18" charset="0"/>
              </a:rPr>
              <a:t>may be defined as {}</a:t>
            </a:r>
          </a:p>
          <a:p>
            <a:pPr marL="342900" indent="-342900">
              <a:spcAft>
                <a:spcPts val="1200"/>
              </a:spcAft>
              <a:buBlip>
                <a:blip r:embed="rId2"/>
              </a:buBlip>
            </a:pPr>
            <a:r>
              <a:rPr lang="en-US" sz="2400" dirty="0" smtClean="0">
                <a:solidFill>
                  <a:srgbClr val="002060"/>
                </a:solidFill>
                <a:latin typeface="Garamond" panose="02020404030301010803" pitchFamily="18" charset="0"/>
              </a:rPr>
              <a:t>Function </a:t>
            </a:r>
            <a:r>
              <a:rPr lang="en-US" sz="2400" dirty="0" err="1" smtClean="0">
                <a:solidFill>
                  <a:srgbClr val="002060"/>
                </a:solidFill>
                <a:latin typeface="Garamond" panose="02020404030301010803" pitchFamily="18" charset="0"/>
              </a:rPr>
              <a:t>dict</a:t>
            </a:r>
            <a:r>
              <a:rPr lang="en-US" sz="2400" dirty="0" smtClean="0">
                <a:solidFill>
                  <a:srgbClr val="002060"/>
                </a:solidFill>
                <a:latin typeface="Garamond" panose="02020404030301010803" pitchFamily="18" charset="0"/>
              </a:rPr>
              <a:t> may also be used to </a:t>
            </a:r>
            <a:r>
              <a:rPr lang="en-US" sz="2400" dirty="0" smtClean="0">
                <a:solidFill>
                  <a:srgbClr val="002060"/>
                </a:solidFill>
                <a:latin typeface="Garamond" panose="02020404030301010803" pitchFamily="18" charset="0"/>
              </a:rPr>
              <a:t>define a dictionary or to </a:t>
            </a:r>
            <a:r>
              <a:rPr lang="en-US" sz="2400" dirty="0" smtClean="0">
                <a:solidFill>
                  <a:srgbClr val="002060"/>
                </a:solidFill>
                <a:latin typeface="Garamond" panose="02020404030301010803" pitchFamily="18" charset="0"/>
              </a:rPr>
              <a:t>convert an object to a dictionary</a:t>
            </a:r>
            <a:r>
              <a:rPr lang="en-US" sz="2400" dirty="0" smtClean="0">
                <a:solidFill>
                  <a:srgbClr val="002060"/>
                </a:solidFill>
                <a:latin typeface="Garamond" panose="02020404030301010803" pitchFamily="18" charset="0"/>
              </a:rPr>
              <a:t>.</a:t>
            </a:r>
            <a:endParaRPr lang="en-US" sz="2400" dirty="0" smtClean="0">
              <a:solidFill>
                <a:srgbClr val="002060"/>
              </a:solidFill>
              <a:latin typeface="Garamond" panose="02020404030301010803" pitchFamily="18" charset="0"/>
            </a:endParaRP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30787" y="1219200"/>
            <a:ext cx="7162800" cy="2343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54787" y="4069883"/>
            <a:ext cx="4486275" cy="1076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04283542"/>
      </p:ext>
    </p:extLst>
  </p:cSld>
  <p:clrMapOvr>
    <a:masterClrMapping/>
  </p:clrMapOvr>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Image result for fluid flow through porous media, imag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Image result for fluid flow through porous media, imag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Title 1"/>
          <p:cNvSpPr txBox="1">
            <a:spLocks/>
          </p:cNvSpPr>
          <p:nvPr/>
        </p:nvSpPr>
        <p:spPr>
          <a:xfrm>
            <a:off x="1587" y="0"/>
            <a:ext cx="10470340" cy="990600"/>
          </a:xfrm>
          <a:prstGeom prst="rect">
            <a:avLst/>
          </a:prstGeom>
          <a:solidFill>
            <a:srgbClr val="7030A0"/>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000" dirty="0">
                <a:solidFill>
                  <a:schemeClr val="bg1"/>
                </a:solidFill>
                <a:latin typeface="Monotype Corsiva" panose="03010101010201010101" pitchFamily="66" charset="0"/>
              </a:rPr>
              <a:t>PET </a:t>
            </a:r>
            <a:r>
              <a:rPr lang="en-US" sz="2000" dirty="0" smtClean="0">
                <a:solidFill>
                  <a:schemeClr val="bg1"/>
                </a:solidFill>
                <a:latin typeface="Monotype Corsiva" panose="03010101010201010101" pitchFamily="66" charset="0"/>
              </a:rPr>
              <a:t>328: Computer Applications in Petroleum Engineering – with Python Programming	</a:t>
            </a:r>
            <a:r>
              <a:rPr lang="en-US" sz="2000" dirty="0" smtClean="0">
                <a:solidFill>
                  <a:srgbClr val="FFFF00"/>
                </a:solidFill>
                <a:latin typeface="Monotype Corsiva" panose="03010101010201010101" pitchFamily="66" charset="0"/>
              </a:rPr>
              <a:t>Dr. Mosobalaje, O. O.</a:t>
            </a:r>
            <a:endParaRPr lang="en-US" sz="2000" dirty="0">
              <a:solidFill>
                <a:srgbClr val="FFFF00"/>
              </a:solidFill>
              <a:latin typeface="Monotype Corsiva" panose="03010101010201010101" pitchFamily="66" charset="0"/>
            </a:endParaRPr>
          </a:p>
          <a:p>
            <a:r>
              <a:rPr lang="en-US" sz="2800" dirty="0">
                <a:solidFill>
                  <a:schemeClr val="bg1"/>
                </a:solidFill>
                <a:latin typeface="Garamond" panose="02020404030301010803" pitchFamily="18" charset="0"/>
              </a:rPr>
              <a:t>PYTHON DATA STRUCTURES</a:t>
            </a:r>
            <a:endParaRPr lang="en-US" sz="2800" dirty="0" smtClean="0">
              <a:solidFill>
                <a:schemeClr val="bg1"/>
              </a:solidFill>
              <a:latin typeface="Garamond" panose="02020404030301010803" pitchFamily="18" charset="0"/>
            </a:endParaRPr>
          </a:p>
        </p:txBody>
      </p:sp>
      <p:sp>
        <p:nvSpPr>
          <p:cNvPr id="8" name="Rectangle 7"/>
          <p:cNvSpPr/>
          <p:nvPr/>
        </p:nvSpPr>
        <p:spPr>
          <a:xfrm>
            <a:off x="155573" y="876955"/>
            <a:ext cx="6094414" cy="5447645"/>
          </a:xfrm>
          <a:prstGeom prst="rect">
            <a:avLst/>
          </a:prstGeom>
        </p:spPr>
        <p:txBody>
          <a:bodyPr wrap="square" numCol="1">
            <a:spAutoFit/>
          </a:bodyPr>
          <a:lstStyle/>
          <a:p>
            <a:pPr algn="ctr">
              <a:buSzPct val="100000"/>
            </a:pPr>
            <a:r>
              <a:rPr lang="en-US" sz="2800" dirty="0" smtClean="0">
                <a:solidFill>
                  <a:srgbClr val="FF0000"/>
                </a:solidFill>
                <a:latin typeface="Garamond" panose="02020404030301010803" pitchFamily="18" charset="0"/>
              </a:rPr>
              <a:t>Dictionaries</a:t>
            </a:r>
          </a:p>
          <a:p>
            <a:pPr marL="342900" indent="-342900">
              <a:spcAft>
                <a:spcPts val="1200"/>
              </a:spcAft>
              <a:buBlip>
                <a:blip r:embed="rId2"/>
              </a:buBlip>
            </a:pPr>
            <a:r>
              <a:rPr lang="en-US" sz="2400" dirty="0" smtClean="0">
                <a:solidFill>
                  <a:srgbClr val="FF0000"/>
                </a:solidFill>
                <a:latin typeface="Garamond" panose="02020404030301010803" pitchFamily="18" charset="0"/>
              </a:rPr>
              <a:t>Accessing a dictionary</a:t>
            </a:r>
          </a:p>
          <a:p>
            <a:pPr marL="342900" indent="-342900">
              <a:spcAft>
                <a:spcPts val="1200"/>
              </a:spcAft>
              <a:buBlip>
                <a:blip r:embed="rId2"/>
              </a:buBlip>
            </a:pPr>
            <a:r>
              <a:rPr lang="en-US" sz="2400" dirty="0" smtClean="0">
                <a:solidFill>
                  <a:srgbClr val="002060"/>
                </a:solidFill>
                <a:latin typeface="Garamond" panose="02020404030301010803" pitchFamily="18" charset="0"/>
              </a:rPr>
              <a:t>Elements of a dictionary are accessed (both for extraction and for re-assignment) simply by indexing with the keys. </a:t>
            </a:r>
          </a:p>
          <a:p>
            <a:pPr marL="342900" indent="-342900">
              <a:spcAft>
                <a:spcPts val="1200"/>
              </a:spcAft>
              <a:buBlip>
                <a:blip r:embed="rId2"/>
              </a:buBlip>
            </a:pPr>
            <a:r>
              <a:rPr lang="en-US" sz="2400" dirty="0" smtClean="0">
                <a:solidFill>
                  <a:srgbClr val="002060"/>
                </a:solidFill>
                <a:latin typeface="Garamond" panose="02020404030301010803" pitchFamily="18" charset="0"/>
              </a:rPr>
              <a:t>Unlike lists, </a:t>
            </a:r>
            <a:r>
              <a:rPr lang="en-US" sz="2400" dirty="0" smtClean="0">
                <a:solidFill>
                  <a:srgbClr val="002060"/>
                </a:solidFill>
                <a:latin typeface="Garamond" panose="02020404030301010803" pitchFamily="18" charset="0"/>
              </a:rPr>
              <a:t>dictionaries permit out-of-range indexing (for assignment purposes only</a:t>
            </a:r>
            <a:r>
              <a:rPr lang="en-US" sz="2400" dirty="0" smtClean="0">
                <a:solidFill>
                  <a:srgbClr val="002060"/>
                </a:solidFill>
                <a:latin typeface="Garamond" panose="02020404030301010803" pitchFamily="18" charset="0"/>
              </a:rPr>
              <a:t>)</a:t>
            </a:r>
          </a:p>
          <a:p>
            <a:pPr marL="800100" lvl="1" indent="-342900">
              <a:spcAft>
                <a:spcPts val="1200"/>
              </a:spcAft>
              <a:buBlip>
                <a:blip r:embed="rId2"/>
              </a:buBlip>
            </a:pPr>
            <a:r>
              <a:rPr lang="en-US" dirty="0" smtClean="0">
                <a:solidFill>
                  <a:srgbClr val="002060"/>
                </a:solidFill>
                <a:latin typeface="Garamond" panose="02020404030301010803" pitchFamily="18" charset="0"/>
              </a:rPr>
              <a:t>That is, indexing with a key not yet present in the dictionary.</a:t>
            </a:r>
          </a:p>
          <a:p>
            <a:pPr marL="800100" lvl="1" indent="-342900">
              <a:spcAft>
                <a:spcPts val="1200"/>
              </a:spcAft>
              <a:buBlip>
                <a:blip r:embed="rId2"/>
              </a:buBlip>
            </a:pPr>
            <a:r>
              <a:rPr lang="en-US" dirty="0" smtClean="0">
                <a:solidFill>
                  <a:srgbClr val="002060"/>
                </a:solidFill>
                <a:latin typeface="Garamond" panose="02020404030301010803" pitchFamily="18" charset="0"/>
              </a:rPr>
              <a:t>In such case, a new item (corresponding to the specified key and the assigned value) is created.</a:t>
            </a:r>
          </a:p>
          <a:p>
            <a:pPr marL="800100" lvl="1" indent="-342900">
              <a:spcAft>
                <a:spcPts val="1200"/>
              </a:spcAft>
              <a:buBlip>
                <a:blip r:embed="rId2"/>
              </a:buBlip>
            </a:pPr>
            <a:r>
              <a:rPr lang="en-US" dirty="0" smtClean="0">
                <a:solidFill>
                  <a:srgbClr val="002060"/>
                </a:solidFill>
                <a:latin typeface="Garamond" panose="02020404030301010803" pitchFamily="18" charset="0"/>
              </a:rPr>
              <a:t>It is with such out-of-range indexing that a dictionary can be updated in a loop; dictionaries do not have the insert and append methods.</a:t>
            </a:r>
            <a:endParaRPr lang="en-US" dirty="0" smtClean="0">
              <a:solidFill>
                <a:srgbClr val="002060"/>
              </a:solidFill>
              <a:latin typeface="Garamond" panose="02020404030301010803" pitchFamily="18" charset="0"/>
            </a:endParaRP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9987" y="1600200"/>
            <a:ext cx="5734050" cy="2847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84192663"/>
      </p:ext>
    </p:extLst>
  </p:cSld>
  <p:clrMapOvr>
    <a:masterClrMapping/>
  </p:clrMapOvr>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Image result for fluid flow through porous media, imag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Image result for fluid flow through porous media, imag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Title 1"/>
          <p:cNvSpPr txBox="1">
            <a:spLocks/>
          </p:cNvSpPr>
          <p:nvPr/>
        </p:nvSpPr>
        <p:spPr>
          <a:xfrm>
            <a:off x="1587" y="0"/>
            <a:ext cx="10470340" cy="990600"/>
          </a:xfrm>
          <a:prstGeom prst="rect">
            <a:avLst/>
          </a:prstGeom>
          <a:solidFill>
            <a:srgbClr val="7030A0"/>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000" dirty="0">
                <a:solidFill>
                  <a:schemeClr val="bg1"/>
                </a:solidFill>
                <a:latin typeface="Monotype Corsiva" panose="03010101010201010101" pitchFamily="66" charset="0"/>
              </a:rPr>
              <a:t>PET </a:t>
            </a:r>
            <a:r>
              <a:rPr lang="en-US" sz="2000" dirty="0" smtClean="0">
                <a:solidFill>
                  <a:schemeClr val="bg1"/>
                </a:solidFill>
                <a:latin typeface="Monotype Corsiva" panose="03010101010201010101" pitchFamily="66" charset="0"/>
              </a:rPr>
              <a:t>328: Computer Applications in Petroleum Engineering – with Python Programming	</a:t>
            </a:r>
            <a:r>
              <a:rPr lang="en-US" sz="2000" dirty="0" smtClean="0">
                <a:solidFill>
                  <a:srgbClr val="FFFF00"/>
                </a:solidFill>
                <a:latin typeface="Monotype Corsiva" panose="03010101010201010101" pitchFamily="66" charset="0"/>
              </a:rPr>
              <a:t>Dr. Mosobalaje, O. O.</a:t>
            </a:r>
            <a:endParaRPr lang="en-US" sz="2000" dirty="0">
              <a:solidFill>
                <a:srgbClr val="FFFF00"/>
              </a:solidFill>
              <a:latin typeface="Monotype Corsiva" panose="03010101010201010101" pitchFamily="66" charset="0"/>
            </a:endParaRPr>
          </a:p>
          <a:p>
            <a:r>
              <a:rPr lang="en-US" sz="2800" dirty="0">
                <a:solidFill>
                  <a:schemeClr val="bg1"/>
                </a:solidFill>
                <a:latin typeface="Garamond" panose="02020404030301010803" pitchFamily="18" charset="0"/>
              </a:rPr>
              <a:t>PYTHON DATA STRUCTURES</a:t>
            </a:r>
            <a:endParaRPr lang="en-US" sz="2800" dirty="0" smtClean="0">
              <a:solidFill>
                <a:schemeClr val="bg1"/>
              </a:solidFill>
              <a:latin typeface="Garamond" panose="02020404030301010803" pitchFamily="18" charset="0"/>
            </a:endParaRPr>
          </a:p>
        </p:txBody>
      </p:sp>
      <p:sp>
        <p:nvSpPr>
          <p:cNvPr id="8" name="Rectangle 7"/>
          <p:cNvSpPr/>
          <p:nvPr/>
        </p:nvSpPr>
        <p:spPr>
          <a:xfrm>
            <a:off x="155573" y="1119187"/>
            <a:ext cx="6323014" cy="2677656"/>
          </a:xfrm>
          <a:prstGeom prst="rect">
            <a:avLst/>
          </a:prstGeom>
        </p:spPr>
        <p:txBody>
          <a:bodyPr wrap="square" numCol="1">
            <a:spAutoFit/>
          </a:bodyPr>
          <a:lstStyle/>
          <a:p>
            <a:pPr algn="ctr">
              <a:buSzPct val="100000"/>
            </a:pPr>
            <a:r>
              <a:rPr lang="en-US" sz="2800" dirty="0" smtClean="0">
                <a:solidFill>
                  <a:srgbClr val="FF0000"/>
                </a:solidFill>
                <a:latin typeface="Garamond" panose="02020404030301010803" pitchFamily="18" charset="0"/>
              </a:rPr>
              <a:t>Dictionaries</a:t>
            </a:r>
          </a:p>
          <a:p>
            <a:pPr marL="342900" indent="-342900">
              <a:spcAft>
                <a:spcPts val="1200"/>
              </a:spcAft>
              <a:buBlip>
                <a:blip r:embed="rId2"/>
              </a:buBlip>
            </a:pPr>
            <a:r>
              <a:rPr lang="en-US" sz="2400" dirty="0" smtClean="0">
                <a:solidFill>
                  <a:srgbClr val="FF0000"/>
                </a:solidFill>
                <a:latin typeface="Garamond" panose="02020404030301010803" pitchFamily="18" charset="0"/>
              </a:rPr>
              <a:t>Applications in petroleum engineering.</a:t>
            </a:r>
          </a:p>
          <a:p>
            <a:pPr marL="342900" indent="-342900">
              <a:spcAft>
                <a:spcPts val="1200"/>
              </a:spcAft>
              <a:buBlip>
                <a:blip r:embed="rId2"/>
              </a:buBlip>
            </a:pPr>
            <a:r>
              <a:rPr lang="en-US" sz="2400" dirty="0" smtClean="0">
                <a:solidFill>
                  <a:srgbClr val="002060"/>
                </a:solidFill>
                <a:latin typeface="Garamond" panose="02020404030301010803" pitchFamily="18" charset="0"/>
              </a:rPr>
              <a:t>We may re-write the function </a:t>
            </a:r>
            <a:r>
              <a:rPr lang="en-US" sz="2400" i="1" dirty="0" err="1" smtClean="0">
                <a:solidFill>
                  <a:srgbClr val="002060"/>
                </a:solidFill>
                <a:latin typeface="Garamond" panose="02020404030301010803" pitchFamily="18" charset="0"/>
              </a:rPr>
              <a:t>stoiip</a:t>
            </a:r>
            <a:r>
              <a:rPr lang="en-US" sz="2400" i="1" dirty="0" smtClean="0">
                <a:solidFill>
                  <a:srgbClr val="002060"/>
                </a:solidFill>
                <a:latin typeface="Garamond" panose="02020404030301010803" pitchFamily="18" charset="0"/>
              </a:rPr>
              <a:t> </a:t>
            </a:r>
            <a:r>
              <a:rPr lang="en-US" sz="2400" dirty="0" smtClean="0">
                <a:solidFill>
                  <a:srgbClr val="002060"/>
                </a:solidFill>
                <a:latin typeface="Garamond" panose="02020404030301010803" pitchFamily="18" charset="0"/>
              </a:rPr>
              <a:t>such that the five arguments may be </a:t>
            </a:r>
            <a:r>
              <a:rPr lang="en-US" sz="2400" dirty="0" smtClean="0">
                <a:solidFill>
                  <a:srgbClr val="002060"/>
                </a:solidFill>
                <a:latin typeface="Garamond" panose="02020404030301010803" pitchFamily="18" charset="0"/>
              </a:rPr>
              <a:t>passed as a single argument; being </a:t>
            </a:r>
            <a:r>
              <a:rPr lang="en-US" sz="2400" dirty="0" smtClean="0">
                <a:solidFill>
                  <a:srgbClr val="002060"/>
                </a:solidFill>
                <a:latin typeface="Garamond" panose="02020404030301010803" pitchFamily="18" charset="0"/>
              </a:rPr>
              <a:t>a </a:t>
            </a:r>
            <a:r>
              <a:rPr lang="en-US" sz="2400" dirty="0" smtClean="0">
                <a:solidFill>
                  <a:srgbClr val="002060"/>
                </a:solidFill>
                <a:latin typeface="Garamond" panose="02020404030301010803" pitchFamily="18" charset="0"/>
              </a:rPr>
              <a:t>dictionary object.</a:t>
            </a:r>
          </a:p>
          <a:p>
            <a:pPr marL="342900" indent="-342900">
              <a:spcAft>
                <a:spcPts val="1200"/>
              </a:spcAft>
              <a:buBlip>
                <a:blip r:embed="rId2"/>
              </a:buBlip>
            </a:pPr>
            <a:endParaRPr lang="en-US" sz="2400" dirty="0" smtClean="0">
              <a:solidFill>
                <a:srgbClr val="002060"/>
              </a:solidFill>
              <a:latin typeface="Garamond" panose="02020404030301010803" pitchFamily="18" charset="0"/>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7126" y="3276600"/>
            <a:ext cx="8982075" cy="1809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78163" y="5181600"/>
            <a:ext cx="7620000" cy="1028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58645172"/>
      </p:ext>
    </p:extLst>
  </p:cSld>
  <p:clrMapOvr>
    <a:masterClrMapping/>
  </p:clrMapOvr>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Image result for fluid flow through porous media, imag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Image result for fluid flow through porous media, imag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Title 1"/>
          <p:cNvSpPr txBox="1">
            <a:spLocks/>
          </p:cNvSpPr>
          <p:nvPr/>
        </p:nvSpPr>
        <p:spPr>
          <a:xfrm>
            <a:off x="1587" y="0"/>
            <a:ext cx="10470340" cy="990600"/>
          </a:xfrm>
          <a:prstGeom prst="rect">
            <a:avLst/>
          </a:prstGeom>
          <a:solidFill>
            <a:srgbClr val="7030A0"/>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000" dirty="0">
                <a:solidFill>
                  <a:schemeClr val="bg1"/>
                </a:solidFill>
                <a:latin typeface="Monotype Corsiva" panose="03010101010201010101" pitchFamily="66" charset="0"/>
              </a:rPr>
              <a:t>PET </a:t>
            </a:r>
            <a:r>
              <a:rPr lang="en-US" sz="2000" dirty="0" smtClean="0">
                <a:solidFill>
                  <a:schemeClr val="bg1"/>
                </a:solidFill>
                <a:latin typeface="Monotype Corsiva" panose="03010101010201010101" pitchFamily="66" charset="0"/>
              </a:rPr>
              <a:t>328: Computer Applications in Petroleum Engineering – with Python Programming	</a:t>
            </a:r>
            <a:r>
              <a:rPr lang="en-US" sz="2000" dirty="0" smtClean="0">
                <a:solidFill>
                  <a:srgbClr val="FFFF00"/>
                </a:solidFill>
                <a:latin typeface="Monotype Corsiva" panose="03010101010201010101" pitchFamily="66" charset="0"/>
              </a:rPr>
              <a:t>Dr. Mosobalaje, O. O.</a:t>
            </a:r>
            <a:endParaRPr lang="en-US" sz="2000" dirty="0">
              <a:solidFill>
                <a:srgbClr val="FFFF00"/>
              </a:solidFill>
              <a:latin typeface="Monotype Corsiva" panose="03010101010201010101" pitchFamily="66" charset="0"/>
            </a:endParaRPr>
          </a:p>
          <a:p>
            <a:r>
              <a:rPr lang="en-US" sz="2800" dirty="0">
                <a:solidFill>
                  <a:schemeClr val="bg1"/>
                </a:solidFill>
                <a:latin typeface="Garamond" panose="02020404030301010803" pitchFamily="18" charset="0"/>
              </a:rPr>
              <a:t>PYTHON DATA STRUCTURES</a:t>
            </a:r>
            <a:endParaRPr lang="en-US" sz="2800" dirty="0" smtClean="0">
              <a:solidFill>
                <a:schemeClr val="bg1"/>
              </a:solidFill>
              <a:latin typeface="Garamond" panose="02020404030301010803" pitchFamily="18" charset="0"/>
            </a:endParaRPr>
          </a:p>
        </p:txBody>
      </p:sp>
      <p:sp>
        <p:nvSpPr>
          <p:cNvPr id="8" name="Rectangle 7"/>
          <p:cNvSpPr/>
          <p:nvPr/>
        </p:nvSpPr>
        <p:spPr>
          <a:xfrm>
            <a:off x="155573" y="1119187"/>
            <a:ext cx="10895014" cy="5262979"/>
          </a:xfrm>
          <a:prstGeom prst="rect">
            <a:avLst/>
          </a:prstGeom>
        </p:spPr>
        <p:txBody>
          <a:bodyPr wrap="square" numCol="1">
            <a:spAutoFit/>
          </a:bodyPr>
          <a:lstStyle/>
          <a:p>
            <a:pPr algn="ctr">
              <a:buSzPct val="100000"/>
            </a:pPr>
            <a:r>
              <a:rPr lang="en-US" sz="2800" dirty="0" smtClean="0">
                <a:solidFill>
                  <a:srgbClr val="FF0000"/>
                </a:solidFill>
                <a:latin typeface="Garamond" panose="02020404030301010803" pitchFamily="18" charset="0"/>
              </a:rPr>
              <a:t>Dictionaries</a:t>
            </a:r>
          </a:p>
          <a:p>
            <a:pPr marL="342900" indent="-342900">
              <a:spcAft>
                <a:spcPts val="1200"/>
              </a:spcAft>
              <a:buBlip>
                <a:blip r:embed="rId2"/>
              </a:buBlip>
            </a:pPr>
            <a:r>
              <a:rPr lang="en-US" sz="2400" dirty="0" smtClean="0">
                <a:solidFill>
                  <a:srgbClr val="FF0000"/>
                </a:solidFill>
                <a:latin typeface="Garamond" panose="02020404030301010803" pitchFamily="18" charset="0"/>
              </a:rPr>
              <a:t>Applications in petroleum engineering.</a:t>
            </a:r>
          </a:p>
          <a:p>
            <a:pPr marL="342900" indent="-342900">
              <a:spcAft>
                <a:spcPts val="1200"/>
              </a:spcAft>
              <a:buBlip>
                <a:blip r:embed="rId2"/>
              </a:buBlip>
            </a:pPr>
            <a:r>
              <a:rPr lang="en-US" sz="2400" dirty="0" smtClean="0">
                <a:solidFill>
                  <a:srgbClr val="002060"/>
                </a:solidFill>
                <a:latin typeface="Garamond" panose="02020404030301010803" pitchFamily="18" charset="0"/>
              </a:rPr>
              <a:t>Sometimes, we want the output of a function to be a labelled collection of values; with each value corresponding to different entities acted upon by the function.</a:t>
            </a:r>
          </a:p>
          <a:p>
            <a:pPr marL="342900" indent="-342900">
              <a:spcAft>
                <a:spcPts val="1200"/>
              </a:spcAft>
              <a:buBlip>
                <a:blip r:embed="rId2"/>
              </a:buBlip>
            </a:pPr>
            <a:r>
              <a:rPr lang="en-US" sz="2400" dirty="0" smtClean="0">
                <a:solidFill>
                  <a:srgbClr val="002060"/>
                </a:solidFill>
                <a:latin typeface="Garamond" panose="02020404030301010803" pitchFamily="18" charset="0"/>
              </a:rPr>
              <a:t>Example:</a:t>
            </a:r>
          </a:p>
          <a:p>
            <a:pPr marL="800100" lvl="1" indent="-342900">
              <a:spcAft>
                <a:spcPts val="1200"/>
              </a:spcAft>
              <a:buBlip>
                <a:blip r:embed="rId2"/>
              </a:buBlip>
            </a:pPr>
            <a:r>
              <a:rPr lang="en-US" sz="2000" dirty="0" smtClean="0">
                <a:solidFill>
                  <a:srgbClr val="002060"/>
                </a:solidFill>
                <a:latin typeface="Garamond" panose="02020404030301010803" pitchFamily="18" charset="0"/>
              </a:rPr>
              <a:t>Recall the function </a:t>
            </a:r>
            <a:r>
              <a:rPr lang="en-US" sz="2000" i="1" dirty="0" err="1" smtClean="0">
                <a:solidFill>
                  <a:srgbClr val="002060"/>
                </a:solidFill>
                <a:latin typeface="Garamond" panose="02020404030301010803" pitchFamily="18" charset="0"/>
              </a:rPr>
              <a:t>stoiip_discretized</a:t>
            </a:r>
            <a:endParaRPr lang="en-US" sz="2000" i="1" dirty="0" smtClean="0">
              <a:solidFill>
                <a:srgbClr val="002060"/>
              </a:solidFill>
              <a:latin typeface="Garamond" panose="02020404030301010803" pitchFamily="18" charset="0"/>
            </a:endParaRPr>
          </a:p>
          <a:p>
            <a:pPr marL="800100" lvl="1" indent="-342900">
              <a:spcAft>
                <a:spcPts val="1200"/>
              </a:spcAft>
              <a:buBlip>
                <a:blip r:embed="rId2"/>
              </a:buBlip>
            </a:pPr>
            <a:r>
              <a:rPr lang="en-US" sz="2000" dirty="0" smtClean="0">
                <a:solidFill>
                  <a:srgbClr val="002060"/>
                </a:solidFill>
                <a:latin typeface="Garamond" panose="02020404030301010803" pitchFamily="18" charset="0"/>
              </a:rPr>
              <a:t>In it current form; it returns a list containing the STOIIP values: one for each gridblock in the discretized reservoir model.</a:t>
            </a:r>
          </a:p>
          <a:p>
            <a:pPr marL="800100" lvl="1" indent="-342900">
              <a:spcAft>
                <a:spcPts val="1200"/>
              </a:spcAft>
              <a:buBlip>
                <a:blip r:embed="rId2"/>
              </a:buBlip>
            </a:pPr>
            <a:r>
              <a:rPr lang="en-US" sz="2000" dirty="0" smtClean="0">
                <a:solidFill>
                  <a:srgbClr val="002060"/>
                </a:solidFill>
                <a:latin typeface="Garamond" panose="02020404030301010803" pitchFamily="18" charset="0"/>
              </a:rPr>
              <a:t>Now, we want it return a dictionary containing STOIIP values along side the gridblock labels as keys.</a:t>
            </a:r>
            <a:r>
              <a:rPr lang="en-US" sz="2400" dirty="0" smtClean="0">
                <a:solidFill>
                  <a:srgbClr val="002060"/>
                </a:solidFill>
                <a:latin typeface="Garamond" panose="02020404030301010803" pitchFamily="18" charset="0"/>
              </a:rPr>
              <a:t> </a:t>
            </a:r>
          </a:p>
          <a:p>
            <a:pPr marL="800100" lvl="1" indent="-342900">
              <a:spcAft>
                <a:spcPts val="1200"/>
              </a:spcAft>
              <a:buBlip>
                <a:blip r:embed="rId2"/>
              </a:buBlip>
            </a:pPr>
            <a:r>
              <a:rPr lang="en-US" sz="2000" dirty="0" smtClean="0">
                <a:solidFill>
                  <a:srgbClr val="002060"/>
                </a:solidFill>
                <a:latin typeface="Garamond" panose="02020404030301010803" pitchFamily="18" charset="0"/>
              </a:rPr>
              <a:t>Such labeled output format becomes useful when there are several blocks and it is difficult to visually/mentally attach natural ordering to the returned collection.</a:t>
            </a:r>
            <a:r>
              <a:rPr lang="en-US" sz="2400" dirty="0" smtClean="0">
                <a:solidFill>
                  <a:srgbClr val="002060"/>
                </a:solidFill>
                <a:latin typeface="Garamond" panose="02020404030301010803" pitchFamily="18" charset="0"/>
              </a:rPr>
              <a:t> </a:t>
            </a:r>
            <a:endParaRPr lang="en-US" sz="2400" dirty="0" smtClean="0">
              <a:solidFill>
                <a:srgbClr val="002060"/>
              </a:solidFill>
              <a:latin typeface="Garamond" panose="02020404030301010803" pitchFamily="18" charset="0"/>
            </a:endParaRPr>
          </a:p>
        </p:txBody>
      </p:sp>
    </p:spTree>
    <p:extLst>
      <p:ext uri="{BB962C8B-B14F-4D97-AF65-F5344CB8AC3E}">
        <p14:creationId xmlns:p14="http://schemas.microsoft.com/office/powerpoint/2010/main" val="378232333"/>
      </p:ext>
    </p:extLst>
  </p:cSld>
  <p:clrMapOvr>
    <a:masterClrMapping/>
  </p:clrMapOvr>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Image result for fluid flow through porous media, imag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Image result for fluid flow through porous media, imag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Title 1"/>
          <p:cNvSpPr txBox="1">
            <a:spLocks/>
          </p:cNvSpPr>
          <p:nvPr/>
        </p:nvSpPr>
        <p:spPr>
          <a:xfrm>
            <a:off x="1587" y="0"/>
            <a:ext cx="10470340" cy="990600"/>
          </a:xfrm>
          <a:prstGeom prst="rect">
            <a:avLst/>
          </a:prstGeom>
          <a:solidFill>
            <a:srgbClr val="7030A0"/>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000" dirty="0">
                <a:solidFill>
                  <a:schemeClr val="bg1"/>
                </a:solidFill>
                <a:latin typeface="Monotype Corsiva" panose="03010101010201010101" pitchFamily="66" charset="0"/>
              </a:rPr>
              <a:t>PET </a:t>
            </a:r>
            <a:r>
              <a:rPr lang="en-US" sz="2000" dirty="0" smtClean="0">
                <a:solidFill>
                  <a:schemeClr val="bg1"/>
                </a:solidFill>
                <a:latin typeface="Monotype Corsiva" panose="03010101010201010101" pitchFamily="66" charset="0"/>
              </a:rPr>
              <a:t>328: Computer Applications in Petroleum Engineering – with Python Programming	</a:t>
            </a:r>
            <a:r>
              <a:rPr lang="en-US" sz="2000" dirty="0" smtClean="0">
                <a:solidFill>
                  <a:srgbClr val="FFFF00"/>
                </a:solidFill>
                <a:latin typeface="Monotype Corsiva" panose="03010101010201010101" pitchFamily="66" charset="0"/>
              </a:rPr>
              <a:t>Dr. Mosobalaje, O. O.</a:t>
            </a:r>
            <a:endParaRPr lang="en-US" sz="2000" dirty="0">
              <a:solidFill>
                <a:srgbClr val="FFFF00"/>
              </a:solidFill>
              <a:latin typeface="Monotype Corsiva" panose="03010101010201010101" pitchFamily="66" charset="0"/>
            </a:endParaRPr>
          </a:p>
          <a:p>
            <a:r>
              <a:rPr lang="en-US" sz="2800" dirty="0">
                <a:solidFill>
                  <a:schemeClr val="bg1"/>
                </a:solidFill>
                <a:latin typeface="Garamond" panose="02020404030301010803" pitchFamily="18" charset="0"/>
              </a:rPr>
              <a:t>PYTHON DATA STRUCTURES</a:t>
            </a:r>
            <a:endParaRPr lang="en-US" sz="2800" dirty="0" smtClean="0">
              <a:solidFill>
                <a:schemeClr val="bg1"/>
              </a:solidFill>
              <a:latin typeface="Garamond" panose="02020404030301010803" pitchFamily="18" charset="0"/>
            </a:endParaRPr>
          </a:p>
        </p:txBody>
      </p:sp>
      <p:sp>
        <p:nvSpPr>
          <p:cNvPr id="8" name="Rectangle 7"/>
          <p:cNvSpPr/>
          <p:nvPr/>
        </p:nvSpPr>
        <p:spPr>
          <a:xfrm>
            <a:off x="155573" y="1119187"/>
            <a:ext cx="10895014" cy="1785104"/>
          </a:xfrm>
          <a:prstGeom prst="rect">
            <a:avLst/>
          </a:prstGeom>
        </p:spPr>
        <p:txBody>
          <a:bodyPr wrap="square" numCol="1">
            <a:spAutoFit/>
          </a:bodyPr>
          <a:lstStyle/>
          <a:p>
            <a:pPr algn="ctr">
              <a:buSzPct val="100000"/>
            </a:pPr>
            <a:r>
              <a:rPr lang="en-US" sz="2800" dirty="0" smtClean="0">
                <a:solidFill>
                  <a:srgbClr val="FF0000"/>
                </a:solidFill>
                <a:latin typeface="Garamond" panose="02020404030301010803" pitchFamily="18" charset="0"/>
              </a:rPr>
              <a:t>Dictionaries</a:t>
            </a:r>
          </a:p>
          <a:p>
            <a:pPr marL="342900" indent="-342900">
              <a:spcAft>
                <a:spcPts val="1200"/>
              </a:spcAft>
              <a:buBlip>
                <a:blip r:embed="rId2"/>
              </a:buBlip>
            </a:pPr>
            <a:r>
              <a:rPr lang="en-US" sz="2400" dirty="0" smtClean="0">
                <a:solidFill>
                  <a:srgbClr val="FF0000"/>
                </a:solidFill>
                <a:latin typeface="Garamond" panose="02020404030301010803" pitchFamily="18" charset="0"/>
              </a:rPr>
              <a:t>Applications in petroleum engineering.</a:t>
            </a:r>
          </a:p>
          <a:p>
            <a:pPr marL="342900" indent="-342900">
              <a:spcAft>
                <a:spcPts val="1200"/>
              </a:spcAft>
              <a:buBlip>
                <a:blip r:embed="rId2"/>
              </a:buBlip>
            </a:pPr>
            <a:r>
              <a:rPr lang="en-US" sz="2400" dirty="0" smtClean="0">
                <a:solidFill>
                  <a:srgbClr val="002060"/>
                </a:solidFill>
                <a:latin typeface="Garamond" panose="02020404030301010803" pitchFamily="18" charset="0"/>
              </a:rPr>
              <a:t>Here is a segment of the modified function (</a:t>
            </a:r>
            <a:r>
              <a:rPr lang="en-US" sz="2400" i="1" dirty="0" smtClean="0">
                <a:solidFill>
                  <a:srgbClr val="002060"/>
                </a:solidFill>
                <a:latin typeface="Garamond" panose="02020404030301010803" pitchFamily="18" charset="0"/>
              </a:rPr>
              <a:t>stoiip_dicretized_2</a:t>
            </a:r>
            <a:r>
              <a:rPr lang="en-US" sz="2400" dirty="0" smtClean="0">
                <a:solidFill>
                  <a:srgbClr val="002060"/>
                </a:solidFill>
                <a:latin typeface="Garamond" panose="02020404030301010803" pitchFamily="18" charset="0"/>
              </a:rPr>
              <a:t>). Note the asterisked portions as the modifications done to the original function. </a:t>
            </a:r>
            <a:endParaRPr lang="en-US" sz="2400" dirty="0" smtClean="0">
              <a:solidFill>
                <a:srgbClr val="002060"/>
              </a:solidFill>
              <a:latin typeface="Garamond" panose="02020404030301010803" pitchFamily="18" charset="0"/>
            </a:endParaRP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7987" y="3048000"/>
            <a:ext cx="6881642" cy="318004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8964994"/>
      </p:ext>
    </p:extLst>
  </p:cSld>
  <p:clrMapOvr>
    <a:masterClrMapping/>
  </p:clrMapOvr>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Image result for fluid flow through porous media, imag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Image result for fluid flow through porous media, imag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Title 1"/>
          <p:cNvSpPr txBox="1">
            <a:spLocks/>
          </p:cNvSpPr>
          <p:nvPr/>
        </p:nvSpPr>
        <p:spPr>
          <a:xfrm>
            <a:off x="1587" y="0"/>
            <a:ext cx="10470340" cy="990600"/>
          </a:xfrm>
          <a:prstGeom prst="rect">
            <a:avLst/>
          </a:prstGeom>
          <a:solidFill>
            <a:srgbClr val="7030A0"/>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000" dirty="0">
                <a:solidFill>
                  <a:schemeClr val="bg1"/>
                </a:solidFill>
                <a:latin typeface="Monotype Corsiva" panose="03010101010201010101" pitchFamily="66" charset="0"/>
              </a:rPr>
              <a:t>PET </a:t>
            </a:r>
            <a:r>
              <a:rPr lang="en-US" sz="2000" dirty="0" smtClean="0">
                <a:solidFill>
                  <a:schemeClr val="bg1"/>
                </a:solidFill>
                <a:latin typeface="Monotype Corsiva" panose="03010101010201010101" pitchFamily="66" charset="0"/>
              </a:rPr>
              <a:t>328: Computer Applications in Petroleum Engineering – with Python Programming	</a:t>
            </a:r>
            <a:r>
              <a:rPr lang="en-US" sz="2000" dirty="0" smtClean="0">
                <a:solidFill>
                  <a:srgbClr val="FFFF00"/>
                </a:solidFill>
                <a:latin typeface="Monotype Corsiva" panose="03010101010201010101" pitchFamily="66" charset="0"/>
              </a:rPr>
              <a:t>Dr. Mosobalaje, O. O.</a:t>
            </a:r>
            <a:endParaRPr lang="en-US" sz="2000" dirty="0">
              <a:solidFill>
                <a:srgbClr val="FFFF00"/>
              </a:solidFill>
              <a:latin typeface="Monotype Corsiva" panose="03010101010201010101" pitchFamily="66" charset="0"/>
            </a:endParaRPr>
          </a:p>
          <a:p>
            <a:r>
              <a:rPr lang="en-US" sz="2800" dirty="0">
                <a:solidFill>
                  <a:schemeClr val="bg1"/>
                </a:solidFill>
                <a:latin typeface="Garamond" panose="02020404030301010803" pitchFamily="18" charset="0"/>
              </a:rPr>
              <a:t>PYTHON DATA STRUCTURES</a:t>
            </a:r>
            <a:endParaRPr lang="en-US" sz="2800" dirty="0" smtClean="0">
              <a:solidFill>
                <a:schemeClr val="bg1"/>
              </a:solidFill>
              <a:latin typeface="Garamond" panose="02020404030301010803" pitchFamily="18" charset="0"/>
            </a:endParaRPr>
          </a:p>
        </p:txBody>
      </p:sp>
      <p:sp>
        <p:nvSpPr>
          <p:cNvPr id="8" name="Rectangle 7"/>
          <p:cNvSpPr/>
          <p:nvPr/>
        </p:nvSpPr>
        <p:spPr>
          <a:xfrm>
            <a:off x="155573" y="1119187"/>
            <a:ext cx="10895014" cy="4616648"/>
          </a:xfrm>
          <a:prstGeom prst="rect">
            <a:avLst/>
          </a:prstGeom>
        </p:spPr>
        <p:txBody>
          <a:bodyPr wrap="square" numCol="1">
            <a:spAutoFit/>
          </a:bodyPr>
          <a:lstStyle/>
          <a:p>
            <a:pPr algn="ctr">
              <a:buSzPct val="100000"/>
            </a:pPr>
            <a:r>
              <a:rPr lang="en-US" sz="2800" dirty="0" smtClean="0">
                <a:solidFill>
                  <a:srgbClr val="FF0000"/>
                </a:solidFill>
                <a:latin typeface="Garamond" panose="02020404030301010803" pitchFamily="18" charset="0"/>
              </a:rPr>
              <a:t>Dictionaries</a:t>
            </a:r>
          </a:p>
          <a:p>
            <a:pPr marL="342900" indent="-342900">
              <a:spcAft>
                <a:spcPts val="1200"/>
              </a:spcAft>
              <a:buBlip>
                <a:blip r:embed="rId2"/>
              </a:buBlip>
            </a:pPr>
            <a:r>
              <a:rPr lang="en-US" sz="2400" dirty="0" smtClean="0">
                <a:solidFill>
                  <a:srgbClr val="FF0000"/>
                </a:solidFill>
                <a:latin typeface="Garamond" panose="02020404030301010803" pitchFamily="18" charset="0"/>
              </a:rPr>
              <a:t>Applications in petroleum engineering.</a:t>
            </a:r>
          </a:p>
          <a:p>
            <a:pPr marL="342900" indent="-342900">
              <a:spcAft>
                <a:spcPts val="1200"/>
              </a:spcAft>
              <a:buBlip>
                <a:blip r:embed="rId2"/>
              </a:buBlip>
            </a:pPr>
            <a:r>
              <a:rPr lang="en-US" sz="2400" dirty="0" smtClean="0">
                <a:solidFill>
                  <a:srgbClr val="002060"/>
                </a:solidFill>
                <a:latin typeface="Garamond" panose="02020404030301010803" pitchFamily="18" charset="0"/>
              </a:rPr>
              <a:t>Notice that in </a:t>
            </a:r>
            <a:r>
              <a:rPr lang="en-US" sz="2400" i="1" dirty="0" smtClean="0">
                <a:solidFill>
                  <a:srgbClr val="002060"/>
                </a:solidFill>
                <a:latin typeface="Garamond" panose="02020404030301010803" pitchFamily="18" charset="0"/>
              </a:rPr>
              <a:t>stoiip_dicretized_2, </a:t>
            </a:r>
            <a:r>
              <a:rPr lang="en-US" sz="2400" dirty="0" smtClean="0">
                <a:solidFill>
                  <a:srgbClr val="002060"/>
                </a:solidFill>
                <a:latin typeface="Garamond" panose="02020404030301010803" pitchFamily="18" charset="0"/>
              </a:rPr>
              <a:t>the label used as key for the dictionary is dynamically generated for each run of the ‘for’ loop. </a:t>
            </a:r>
            <a:endParaRPr lang="en-US" sz="2400" dirty="0">
              <a:solidFill>
                <a:srgbClr val="002060"/>
              </a:solidFill>
              <a:latin typeface="Garamond" panose="02020404030301010803" pitchFamily="18" charset="0"/>
            </a:endParaRPr>
          </a:p>
          <a:p>
            <a:pPr marL="342900" indent="-342900">
              <a:spcAft>
                <a:spcPts val="1200"/>
              </a:spcAft>
              <a:buBlip>
                <a:blip r:embed="rId2"/>
              </a:buBlip>
            </a:pPr>
            <a:r>
              <a:rPr lang="en-US" sz="2400" dirty="0" smtClean="0">
                <a:solidFill>
                  <a:srgbClr val="002060"/>
                </a:solidFill>
                <a:latin typeface="Garamond" panose="02020404030301010803" pitchFamily="18" charset="0"/>
              </a:rPr>
              <a:t>The label should be the string ‘Block’ concatenated with the block number (encoded as </a:t>
            </a:r>
            <a:r>
              <a:rPr lang="en-US" sz="2400" i="1" dirty="0" err="1" smtClean="0">
                <a:solidFill>
                  <a:srgbClr val="002060"/>
                </a:solidFill>
                <a:latin typeface="Garamond" panose="02020404030301010803" pitchFamily="18" charset="0"/>
              </a:rPr>
              <a:t>block_n_order</a:t>
            </a:r>
            <a:r>
              <a:rPr lang="en-US" sz="2400" dirty="0" smtClean="0">
                <a:solidFill>
                  <a:srgbClr val="002060"/>
                </a:solidFill>
                <a:latin typeface="Garamond" panose="02020404030301010803" pitchFamily="18" charset="0"/>
              </a:rPr>
              <a:t>); using the ‘+’ operator.</a:t>
            </a:r>
          </a:p>
          <a:p>
            <a:pPr marL="342900" indent="-342900">
              <a:spcAft>
                <a:spcPts val="1200"/>
              </a:spcAft>
              <a:buBlip>
                <a:blip r:embed="rId2"/>
              </a:buBlip>
            </a:pPr>
            <a:r>
              <a:rPr lang="en-US" sz="2400" dirty="0" smtClean="0">
                <a:solidFill>
                  <a:srgbClr val="002060"/>
                </a:solidFill>
                <a:latin typeface="Garamond" panose="02020404030301010803" pitchFamily="18" charset="0"/>
              </a:rPr>
              <a:t>But </a:t>
            </a:r>
            <a:r>
              <a:rPr lang="en-US" sz="2400" i="1" dirty="0" err="1" smtClean="0">
                <a:solidFill>
                  <a:srgbClr val="002060"/>
                </a:solidFill>
                <a:latin typeface="Garamond" panose="02020404030301010803" pitchFamily="18" charset="0"/>
              </a:rPr>
              <a:t>block_n_order</a:t>
            </a:r>
            <a:r>
              <a:rPr lang="en-US" sz="2400" dirty="0" smtClean="0">
                <a:solidFill>
                  <a:srgbClr val="002060"/>
                </a:solidFill>
                <a:latin typeface="Garamond" panose="02020404030301010803" pitchFamily="18" charset="0"/>
              </a:rPr>
              <a:t> changes dynamically with each run of the ‘for’ loop.</a:t>
            </a:r>
          </a:p>
          <a:p>
            <a:pPr marL="342900" indent="-342900">
              <a:spcAft>
                <a:spcPts val="1200"/>
              </a:spcAft>
              <a:buBlip>
                <a:blip r:embed="rId2"/>
              </a:buBlip>
            </a:pPr>
            <a:r>
              <a:rPr lang="en-US" sz="2400" dirty="0" smtClean="0">
                <a:solidFill>
                  <a:srgbClr val="002060"/>
                </a:solidFill>
                <a:latin typeface="Garamond" panose="02020404030301010803" pitchFamily="18" charset="0"/>
              </a:rPr>
              <a:t>Therefore, the concatenation is done dynamically for each run of the loop; the label is stored as variable </a:t>
            </a:r>
            <a:r>
              <a:rPr lang="en-US" sz="2400" i="1" dirty="0" err="1" smtClean="0">
                <a:solidFill>
                  <a:srgbClr val="002060"/>
                </a:solidFill>
                <a:latin typeface="Garamond" panose="02020404030301010803" pitchFamily="18" charset="0"/>
              </a:rPr>
              <a:t>block_label</a:t>
            </a:r>
            <a:r>
              <a:rPr lang="en-US" sz="2400" dirty="0" smtClean="0">
                <a:solidFill>
                  <a:srgbClr val="002060"/>
                </a:solidFill>
                <a:latin typeface="Garamond" panose="02020404030301010803" pitchFamily="18" charset="0"/>
              </a:rPr>
              <a:t>.</a:t>
            </a:r>
          </a:p>
          <a:p>
            <a:pPr marL="342900" indent="-342900">
              <a:spcAft>
                <a:spcPts val="1200"/>
              </a:spcAft>
              <a:buBlip>
                <a:blip r:embed="rId2"/>
              </a:buBlip>
            </a:pPr>
            <a:r>
              <a:rPr lang="en-US" sz="2400" dirty="0" smtClean="0">
                <a:solidFill>
                  <a:srgbClr val="002060"/>
                </a:solidFill>
                <a:latin typeface="Garamond" panose="02020404030301010803" pitchFamily="18" charset="0"/>
              </a:rPr>
              <a:t>Ultimately, variable </a:t>
            </a:r>
            <a:r>
              <a:rPr lang="en-US" sz="2400" i="1" dirty="0" err="1" smtClean="0">
                <a:solidFill>
                  <a:srgbClr val="002060"/>
                </a:solidFill>
                <a:latin typeface="Garamond" panose="02020404030301010803" pitchFamily="18" charset="0"/>
              </a:rPr>
              <a:t>block_label</a:t>
            </a:r>
            <a:r>
              <a:rPr lang="en-US" sz="2400" i="1" dirty="0" smtClean="0">
                <a:solidFill>
                  <a:srgbClr val="002060"/>
                </a:solidFill>
                <a:latin typeface="Garamond" panose="02020404030301010803" pitchFamily="18" charset="0"/>
              </a:rPr>
              <a:t> </a:t>
            </a:r>
            <a:r>
              <a:rPr lang="en-US" sz="2400" dirty="0" smtClean="0">
                <a:solidFill>
                  <a:srgbClr val="002060"/>
                </a:solidFill>
                <a:latin typeface="Garamond" panose="02020404030301010803" pitchFamily="18" charset="0"/>
              </a:rPr>
              <a:t>is passed as key to the dictionary.</a:t>
            </a:r>
          </a:p>
        </p:txBody>
      </p:sp>
    </p:spTree>
    <p:extLst>
      <p:ext uri="{BB962C8B-B14F-4D97-AF65-F5344CB8AC3E}">
        <p14:creationId xmlns:p14="http://schemas.microsoft.com/office/powerpoint/2010/main" val="3975979698"/>
      </p:ext>
    </p:extLst>
  </p:cSld>
  <p:clrMapOvr>
    <a:masterClrMapping/>
  </p:clrMapOvr>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Image result for fluid flow through porous media, imag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Image result for fluid flow through porous media, imag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Title 1"/>
          <p:cNvSpPr txBox="1">
            <a:spLocks/>
          </p:cNvSpPr>
          <p:nvPr/>
        </p:nvSpPr>
        <p:spPr>
          <a:xfrm>
            <a:off x="1587" y="0"/>
            <a:ext cx="10470340" cy="990600"/>
          </a:xfrm>
          <a:prstGeom prst="rect">
            <a:avLst/>
          </a:prstGeom>
          <a:solidFill>
            <a:srgbClr val="7030A0"/>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000" dirty="0">
                <a:solidFill>
                  <a:schemeClr val="bg1"/>
                </a:solidFill>
                <a:latin typeface="Monotype Corsiva" panose="03010101010201010101" pitchFamily="66" charset="0"/>
              </a:rPr>
              <a:t>PET </a:t>
            </a:r>
            <a:r>
              <a:rPr lang="en-US" sz="2000" dirty="0" smtClean="0">
                <a:solidFill>
                  <a:schemeClr val="bg1"/>
                </a:solidFill>
                <a:latin typeface="Monotype Corsiva" panose="03010101010201010101" pitchFamily="66" charset="0"/>
              </a:rPr>
              <a:t>328: Computer Applications in Petroleum Engineering – with Python Programming	</a:t>
            </a:r>
            <a:r>
              <a:rPr lang="en-US" sz="2000" dirty="0" smtClean="0">
                <a:solidFill>
                  <a:srgbClr val="FFFF00"/>
                </a:solidFill>
                <a:latin typeface="Monotype Corsiva" panose="03010101010201010101" pitchFamily="66" charset="0"/>
              </a:rPr>
              <a:t>Dr. Mosobalaje, O. O.</a:t>
            </a:r>
            <a:endParaRPr lang="en-US" sz="2000" dirty="0">
              <a:solidFill>
                <a:srgbClr val="FFFF00"/>
              </a:solidFill>
              <a:latin typeface="Monotype Corsiva" panose="03010101010201010101" pitchFamily="66" charset="0"/>
            </a:endParaRPr>
          </a:p>
          <a:p>
            <a:r>
              <a:rPr lang="en-US" sz="2800" dirty="0">
                <a:solidFill>
                  <a:schemeClr val="bg1"/>
                </a:solidFill>
                <a:latin typeface="Garamond" panose="02020404030301010803" pitchFamily="18" charset="0"/>
              </a:rPr>
              <a:t>PYTHON DATA STRUCTURES</a:t>
            </a:r>
            <a:endParaRPr lang="en-US" sz="2800" dirty="0" smtClean="0">
              <a:solidFill>
                <a:schemeClr val="bg1"/>
              </a:solidFill>
              <a:latin typeface="Garamond" panose="02020404030301010803" pitchFamily="18" charset="0"/>
            </a:endParaRPr>
          </a:p>
        </p:txBody>
      </p:sp>
      <p:sp>
        <p:nvSpPr>
          <p:cNvPr id="8" name="Rectangle 7"/>
          <p:cNvSpPr/>
          <p:nvPr/>
        </p:nvSpPr>
        <p:spPr>
          <a:xfrm>
            <a:off x="155573" y="1119187"/>
            <a:ext cx="10895014" cy="892552"/>
          </a:xfrm>
          <a:prstGeom prst="rect">
            <a:avLst/>
          </a:prstGeom>
        </p:spPr>
        <p:txBody>
          <a:bodyPr wrap="square" numCol="1">
            <a:spAutoFit/>
          </a:bodyPr>
          <a:lstStyle/>
          <a:p>
            <a:pPr algn="ctr">
              <a:buSzPct val="100000"/>
            </a:pPr>
            <a:r>
              <a:rPr lang="en-US" sz="2800" dirty="0" smtClean="0">
                <a:solidFill>
                  <a:srgbClr val="FF0000"/>
                </a:solidFill>
                <a:latin typeface="Garamond" panose="02020404030301010803" pitchFamily="18" charset="0"/>
              </a:rPr>
              <a:t>Dictionaries</a:t>
            </a:r>
          </a:p>
          <a:p>
            <a:pPr marL="342900" indent="-342900">
              <a:spcAft>
                <a:spcPts val="1200"/>
              </a:spcAft>
              <a:buBlip>
                <a:blip r:embed="rId2"/>
              </a:buBlip>
            </a:pPr>
            <a:r>
              <a:rPr lang="en-US" sz="2400" dirty="0" smtClean="0">
                <a:solidFill>
                  <a:srgbClr val="FF0000"/>
                </a:solidFill>
                <a:latin typeface="Garamond" panose="02020404030301010803" pitchFamily="18" charset="0"/>
              </a:rPr>
              <a:t>Applications in petroleum engineering</a:t>
            </a:r>
            <a:r>
              <a:rPr lang="en-US" sz="2400" dirty="0" smtClean="0">
                <a:solidFill>
                  <a:srgbClr val="FF0000"/>
                </a:solidFill>
                <a:latin typeface="Garamond" panose="02020404030301010803" pitchFamily="18" charset="0"/>
              </a:rPr>
              <a:t>.</a:t>
            </a:r>
          </a:p>
        </p:txBody>
      </p:sp>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9787" y="2104172"/>
            <a:ext cx="8105775" cy="13430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4237" y="3810000"/>
            <a:ext cx="11791950" cy="1314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93515304"/>
      </p:ext>
    </p:extLst>
  </p:cSld>
  <p:clrMapOvr>
    <a:masterClrMapping/>
  </p:clrMapOvr>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Image result for fluid flow through porous media, imag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Image result for fluid flow through porous media, imag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Title 1"/>
          <p:cNvSpPr txBox="1">
            <a:spLocks/>
          </p:cNvSpPr>
          <p:nvPr/>
        </p:nvSpPr>
        <p:spPr>
          <a:xfrm>
            <a:off x="1587" y="0"/>
            <a:ext cx="10470340" cy="990600"/>
          </a:xfrm>
          <a:prstGeom prst="rect">
            <a:avLst/>
          </a:prstGeom>
          <a:solidFill>
            <a:srgbClr val="7030A0"/>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000" dirty="0">
                <a:solidFill>
                  <a:schemeClr val="bg1"/>
                </a:solidFill>
                <a:latin typeface="Monotype Corsiva" panose="03010101010201010101" pitchFamily="66" charset="0"/>
              </a:rPr>
              <a:t>PET </a:t>
            </a:r>
            <a:r>
              <a:rPr lang="en-US" sz="2000" dirty="0" smtClean="0">
                <a:solidFill>
                  <a:schemeClr val="bg1"/>
                </a:solidFill>
                <a:latin typeface="Monotype Corsiva" panose="03010101010201010101" pitchFamily="66" charset="0"/>
              </a:rPr>
              <a:t>328: Computer Applications in Petroleum Engineering – with Python Programming	</a:t>
            </a:r>
            <a:r>
              <a:rPr lang="en-US" sz="2000" dirty="0" smtClean="0">
                <a:solidFill>
                  <a:srgbClr val="FFFF00"/>
                </a:solidFill>
                <a:latin typeface="Monotype Corsiva" panose="03010101010201010101" pitchFamily="66" charset="0"/>
              </a:rPr>
              <a:t>Dr. Mosobalaje, O. O.</a:t>
            </a:r>
            <a:endParaRPr lang="en-US" sz="2000" dirty="0">
              <a:solidFill>
                <a:srgbClr val="FFFF00"/>
              </a:solidFill>
              <a:latin typeface="Monotype Corsiva" panose="03010101010201010101" pitchFamily="66" charset="0"/>
            </a:endParaRPr>
          </a:p>
          <a:p>
            <a:r>
              <a:rPr lang="en-US" sz="2800" dirty="0">
                <a:solidFill>
                  <a:schemeClr val="bg1"/>
                </a:solidFill>
                <a:latin typeface="Garamond" panose="02020404030301010803" pitchFamily="18" charset="0"/>
              </a:rPr>
              <a:t>PYTHON DATA STRUCTURES</a:t>
            </a:r>
            <a:endParaRPr lang="en-US" sz="2800" dirty="0" smtClean="0">
              <a:solidFill>
                <a:schemeClr val="bg1"/>
              </a:solidFill>
              <a:latin typeface="Garamond" panose="02020404030301010803" pitchFamily="18" charset="0"/>
            </a:endParaRPr>
          </a:p>
        </p:txBody>
      </p:sp>
      <p:sp>
        <p:nvSpPr>
          <p:cNvPr id="8" name="Rectangle 7"/>
          <p:cNvSpPr/>
          <p:nvPr/>
        </p:nvSpPr>
        <p:spPr>
          <a:xfrm>
            <a:off x="155573" y="1119187"/>
            <a:ext cx="8456614" cy="4832092"/>
          </a:xfrm>
          <a:prstGeom prst="rect">
            <a:avLst/>
          </a:prstGeom>
        </p:spPr>
        <p:txBody>
          <a:bodyPr wrap="square" numCol="1">
            <a:spAutoFit/>
          </a:bodyPr>
          <a:lstStyle/>
          <a:p>
            <a:pPr algn="ctr">
              <a:buSzPct val="100000"/>
            </a:pPr>
            <a:r>
              <a:rPr lang="en-US" sz="2800" dirty="0" smtClean="0">
                <a:solidFill>
                  <a:srgbClr val="FF0000"/>
                </a:solidFill>
                <a:latin typeface="Garamond" panose="02020404030301010803" pitchFamily="18" charset="0"/>
              </a:rPr>
              <a:t>Dictionaries</a:t>
            </a:r>
          </a:p>
          <a:p>
            <a:pPr marL="342900" indent="-342900">
              <a:spcAft>
                <a:spcPts val="1200"/>
              </a:spcAft>
              <a:buBlip>
                <a:blip r:embed="rId2"/>
              </a:buBlip>
            </a:pPr>
            <a:r>
              <a:rPr lang="en-US" sz="2400" dirty="0" smtClean="0">
                <a:solidFill>
                  <a:srgbClr val="FF0000"/>
                </a:solidFill>
                <a:latin typeface="Garamond" panose="02020404030301010803" pitchFamily="18" charset="0"/>
              </a:rPr>
              <a:t>Looping through a dictionary</a:t>
            </a:r>
            <a:endParaRPr lang="en-US" sz="2400" dirty="0" smtClean="0">
              <a:solidFill>
                <a:srgbClr val="FF0000"/>
              </a:solidFill>
              <a:latin typeface="Garamond" panose="02020404030301010803" pitchFamily="18" charset="0"/>
            </a:endParaRPr>
          </a:p>
          <a:p>
            <a:pPr marL="342900" indent="-342900">
              <a:spcAft>
                <a:spcPts val="1200"/>
              </a:spcAft>
              <a:buBlip>
                <a:blip r:embed="rId2"/>
              </a:buBlip>
            </a:pPr>
            <a:r>
              <a:rPr lang="en-US" sz="2400" dirty="0" smtClean="0">
                <a:solidFill>
                  <a:srgbClr val="002060"/>
                </a:solidFill>
                <a:latin typeface="Garamond" panose="02020404030301010803" pitchFamily="18" charset="0"/>
              </a:rPr>
              <a:t>Just like lists and tuples; the items of a dictionary can be looped through.</a:t>
            </a:r>
          </a:p>
          <a:p>
            <a:pPr marL="342900" indent="-342900">
              <a:spcAft>
                <a:spcPts val="1200"/>
              </a:spcAft>
              <a:buBlip>
                <a:blip r:embed="rId2"/>
              </a:buBlip>
            </a:pPr>
            <a:r>
              <a:rPr lang="en-US" sz="2400" dirty="0" smtClean="0">
                <a:solidFill>
                  <a:srgbClr val="002060"/>
                </a:solidFill>
                <a:latin typeface="Garamond" panose="02020404030301010803" pitchFamily="18" charset="0"/>
              </a:rPr>
              <a:t>In such loops, the dictionary keys are the default iterator variables (not the values)</a:t>
            </a:r>
          </a:p>
          <a:p>
            <a:pPr marL="342900" indent="-342900">
              <a:spcAft>
                <a:spcPts val="1200"/>
              </a:spcAft>
              <a:buBlip>
                <a:blip r:embed="rId2"/>
              </a:buBlip>
            </a:pPr>
            <a:r>
              <a:rPr lang="en-US" sz="2400" dirty="0" smtClean="0">
                <a:solidFill>
                  <a:srgbClr val="002060"/>
                </a:solidFill>
                <a:latin typeface="Garamond" panose="02020404030301010803" pitchFamily="18" charset="0"/>
              </a:rPr>
              <a:t>If the dictionary values are needed in the loop, they are simply accessed by indexing with the keys (which are the respective iterator variable)</a:t>
            </a:r>
          </a:p>
          <a:p>
            <a:pPr marL="342900" indent="-342900">
              <a:spcAft>
                <a:spcPts val="1200"/>
              </a:spcAft>
              <a:buBlip>
                <a:blip r:embed="rId2"/>
              </a:buBlip>
            </a:pPr>
            <a:r>
              <a:rPr lang="en-US" sz="2400" dirty="0" smtClean="0">
                <a:solidFill>
                  <a:srgbClr val="002060"/>
                </a:solidFill>
                <a:latin typeface="Garamond" panose="02020404030301010803" pitchFamily="18" charset="0"/>
              </a:rPr>
              <a:t>In essence, a loop through a dictionary is a loop through its keys; except otherwise constructed.  </a:t>
            </a:r>
          </a:p>
        </p:txBody>
      </p:sp>
    </p:spTree>
    <p:extLst>
      <p:ext uri="{BB962C8B-B14F-4D97-AF65-F5344CB8AC3E}">
        <p14:creationId xmlns:p14="http://schemas.microsoft.com/office/powerpoint/2010/main" val="4126539486"/>
      </p:ext>
    </p:extLst>
  </p:cSld>
  <p:clrMapOvr>
    <a:masterClrMapping/>
  </p:clrMapOvr>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Image result for fluid flow through porous media, imag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Image result for fluid flow through porous media, imag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Title 1"/>
          <p:cNvSpPr txBox="1">
            <a:spLocks/>
          </p:cNvSpPr>
          <p:nvPr/>
        </p:nvSpPr>
        <p:spPr>
          <a:xfrm>
            <a:off x="1587" y="0"/>
            <a:ext cx="10470340" cy="990600"/>
          </a:xfrm>
          <a:prstGeom prst="rect">
            <a:avLst/>
          </a:prstGeom>
          <a:solidFill>
            <a:srgbClr val="7030A0"/>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000" dirty="0">
                <a:solidFill>
                  <a:schemeClr val="bg1"/>
                </a:solidFill>
                <a:latin typeface="Monotype Corsiva" panose="03010101010201010101" pitchFamily="66" charset="0"/>
              </a:rPr>
              <a:t>PET </a:t>
            </a:r>
            <a:r>
              <a:rPr lang="en-US" sz="2000" dirty="0" smtClean="0">
                <a:solidFill>
                  <a:schemeClr val="bg1"/>
                </a:solidFill>
                <a:latin typeface="Monotype Corsiva" panose="03010101010201010101" pitchFamily="66" charset="0"/>
              </a:rPr>
              <a:t>328: Computer Applications in Petroleum Engineering – with Python Programming	</a:t>
            </a:r>
            <a:r>
              <a:rPr lang="en-US" sz="2000" dirty="0" smtClean="0">
                <a:solidFill>
                  <a:srgbClr val="FFFF00"/>
                </a:solidFill>
                <a:latin typeface="Monotype Corsiva" panose="03010101010201010101" pitchFamily="66" charset="0"/>
              </a:rPr>
              <a:t>Dr. Mosobalaje, O. O.</a:t>
            </a:r>
            <a:endParaRPr lang="en-US" sz="2000" dirty="0">
              <a:solidFill>
                <a:srgbClr val="FFFF00"/>
              </a:solidFill>
              <a:latin typeface="Monotype Corsiva" panose="03010101010201010101" pitchFamily="66" charset="0"/>
            </a:endParaRPr>
          </a:p>
          <a:p>
            <a:r>
              <a:rPr lang="en-US" sz="2800" dirty="0">
                <a:solidFill>
                  <a:schemeClr val="bg1"/>
                </a:solidFill>
                <a:latin typeface="Garamond" panose="02020404030301010803" pitchFamily="18" charset="0"/>
              </a:rPr>
              <a:t>PYTHON DATA STRUCTURES</a:t>
            </a:r>
            <a:endParaRPr lang="en-US" sz="2800" dirty="0" smtClean="0">
              <a:solidFill>
                <a:schemeClr val="bg1"/>
              </a:solidFill>
              <a:latin typeface="Garamond" panose="02020404030301010803" pitchFamily="18" charset="0"/>
            </a:endParaRPr>
          </a:p>
        </p:txBody>
      </p:sp>
      <p:sp>
        <p:nvSpPr>
          <p:cNvPr id="8" name="Rectangle 7"/>
          <p:cNvSpPr/>
          <p:nvPr/>
        </p:nvSpPr>
        <p:spPr>
          <a:xfrm>
            <a:off x="155573" y="1119187"/>
            <a:ext cx="8456614" cy="1785104"/>
          </a:xfrm>
          <a:prstGeom prst="rect">
            <a:avLst/>
          </a:prstGeom>
        </p:spPr>
        <p:txBody>
          <a:bodyPr wrap="square" numCol="1">
            <a:spAutoFit/>
          </a:bodyPr>
          <a:lstStyle/>
          <a:p>
            <a:pPr algn="ctr">
              <a:buSzPct val="100000"/>
            </a:pPr>
            <a:r>
              <a:rPr lang="en-US" sz="2800" dirty="0" smtClean="0">
                <a:solidFill>
                  <a:srgbClr val="FF0000"/>
                </a:solidFill>
                <a:latin typeface="Garamond" panose="02020404030301010803" pitchFamily="18" charset="0"/>
              </a:rPr>
              <a:t>Dictionaries</a:t>
            </a:r>
          </a:p>
          <a:p>
            <a:pPr marL="342900" indent="-342900">
              <a:spcAft>
                <a:spcPts val="1200"/>
              </a:spcAft>
              <a:buBlip>
                <a:blip r:embed="rId2"/>
              </a:buBlip>
            </a:pPr>
            <a:r>
              <a:rPr lang="en-US" sz="2400" dirty="0" smtClean="0">
                <a:solidFill>
                  <a:srgbClr val="FF0000"/>
                </a:solidFill>
                <a:latin typeface="Garamond" panose="02020404030301010803" pitchFamily="18" charset="0"/>
              </a:rPr>
              <a:t>Looping through a dictionary</a:t>
            </a:r>
            <a:endParaRPr lang="en-US" sz="2400" dirty="0" smtClean="0">
              <a:solidFill>
                <a:srgbClr val="FF0000"/>
              </a:solidFill>
              <a:latin typeface="Garamond" panose="02020404030301010803" pitchFamily="18" charset="0"/>
            </a:endParaRPr>
          </a:p>
          <a:p>
            <a:pPr marL="342900" indent="-342900">
              <a:spcAft>
                <a:spcPts val="1200"/>
              </a:spcAft>
              <a:buBlip>
                <a:blip r:embed="rId2"/>
              </a:buBlip>
            </a:pPr>
            <a:r>
              <a:rPr lang="en-US" sz="2400" dirty="0" smtClean="0">
                <a:solidFill>
                  <a:srgbClr val="002060"/>
                </a:solidFill>
                <a:latin typeface="Garamond" panose="02020404030301010803" pitchFamily="18" charset="0"/>
              </a:rPr>
              <a:t>Just like lists and tuples; the items of a dictionary can be looped through.</a:t>
            </a: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0387" y="3124200"/>
            <a:ext cx="8029575" cy="2552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92687300"/>
      </p:ext>
    </p:extLst>
  </p:cSld>
  <p:clrMapOvr>
    <a:masterClrMapping/>
  </p:clrMapOvr>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0" y="0"/>
            <a:ext cx="12195175" cy="6858000"/>
          </a:xfrm>
          <a:prstGeom prst="rect">
            <a:avLst/>
          </a:prstGeom>
          <a:solidFill>
            <a:schemeClr val="tx1">
              <a:lumMod val="85000"/>
              <a:lumOff val="15000"/>
            </a:schemeClr>
          </a:solidFill>
        </p:spPr>
        <p:txBody>
          <a:bodyPr>
            <a:normAutofit/>
          </a:bodyPr>
          <a:lstStyle>
            <a:lvl1pPr algn="ctr" defTabSz="457200" rtl="0" eaLnBrk="0" fontAlgn="base" hangingPunct="0">
              <a:spcBef>
                <a:spcPct val="0"/>
              </a:spcBef>
              <a:spcAft>
                <a:spcPct val="0"/>
              </a:spcAft>
              <a:defRPr sz="4400" kern="1200">
                <a:solidFill>
                  <a:schemeClr val="tx1"/>
                </a:solidFill>
                <a:latin typeface="+mj-lt"/>
                <a:ea typeface="ＭＳ Ｐゴシック" charset="0"/>
                <a:cs typeface="ＭＳ Ｐゴシック" charset="0"/>
              </a:defRPr>
            </a:lvl1pPr>
            <a:lvl2pPr algn="ctr" defTabSz="457200" rtl="0" eaLnBrk="0" fontAlgn="base" hangingPunct="0">
              <a:spcBef>
                <a:spcPct val="0"/>
              </a:spcBef>
              <a:spcAft>
                <a:spcPct val="0"/>
              </a:spcAft>
              <a:defRPr sz="4400">
                <a:solidFill>
                  <a:schemeClr val="tx1"/>
                </a:solidFill>
                <a:latin typeface="Calibri" charset="0"/>
                <a:ea typeface="ＭＳ Ｐゴシック" charset="0"/>
                <a:cs typeface="ＭＳ Ｐゴシック" charset="0"/>
              </a:defRPr>
            </a:lvl2pPr>
            <a:lvl3pPr algn="ctr" defTabSz="457200" rtl="0" eaLnBrk="0" fontAlgn="base" hangingPunct="0">
              <a:spcBef>
                <a:spcPct val="0"/>
              </a:spcBef>
              <a:spcAft>
                <a:spcPct val="0"/>
              </a:spcAft>
              <a:defRPr sz="4400">
                <a:solidFill>
                  <a:schemeClr val="tx1"/>
                </a:solidFill>
                <a:latin typeface="Calibri" charset="0"/>
                <a:ea typeface="ＭＳ Ｐゴシック" charset="0"/>
                <a:cs typeface="ＭＳ Ｐゴシック" charset="0"/>
              </a:defRPr>
            </a:lvl3pPr>
            <a:lvl4pPr algn="ctr" defTabSz="457200" rtl="0" eaLnBrk="0" fontAlgn="base" hangingPunct="0">
              <a:spcBef>
                <a:spcPct val="0"/>
              </a:spcBef>
              <a:spcAft>
                <a:spcPct val="0"/>
              </a:spcAft>
              <a:defRPr sz="4400">
                <a:solidFill>
                  <a:schemeClr val="tx1"/>
                </a:solidFill>
                <a:latin typeface="Calibri" charset="0"/>
                <a:ea typeface="ＭＳ Ｐゴシック" charset="0"/>
                <a:cs typeface="ＭＳ Ｐゴシック" charset="0"/>
              </a:defRPr>
            </a:lvl4pPr>
            <a:lvl5pPr algn="ctr" defTabSz="457200" rtl="0" eaLnBrk="0" fontAlgn="base" hangingPunct="0">
              <a:spcBef>
                <a:spcPct val="0"/>
              </a:spcBef>
              <a:spcAft>
                <a:spcPct val="0"/>
              </a:spcAft>
              <a:defRPr sz="4400">
                <a:solidFill>
                  <a:schemeClr val="tx1"/>
                </a:solidFill>
                <a:latin typeface="Calibri" charset="0"/>
                <a:ea typeface="ＭＳ Ｐゴシック" charset="0"/>
                <a:cs typeface="ＭＳ Ｐゴシック" charset="0"/>
              </a:defRPr>
            </a:lvl5pPr>
            <a:lvl6pPr marL="457200"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6pPr>
            <a:lvl7pPr marL="914400"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7pPr>
            <a:lvl8pPr marL="1371600"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8pPr>
            <a:lvl9pPr marL="1828800"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9pPr>
          </a:lstStyle>
          <a:p>
            <a:endParaRPr lang="en-US" sz="6000" dirty="0" smtClean="0">
              <a:solidFill>
                <a:schemeClr val="bg1"/>
              </a:solidFill>
              <a:latin typeface="Monotype Corsiva" panose="03010101010201010101" pitchFamily="66" charset="0"/>
            </a:endParaRPr>
          </a:p>
          <a:p>
            <a:endParaRPr lang="en-US" sz="6000" dirty="0" smtClean="0">
              <a:solidFill>
                <a:schemeClr val="bg1"/>
              </a:solidFill>
              <a:latin typeface="Monotype Corsiva" panose="03010101010201010101" pitchFamily="66" charset="0"/>
            </a:endParaRPr>
          </a:p>
        </p:txBody>
      </p:sp>
      <p:sp>
        <p:nvSpPr>
          <p:cNvPr id="2" name="AutoShape 2" descr="Image result for Reservoir simulation images"/>
          <p:cNvSpPr>
            <a:spLocks noChangeAspect="1" noChangeArrowheads="1"/>
          </p:cNvSpPr>
          <p:nvPr/>
        </p:nvSpPr>
        <p:spPr bwMode="auto">
          <a:xfrm>
            <a:off x="207487" y="-144463"/>
            <a:ext cx="406506"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19817" y="1018983"/>
            <a:ext cx="8044970" cy="45436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3725568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049588" y="4602540"/>
            <a:ext cx="6096000" cy="1569660"/>
          </a:xfrm>
          <a:prstGeom prst="rect">
            <a:avLst/>
          </a:prstGeom>
        </p:spPr>
        <p:txBody>
          <a:bodyPr>
            <a:spAutoFit/>
          </a:bodyPr>
          <a:lstStyle/>
          <a:p>
            <a:pPr lvl="0" algn="ctr">
              <a:spcBef>
                <a:spcPct val="0"/>
              </a:spcBef>
              <a:defRPr/>
            </a:pPr>
            <a:r>
              <a:rPr lang="en-US" sz="3600" dirty="0">
                <a:solidFill>
                  <a:srgbClr val="002060"/>
                </a:solidFill>
                <a:latin typeface="Monotype Corsiva" pitchFamily="66" charset="0"/>
              </a:rPr>
              <a:t>Olatunde O. </a:t>
            </a:r>
            <a:r>
              <a:rPr lang="en-US" sz="3600" dirty="0" smtClean="0">
                <a:solidFill>
                  <a:srgbClr val="002060"/>
                </a:solidFill>
                <a:latin typeface="Monotype Corsiva" pitchFamily="66" charset="0"/>
              </a:rPr>
              <a:t>Mosobalaje (PhD)</a:t>
            </a:r>
            <a:endParaRPr lang="en-US" sz="3600" dirty="0">
              <a:solidFill>
                <a:srgbClr val="002060"/>
              </a:solidFill>
              <a:latin typeface="Monotype Corsiva" pitchFamily="66" charset="0"/>
            </a:endParaRPr>
          </a:p>
          <a:p>
            <a:pPr lvl="0" algn="ctr">
              <a:spcBef>
                <a:spcPct val="0"/>
              </a:spcBef>
              <a:defRPr/>
            </a:pPr>
            <a:r>
              <a:rPr lang="en-US" sz="2000" dirty="0">
                <a:solidFill>
                  <a:srgbClr val="002060"/>
                </a:solidFill>
                <a:latin typeface="Garamond" pitchFamily="18" charset="0"/>
              </a:rPr>
              <a:t>Department of Petroleum Engineering,</a:t>
            </a:r>
          </a:p>
          <a:p>
            <a:pPr lvl="0" algn="ctr">
              <a:spcBef>
                <a:spcPct val="0"/>
              </a:spcBef>
              <a:defRPr/>
            </a:pPr>
            <a:r>
              <a:rPr lang="en-US" sz="2000" dirty="0">
                <a:solidFill>
                  <a:srgbClr val="002060"/>
                </a:solidFill>
                <a:latin typeface="Garamond" pitchFamily="18" charset="0"/>
              </a:rPr>
              <a:t>Covenant University, Ota</a:t>
            </a:r>
          </a:p>
          <a:p>
            <a:pPr lvl="0" algn="ctr">
              <a:spcBef>
                <a:spcPct val="0"/>
              </a:spcBef>
              <a:defRPr/>
            </a:pPr>
            <a:r>
              <a:rPr lang="en-US" sz="2000" dirty="0">
                <a:solidFill>
                  <a:srgbClr val="002060"/>
                </a:solidFill>
                <a:latin typeface="Garamond" pitchFamily="18" charset="0"/>
              </a:rPr>
              <a:t>Nigeria </a:t>
            </a:r>
            <a:endParaRPr lang="en-US" sz="2000" dirty="0"/>
          </a:p>
        </p:txBody>
      </p:sp>
      <p:sp>
        <p:nvSpPr>
          <p:cNvPr id="6" name="Title 1"/>
          <p:cNvSpPr txBox="1">
            <a:spLocks/>
          </p:cNvSpPr>
          <p:nvPr/>
        </p:nvSpPr>
        <p:spPr>
          <a:xfrm>
            <a:off x="460376" y="76200"/>
            <a:ext cx="10971212" cy="1066800"/>
          </a:xfrm>
          <a:prstGeom prst="rect">
            <a:avLst/>
          </a:prstGeom>
          <a:solidFill>
            <a:schemeClr val="bg1"/>
          </a:solidFill>
          <a:ln w="57150">
            <a:noFill/>
          </a:ln>
        </p:spPr>
        <p:txBody>
          <a:bodyPr vert="horz" lIns="91440" tIns="45720" rIns="91440" bIns="45720" rtlCol="0" anchor="ctr">
            <a:normAutofit fontScale="85000" lnSpcReduction="10000"/>
          </a:bodyPr>
          <a:lstStyle>
            <a:lvl1pPr algn="l" defTabSz="914400" rtl="0" eaLnBrk="1" latinLnBrk="0" hangingPunct="1">
              <a:spcBef>
                <a:spcPct val="0"/>
              </a:spcBef>
              <a:buNone/>
              <a:defRPr sz="5400" b="1" kern="1200">
                <a:solidFill>
                  <a:schemeClr val="tx1">
                    <a:lumMod val="95000"/>
                    <a:lumOff val="5000"/>
                  </a:schemeClr>
                </a:solidFill>
                <a:latin typeface="Rockwell Condensed" pitchFamily="18" charset="0"/>
                <a:ea typeface="+mj-ea"/>
                <a:cs typeface="Times New Roman" pitchFamily="18" charset="0"/>
              </a:defRPr>
            </a:lvl1pPr>
          </a:lstStyle>
          <a:p>
            <a:pPr algn="ctr"/>
            <a:r>
              <a:rPr lang="en-US" sz="3200" b="0" dirty="0" smtClean="0">
                <a:solidFill>
                  <a:srgbClr val="002060"/>
                </a:solidFill>
                <a:latin typeface="Garamond" pitchFamily="18" charset="0"/>
              </a:rPr>
              <a:t>PET328: COMPUTER APPLICATIONS IN PETROLEUM ENGINEERING</a:t>
            </a:r>
          </a:p>
          <a:p>
            <a:pPr algn="ctr"/>
            <a:r>
              <a:rPr lang="en-US" sz="3200" b="0" dirty="0" smtClean="0">
                <a:solidFill>
                  <a:srgbClr val="C00000"/>
                </a:solidFill>
                <a:latin typeface="Garamond" pitchFamily="18" charset="0"/>
              </a:rPr>
              <a:t>(With Python Programming)</a:t>
            </a:r>
            <a:endParaRPr lang="en-US" sz="3200" b="0" dirty="0">
              <a:solidFill>
                <a:srgbClr val="C00000"/>
              </a:solidFill>
            </a:endParaRPr>
          </a:p>
        </p:txBody>
      </p:sp>
      <p:sp>
        <p:nvSpPr>
          <p:cNvPr id="3" name="AutoShape 2" descr="Image result for fluid flow through porous media, imag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Image result for fluid flow through porous media, imag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575" y="1524000"/>
            <a:ext cx="5369442" cy="304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97512" y="1524000"/>
            <a:ext cx="5629275" cy="304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734125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Image result for fluid flow through porous media, imag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Image result for fluid flow through porous media, imag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Title 1"/>
          <p:cNvSpPr txBox="1">
            <a:spLocks/>
          </p:cNvSpPr>
          <p:nvPr/>
        </p:nvSpPr>
        <p:spPr>
          <a:xfrm>
            <a:off x="1587" y="0"/>
            <a:ext cx="10470340" cy="990600"/>
          </a:xfrm>
          <a:prstGeom prst="rect">
            <a:avLst/>
          </a:prstGeom>
          <a:solidFill>
            <a:srgbClr val="7030A0"/>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000" dirty="0">
                <a:solidFill>
                  <a:schemeClr val="bg1"/>
                </a:solidFill>
                <a:latin typeface="Monotype Corsiva" panose="03010101010201010101" pitchFamily="66" charset="0"/>
              </a:rPr>
              <a:t>PET </a:t>
            </a:r>
            <a:r>
              <a:rPr lang="en-US" sz="2000" dirty="0" smtClean="0">
                <a:solidFill>
                  <a:schemeClr val="bg1"/>
                </a:solidFill>
                <a:latin typeface="Monotype Corsiva" panose="03010101010201010101" pitchFamily="66" charset="0"/>
              </a:rPr>
              <a:t>328: Computer Applications in Petroleum Engineering – with Python Programming	</a:t>
            </a:r>
            <a:r>
              <a:rPr lang="en-US" sz="2000" dirty="0" smtClean="0">
                <a:solidFill>
                  <a:srgbClr val="FFFF00"/>
                </a:solidFill>
                <a:latin typeface="Monotype Corsiva" panose="03010101010201010101" pitchFamily="66" charset="0"/>
              </a:rPr>
              <a:t>Dr. Mosobalaje, O. O.</a:t>
            </a:r>
            <a:endParaRPr lang="en-US" sz="2000" dirty="0">
              <a:solidFill>
                <a:srgbClr val="FFFF00"/>
              </a:solidFill>
              <a:latin typeface="Monotype Corsiva" panose="03010101010201010101" pitchFamily="66" charset="0"/>
            </a:endParaRPr>
          </a:p>
          <a:p>
            <a:r>
              <a:rPr lang="en-US" sz="2800" dirty="0" smtClean="0">
                <a:solidFill>
                  <a:schemeClr val="bg1"/>
                </a:solidFill>
                <a:latin typeface="Garamond" panose="02020404030301010803" pitchFamily="18" charset="0"/>
              </a:rPr>
              <a:t>PREAMBLES</a:t>
            </a:r>
          </a:p>
        </p:txBody>
      </p:sp>
      <p:sp>
        <p:nvSpPr>
          <p:cNvPr id="7" name="Rectangle 6"/>
          <p:cNvSpPr/>
          <p:nvPr/>
        </p:nvSpPr>
        <p:spPr>
          <a:xfrm>
            <a:off x="155575" y="1066800"/>
            <a:ext cx="5637212" cy="4062651"/>
          </a:xfrm>
          <a:prstGeom prst="rect">
            <a:avLst/>
          </a:prstGeom>
        </p:spPr>
        <p:txBody>
          <a:bodyPr wrap="square" numCol="1">
            <a:spAutoFit/>
          </a:bodyPr>
          <a:lstStyle/>
          <a:p>
            <a:pPr algn="ctr">
              <a:lnSpc>
                <a:spcPct val="150000"/>
              </a:lnSpc>
              <a:buSzPct val="100000"/>
            </a:pPr>
            <a:r>
              <a:rPr lang="en-US" sz="2800" dirty="0" smtClean="0">
                <a:solidFill>
                  <a:srgbClr val="FF0000"/>
                </a:solidFill>
                <a:latin typeface="Garamond" panose="02020404030301010803" pitchFamily="18" charset="0"/>
              </a:rPr>
              <a:t>The Toolbox</a:t>
            </a:r>
          </a:p>
          <a:p>
            <a:pPr marL="342900" indent="-342900">
              <a:lnSpc>
                <a:spcPct val="150000"/>
              </a:lnSpc>
              <a:buSzPct val="100000"/>
              <a:buBlip>
                <a:blip r:embed="rId2"/>
              </a:buBlip>
            </a:pPr>
            <a:r>
              <a:rPr lang="en-US" sz="2400" dirty="0" smtClean="0">
                <a:solidFill>
                  <a:srgbClr val="FF0000"/>
                </a:solidFill>
                <a:latin typeface="Garamond" pitchFamily="18" charset="0"/>
              </a:rPr>
              <a:t>Communicating with Python from a file</a:t>
            </a:r>
          </a:p>
          <a:p>
            <a:pPr>
              <a:lnSpc>
                <a:spcPct val="150000"/>
              </a:lnSpc>
              <a:buSzPct val="100000"/>
            </a:pPr>
            <a:r>
              <a:rPr lang="en-US" sz="2400" dirty="0" smtClean="0">
                <a:solidFill>
                  <a:srgbClr val="003399"/>
                </a:solidFill>
                <a:latin typeface="Garamond" pitchFamily="18" charset="0"/>
              </a:rPr>
              <a:t>Any text editor program could be used for this purpose, as long as the file is saved as a .</a:t>
            </a:r>
            <a:r>
              <a:rPr lang="en-US" sz="2400" dirty="0" err="1" smtClean="0">
                <a:solidFill>
                  <a:srgbClr val="003399"/>
                </a:solidFill>
                <a:latin typeface="Garamond" pitchFamily="18" charset="0"/>
              </a:rPr>
              <a:t>py</a:t>
            </a:r>
            <a:r>
              <a:rPr lang="en-US" sz="2400" dirty="0" smtClean="0">
                <a:solidFill>
                  <a:srgbClr val="003399"/>
                </a:solidFill>
                <a:latin typeface="Garamond" pitchFamily="18" charset="0"/>
              </a:rPr>
              <a:t> file.</a:t>
            </a:r>
          </a:p>
          <a:p>
            <a:pPr>
              <a:lnSpc>
                <a:spcPct val="150000"/>
              </a:lnSpc>
              <a:buSzPct val="100000"/>
            </a:pPr>
            <a:r>
              <a:rPr lang="en-US" sz="2400" dirty="0" smtClean="0">
                <a:solidFill>
                  <a:srgbClr val="003399"/>
                </a:solidFill>
                <a:latin typeface="Garamond" pitchFamily="18" charset="0"/>
              </a:rPr>
              <a:t>Good, Python has an in-built text editor for this purpose.</a:t>
            </a:r>
          </a:p>
        </p:txBody>
      </p:sp>
    </p:spTree>
    <p:extLst>
      <p:ext uri="{BB962C8B-B14F-4D97-AF65-F5344CB8AC3E}">
        <p14:creationId xmlns:p14="http://schemas.microsoft.com/office/powerpoint/2010/main" val="2705546897"/>
      </p:ext>
    </p:extLst>
  </p:cSld>
  <p:clrMapOvr>
    <a:masterClrMapping/>
  </p:clrMapOvr>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0" y="0"/>
            <a:ext cx="12195175" cy="6858000"/>
          </a:xfrm>
          <a:prstGeom prst="rect">
            <a:avLst/>
          </a:prstGeom>
          <a:solidFill>
            <a:schemeClr val="tx1">
              <a:lumMod val="85000"/>
              <a:lumOff val="15000"/>
            </a:schemeClr>
          </a:solidFill>
        </p:spPr>
        <p:txBody>
          <a:bodyPr>
            <a:normAutofit/>
          </a:bodyPr>
          <a:lstStyle>
            <a:lvl1pPr algn="ctr" defTabSz="457200" rtl="0" eaLnBrk="0" fontAlgn="base" hangingPunct="0">
              <a:spcBef>
                <a:spcPct val="0"/>
              </a:spcBef>
              <a:spcAft>
                <a:spcPct val="0"/>
              </a:spcAft>
              <a:defRPr sz="4400" kern="1200">
                <a:solidFill>
                  <a:schemeClr val="tx1"/>
                </a:solidFill>
                <a:latin typeface="+mj-lt"/>
                <a:ea typeface="ＭＳ Ｐゴシック" charset="0"/>
                <a:cs typeface="ＭＳ Ｐゴシック" charset="0"/>
              </a:defRPr>
            </a:lvl1pPr>
            <a:lvl2pPr algn="ctr" defTabSz="457200" rtl="0" eaLnBrk="0" fontAlgn="base" hangingPunct="0">
              <a:spcBef>
                <a:spcPct val="0"/>
              </a:spcBef>
              <a:spcAft>
                <a:spcPct val="0"/>
              </a:spcAft>
              <a:defRPr sz="4400">
                <a:solidFill>
                  <a:schemeClr val="tx1"/>
                </a:solidFill>
                <a:latin typeface="Calibri" charset="0"/>
                <a:ea typeface="ＭＳ Ｐゴシック" charset="0"/>
                <a:cs typeface="ＭＳ Ｐゴシック" charset="0"/>
              </a:defRPr>
            </a:lvl2pPr>
            <a:lvl3pPr algn="ctr" defTabSz="457200" rtl="0" eaLnBrk="0" fontAlgn="base" hangingPunct="0">
              <a:spcBef>
                <a:spcPct val="0"/>
              </a:spcBef>
              <a:spcAft>
                <a:spcPct val="0"/>
              </a:spcAft>
              <a:defRPr sz="4400">
                <a:solidFill>
                  <a:schemeClr val="tx1"/>
                </a:solidFill>
                <a:latin typeface="Calibri" charset="0"/>
                <a:ea typeface="ＭＳ Ｐゴシック" charset="0"/>
                <a:cs typeface="ＭＳ Ｐゴシック" charset="0"/>
              </a:defRPr>
            </a:lvl3pPr>
            <a:lvl4pPr algn="ctr" defTabSz="457200" rtl="0" eaLnBrk="0" fontAlgn="base" hangingPunct="0">
              <a:spcBef>
                <a:spcPct val="0"/>
              </a:spcBef>
              <a:spcAft>
                <a:spcPct val="0"/>
              </a:spcAft>
              <a:defRPr sz="4400">
                <a:solidFill>
                  <a:schemeClr val="tx1"/>
                </a:solidFill>
                <a:latin typeface="Calibri" charset="0"/>
                <a:ea typeface="ＭＳ Ｐゴシック" charset="0"/>
                <a:cs typeface="ＭＳ Ｐゴシック" charset="0"/>
              </a:defRPr>
            </a:lvl4pPr>
            <a:lvl5pPr algn="ctr" defTabSz="457200" rtl="0" eaLnBrk="0" fontAlgn="base" hangingPunct="0">
              <a:spcBef>
                <a:spcPct val="0"/>
              </a:spcBef>
              <a:spcAft>
                <a:spcPct val="0"/>
              </a:spcAft>
              <a:defRPr sz="4400">
                <a:solidFill>
                  <a:schemeClr val="tx1"/>
                </a:solidFill>
                <a:latin typeface="Calibri" charset="0"/>
                <a:ea typeface="ＭＳ Ｐゴシック" charset="0"/>
                <a:cs typeface="ＭＳ Ｐゴシック" charset="0"/>
              </a:defRPr>
            </a:lvl5pPr>
            <a:lvl6pPr marL="457200"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6pPr>
            <a:lvl7pPr marL="914400"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7pPr>
            <a:lvl8pPr marL="1371600"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8pPr>
            <a:lvl9pPr marL="1828800"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9pPr>
          </a:lstStyle>
          <a:p>
            <a:endParaRPr lang="en-US" sz="6000" dirty="0" smtClean="0">
              <a:solidFill>
                <a:schemeClr val="bg1"/>
              </a:solidFill>
              <a:latin typeface="Monotype Corsiva" panose="03010101010201010101" pitchFamily="66" charset="0"/>
            </a:endParaRPr>
          </a:p>
          <a:p>
            <a:endParaRPr lang="en-US" sz="6000" dirty="0" smtClean="0">
              <a:solidFill>
                <a:schemeClr val="bg1"/>
              </a:solidFill>
              <a:latin typeface="Monotype Corsiva" panose="03010101010201010101" pitchFamily="66" charset="0"/>
            </a:endParaRPr>
          </a:p>
          <a:p>
            <a:pPr algn="l"/>
            <a:r>
              <a:rPr lang="en-US" dirty="0" smtClean="0">
                <a:solidFill>
                  <a:srgbClr val="C00000"/>
                </a:solidFill>
                <a:latin typeface="Lucida Console" panose="020B0609040504020204" pitchFamily="49" charset="0"/>
              </a:rPr>
              <a:t>&gt;&gt;&gt;</a:t>
            </a:r>
            <a:r>
              <a:rPr lang="en-US" dirty="0" smtClean="0">
                <a:solidFill>
                  <a:srgbClr val="FF0000"/>
                </a:solidFill>
                <a:latin typeface="Lucida Console" panose="020B0609040504020204" pitchFamily="49" charset="0"/>
              </a:rPr>
              <a:t>#TTOWG!</a:t>
            </a:r>
          </a:p>
          <a:p>
            <a:pPr algn="l"/>
            <a:r>
              <a:rPr lang="en-US" dirty="0" smtClean="0">
                <a:solidFill>
                  <a:srgbClr val="C00000"/>
                </a:solidFill>
                <a:latin typeface="Lucida Console" panose="020B0609040504020204" pitchFamily="49" charset="0"/>
              </a:rPr>
              <a:t>&gt;&gt;&gt;</a:t>
            </a:r>
            <a:r>
              <a:rPr lang="en-US" dirty="0" smtClean="0">
                <a:solidFill>
                  <a:srgbClr val="CC3399"/>
                </a:solidFill>
                <a:latin typeface="Lucida Console" panose="020B0609040504020204" pitchFamily="49" charset="0"/>
              </a:rPr>
              <a:t>print</a:t>
            </a:r>
            <a:r>
              <a:rPr lang="en-US" dirty="0" smtClean="0">
                <a:solidFill>
                  <a:schemeClr val="bg1"/>
                </a:solidFill>
                <a:latin typeface="Lucida Console" panose="020B0609040504020204" pitchFamily="49" charset="0"/>
              </a:rPr>
              <a:t>(</a:t>
            </a:r>
            <a:r>
              <a:rPr lang="en-US" dirty="0" smtClean="0">
                <a:solidFill>
                  <a:srgbClr val="00B050"/>
                </a:solidFill>
                <a:latin typeface="Lucida Console" panose="020B0609040504020204" pitchFamily="49" charset="0"/>
              </a:rPr>
              <a:t>‘…to the only wise God’</a:t>
            </a:r>
            <a:r>
              <a:rPr lang="en-US" dirty="0" smtClean="0">
                <a:solidFill>
                  <a:schemeClr val="bg1"/>
                </a:solidFill>
                <a:latin typeface="Lucida Console" panose="020B0609040504020204" pitchFamily="49" charset="0"/>
              </a:rPr>
              <a:t>)</a:t>
            </a:r>
            <a:endParaRPr lang="en-US" dirty="0">
              <a:solidFill>
                <a:schemeClr val="bg1"/>
              </a:solidFill>
              <a:latin typeface="Lucida Console" panose="020B0609040504020204" pitchFamily="49" charset="0"/>
            </a:endParaRPr>
          </a:p>
        </p:txBody>
      </p:sp>
      <p:sp>
        <p:nvSpPr>
          <p:cNvPr id="2" name="AutoShape 2" descr="Image result for Reservoir simulation images"/>
          <p:cNvSpPr>
            <a:spLocks noChangeAspect="1" noChangeArrowheads="1"/>
          </p:cNvSpPr>
          <p:nvPr/>
        </p:nvSpPr>
        <p:spPr bwMode="auto">
          <a:xfrm>
            <a:off x="207487" y="-144463"/>
            <a:ext cx="406506"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32922773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Image result for fluid flow through porous media, imag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Image result for fluid flow through porous media, imag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Title 1"/>
          <p:cNvSpPr txBox="1">
            <a:spLocks/>
          </p:cNvSpPr>
          <p:nvPr/>
        </p:nvSpPr>
        <p:spPr>
          <a:xfrm>
            <a:off x="1587" y="0"/>
            <a:ext cx="10470340" cy="990600"/>
          </a:xfrm>
          <a:prstGeom prst="rect">
            <a:avLst/>
          </a:prstGeom>
          <a:solidFill>
            <a:srgbClr val="7030A0"/>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000" dirty="0">
                <a:solidFill>
                  <a:schemeClr val="bg1"/>
                </a:solidFill>
                <a:latin typeface="Monotype Corsiva" panose="03010101010201010101" pitchFamily="66" charset="0"/>
              </a:rPr>
              <a:t>PET </a:t>
            </a:r>
            <a:r>
              <a:rPr lang="en-US" sz="2000" dirty="0" smtClean="0">
                <a:solidFill>
                  <a:schemeClr val="bg1"/>
                </a:solidFill>
                <a:latin typeface="Monotype Corsiva" panose="03010101010201010101" pitchFamily="66" charset="0"/>
              </a:rPr>
              <a:t>328: Computer Applications in Petroleum Engineering – with Python Programming	</a:t>
            </a:r>
            <a:r>
              <a:rPr lang="en-US" sz="2000" dirty="0" smtClean="0">
                <a:solidFill>
                  <a:srgbClr val="FFFF00"/>
                </a:solidFill>
                <a:latin typeface="Monotype Corsiva" panose="03010101010201010101" pitchFamily="66" charset="0"/>
              </a:rPr>
              <a:t>Dr. Mosobalaje, O. O.</a:t>
            </a:r>
            <a:endParaRPr lang="en-US" sz="2000" dirty="0">
              <a:solidFill>
                <a:srgbClr val="FFFF00"/>
              </a:solidFill>
              <a:latin typeface="Monotype Corsiva" panose="03010101010201010101" pitchFamily="66" charset="0"/>
            </a:endParaRPr>
          </a:p>
          <a:p>
            <a:r>
              <a:rPr lang="en-US" sz="2800" dirty="0" smtClean="0">
                <a:solidFill>
                  <a:schemeClr val="bg1"/>
                </a:solidFill>
                <a:latin typeface="Garamond" panose="02020404030301010803" pitchFamily="18" charset="0"/>
              </a:rPr>
              <a:t>PREAMBLES</a:t>
            </a:r>
          </a:p>
        </p:txBody>
      </p:sp>
      <p:sp>
        <p:nvSpPr>
          <p:cNvPr id="7" name="Rectangle 6"/>
          <p:cNvSpPr/>
          <p:nvPr/>
        </p:nvSpPr>
        <p:spPr>
          <a:xfrm>
            <a:off x="155575" y="1066800"/>
            <a:ext cx="5637212" cy="2400657"/>
          </a:xfrm>
          <a:prstGeom prst="rect">
            <a:avLst/>
          </a:prstGeom>
        </p:spPr>
        <p:txBody>
          <a:bodyPr wrap="square" numCol="1">
            <a:spAutoFit/>
          </a:bodyPr>
          <a:lstStyle/>
          <a:p>
            <a:pPr algn="ctr">
              <a:lnSpc>
                <a:spcPct val="150000"/>
              </a:lnSpc>
              <a:buSzPct val="100000"/>
            </a:pPr>
            <a:r>
              <a:rPr lang="en-US" sz="2800" dirty="0" smtClean="0">
                <a:solidFill>
                  <a:srgbClr val="FF0000"/>
                </a:solidFill>
                <a:latin typeface="Garamond" panose="02020404030301010803" pitchFamily="18" charset="0"/>
              </a:rPr>
              <a:t>The Toolbox</a:t>
            </a:r>
          </a:p>
          <a:p>
            <a:pPr marL="342900" indent="-342900">
              <a:lnSpc>
                <a:spcPct val="150000"/>
              </a:lnSpc>
              <a:buSzPct val="100000"/>
              <a:buBlip>
                <a:blip r:embed="rId2"/>
              </a:buBlip>
            </a:pPr>
            <a:r>
              <a:rPr lang="en-US" sz="2400" dirty="0" smtClean="0">
                <a:solidFill>
                  <a:srgbClr val="FF0000"/>
                </a:solidFill>
                <a:latin typeface="Garamond" pitchFamily="18" charset="0"/>
              </a:rPr>
              <a:t>Communicating with Python from a file</a:t>
            </a:r>
          </a:p>
          <a:p>
            <a:pPr>
              <a:lnSpc>
                <a:spcPct val="150000"/>
              </a:lnSpc>
              <a:buSzPct val="100000"/>
            </a:pPr>
            <a:r>
              <a:rPr lang="en-US" sz="2400" dirty="0" smtClean="0">
                <a:solidFill>
                  <a:srgbClr val="003399"/>
                </a:solidFill>
                <a:latin typeface="Garamond" pitchFamily="18" charset="0"/>
              </a:rPr>
              <a:t>To launch Python’s in-built code editor, just click on the </a:t>
            </a:r>
            <a:r>
              <a:rPr lang="en-US" sz="2400" dirty="0" smtClean="0">
                <a:solidFill>
                  <a:srgbClr val="FF0000"/>
                </a:solidFill>
                <a:latin typeface="Garamond" pitchFamily="18" charset="0"/>
              </a:rPr>
              <a:t>File</a:t>
            </a:r>
            <a:r>
              <a:rPr lang="en-US" sz="2400" dirty="0" smtClean="0">
                <a:solidFill>
                  <a:srgbClr val="003399"/>
                </a:solidFill>
                <a:latin typeface="Garamond" pitchFamily="18" charset="0"/>
              </a:rPr>
              <a:t> menu and choose </a:t>
            </a:r>
            <a:r>
              <a:rPr lang="en-US" sz="2400" dirty="0" smtClean="0">
                <a:solidFill>
                  <a:srgbClr val="FF0000"/>
                </a:solidFill>
                <a:latin typeface="Garamond" pitchFamily="18" charset="0"/>
              </a:rPr>
              <a:t>New File</a:t>
            </a:r>
            <a:r>
              <a:rPr lang="en-US" sz="2400" dirty="0" smtClean="0">
                <a:solidFill>
                  <a:srgbClr val="003399"/>
                </a:solidFill>
                <a:latin typeface="Garamond" pitchFamily="18" charset="0"/>
              </a:rPr>
              <a:t>.</a:t>
            </a:r>
          </a:p>
        </p:txBody>
      </p:sp>
      <p:pic>
        <p:nvPicPr>
          <p:cNvPr id="6" name="Picture 5"/>
          <p:cNvPicPr/>
          <p:nvPr/>
        </p:nvPicPr>
        <p:blipFill>
          <a:blip r:embed="rId3"/>
          <a:stretch>
            <a:fillRect/>
          </a:stretch>
        </p:blipFill>
        <p:spPr>
          <a:xfrm>
            <a:off x="5640387" y="1447800"/>
            <a:ext cx="6128067" cy="4495800"/>
          </a:xfrm>
          <a:prstGeom prst="rect">
            <a:avLst/>
          </a:prstGeom>
        </p:spPr>
      </p:pic>
    </p:spTree>
    <p:extLst>
      <p:ext uri="{BB962C8B-B14F-4D97-AF65-F5344CB8AC3E}">
        <p14:creationId xmlns:p14="http://schemas.microsoft.com/office/powerpoint/2010/main" val="192865679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Image result for fluid flow through porous media, imag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Image result for fluid flow through porous media, imag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Title 1"/>
          <p:cNvSpPr txBox="1">
            <a:spLocks/>
          </p:cNvSpPr>
          <p:nvPr/>
        </p:nvSpPr>
        <p:spPr>
          <a:xfrm>
            <a:off x="1587" y="0"/>
            <a:ext cx="10470340" cy="990600"/>
          </a:xfrm>
          <a:prstGeom prst="rect">
            <a:avLst/>
          </a:prstGeom>
          <a:solidFill>
            <a:srgbClr val="7030A0"/>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000" dirty="0">
                <a:solidFill>
                  <a:schemeClr val="bg1"/>
                </a:solidFill>
                <a:latin typeface="Monotype Corsiva" panose="03010101010201010101" pitchFamily="66" charset="0"/>
              </a:rPr>
              <a:t>PET </a:t>
            </a:r>
            <a:r>
              <a:rPr lang="en-US" sz="2000" dirty="0" smtClean="0">
                <a:solidFill>
                  <a:schemeClr val="bg1"/>
                </a:solidFill>
                <a:latin typeface="Monotype Corsiva" panose="03010101010201010101" pitchFamily="66" charset="0"/>
              </a:rPr>
              <a:t>328: Computer Applications in Petroleum Engineering – with Python Programming	</a:t>
            </a:r>
            <a:r>
              <a:rPr lang="en-US" sz="2000" dirty="0" smtClean="0">
                <a:solidFill>
                  <a:srgbClr val="FFFF00"/>
                </a:solidFill>
                <a:latin typeface="Monotype Corsiva" panose="03010101010201010101" pitchFamily="66" charset="0"/>
              </a:rPr>
              <a:t>Dr. Mosobalaje, O. O.</a:t>
            </a:r>
            <a:endParaRPr lang="en-US" sz="2000" dirty="0">
              <a:solidFill>
                <a:srgbClr val="FFFF00"/>
              </a:solidFill>
              <a:latin typeface="Monotype Corsiva" panose="03010101010201010101" pitchFamily="66" charset="0"/>
            </a:endParaRPr>
          </a:p>
          <a:p>
            <a:r>
              <a:rPr lang="en-US" sz="2800" dirty="0" smtClean="0">
                <a:solidFill>
                  <a:schemeClr val="bg1"/>
                </a:solidFill>
                <a:latin typeface="Garamond" panose="02020404030301010803" pitchFamily="18" charset="0"/>
              </a:rPr>
              <a:t>PREAMBLES</a:t>
            </a:r>
          </a:p>
        </p:txBody>
      </p:sp>
      <p:sp>
        <p:nvSpPr>
          <p:cNvPr id="7" name="Rectangle 6"/>
          <p:cNvSpPr/>
          <p:nvPr/>
        </p:nvSpPr>
        <p:spPr>
          <a:xfrm>
            <a:off x="155575" y="1066800"/>
            <a:ext cx="5637212" cy="1292662"/>
          </a:xfrm>
          <a:prstGeom prst="rect">
            <a:avLst/>
          </a:prstGeom>
        </p:spPr>
        <p:txBody>
          <a:bodyPr wrap="square" numCol="1">
            <a:spAutoFit/>
          </a:bodyPr>
          <a:lstStyle/>
          <a:p>
            <a:pPr algn="ctr">
              <a:lnSpc>
                <a:spcPct val="150000"/>
              </a:lnSpc>
              <a:buSzPct val="100000"/>
            </a:pPr>
            <a:r>
              <a:rPr lang="en-US" sz="2800" dirty="0" smtClean="0">
                <a:solidFill>
                  <a:srgbClr val="FF0000"/>
                </a:solidFill>
                <a:latin typeface="Garamond" panose="02020404030301010803" pitchFamily="18" charset="0"/>
              </a:rPr>
              <a:t>The Toolbox</a:t>
            </a:r>
          </a:p>
          <a:p>
            <a:pPr marL="342900" indent="-342900">
              <a:lnSpc>
                <a:spcPct val="150000"/>
              </a:lnSpc>
              <a:buSzPct val="100000"/>
              <a:buBlip>
                <a:blip r:embed="rId2"/>
              </a:buBlip>
            </a:pPr>
            <a:r>
              <a:rPr lang="en-US" sz="2400" dirty="0" smtClean="0">
                <a:solidFill>
                  <a:srgbClr val="FF0000"/>
                </a:solidFill>
                <a:latin typeface="Garamond" pitchFamily="18" charset="0"/>
              </a:rPr>
              <a:t>Communicating with Python from a file</a:t>
            </a:r>
          </a:p>
        </p:txBody>
      </p:sp>
      <p:pic>
        <p:nvPicPr>
          <p:cNvPr id="1026" name="Picture 2" descr="F:\Capture\Capture a.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8372" y="2514600"/>
            <a:ext cx="5029200" cy="3222885"/>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F:\Capture\Capture b.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587" y="3657600"/>
            <a:ext cx="6353175" cy="219075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6021387" y="1914435"/>
            <a:ext cx="5637212" cy="1200329"/>
          </a:xfrm>
          <a:prstGeom prst="rect">
            <a:avLst/>
          </a:prstGeom>
        </p:spPr>
        <p:txBody>
          <a:bodyPr wrap="square" numCol="1">
            <a:spAutoFit/>
          </a:bodyPr>
          <a:lstStyle/>
          <a:p>
            <a:pPr>
              <a:lnSpc>
                <a:spcPct val="150000"/>
              </a:lnSpc>
              <a:buSzPct val="100000"/>
            </a:pPr>
            <a:r>
              <a:rPr lang="en-US" sz="2400" dirty="0" smtClean="0">
                <a:solidFill>
                  <a:srgbClr val="003399"/>
                </a:solidFill>
                <a:latin typeface="Garamond" pitchFamily="18" charset="0"/>
              </a:rPr>
              <a:t>Once the editor is opened, you can type in your lines of codes. </a:t>
            </a:r>
          </a:p>
        </p:txBody>
      </p:sp>
    </p:spTree>
    <p:extLst>
      <p:ext uri="{BB962C8B-B14F-4D97-AF65-F5344CB8AC3E}">
        <p14:creationId xmlns:p14="http://schemas.microsoft.com/office/powerpoint/2010/main" val="262762524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Image result for fluid flow through porous media, imag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Image result for fluid flow through porous media, imag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Title 1"/>
          <p:cNvSpPr txBox="1">
            <a:spLocks/>
          </p:cNvSpPr>
          <p:nvPr/>
        </p:nvSpPr>
        <p:spPr>
          <a:xfrm>
            <a:off x="1587" y="0"/>
            <a:ext cx="10470340" cy="990600"/>
          </a:xfrm>
          <a:prstGeom prst="rect">
            <a:avLst/>
          </a:prstGeom>
          <a:solidFill>
            <a:srgbClr val="7030A0"/>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000" dirty="0">
                <a:solidFill>
                  <a:schemeClr val="bg1"/>
                </a:solidFill>
                <a:latin typeface="Monotype Corsiva" panose="03010101010201010101" pitchFamily="66" charset="0"/>
              </a:rPr>
              <a:t>PET </a:t>
            </a:r>
            <a:r>
              <a:rPr lang="en-US" sz="2000" dirty="0" smtClean="0">
                <a:solidFill>
                  <a:schemeClr val="bg1"/>
                </a:solidFill>
                <a:latin typeface="Monotype Corsiva" panose="03010101010201010101" pitchFamily="66" charset="0"/>
              </a:rPr>
              <a:t>328: Computer Applications in Petroleum Engineering – with Python Programming	</a:t>
            </a:r>
            <a:r>
              <a:rPr lang="en-US" sz="2000" dirty="0" smtClean="0">
                <a:solidFill>
                  <a:srgbClr val="FFFF00"/>
                </a:solidFill>
                <a:latin typeface="Monotype Corsiva" panose="03010101010201010101" pitchFamily="66" charset="0"/>
              </a:rPr>
              <a:t>Dr. Mosobalaje, O. O.</a:t>
            </a:r>
            <a:endParaRPr lang="en-US" sz="2000" dirty="0">
              <a:solidFill>
                <a:srgbClr val="FFFF00"/>
              </a:solidFill>
              <a:latin typeface="Monotype Corsiva" panose="03010101010201010101" pitchFamily="66" charset="0"/>
            </a:endParaRPr>
          </a:p>
          <a:p>
            <a:r>
              <a:rPr lang="en-US" sz="2800" dirty="0" smtClean="0">
                <a:solidFill>
                  <a:schemeClr val="bg1"/>
                </a:solidFill>
                <a:latin typeface="Garamond" panose="02020404030301010803" pitchFamily="18" charset="0"/>
              </a:rPr>
              <a:t>PREAMBLES</a:t>
            </a:r>
          </a:p>
        </p:txBody>
      </p:sp>
      <p:sp>
        <p:nvSpPr>
          <p:cNvPr id="7" name="Rectangle 6"/>
          <p:cNvSpPr/>
          <p:nvPr/>
        </p:nvSpPr>
        <p:spPr>
          <a:xfrm>
            <a:off x="155575" y="1066800"/>
            <a:ext cx="5637212" cy="4062651"/>
          </a:xfrm>
          <a:prstGeom prst="rect">
            <a:avLst/>
          </a:prstGeom>
        </p:spPr>
        <p:txBody>
          <a:bodyPr wrap="square" numCol="1">
            <a:spAutoFit/>
          </a:bodyPr>
          <a:lstStyle/>
          <a:p>
            <a:pPr algn="ctr">
              <a:lnSpc>
                <a:spcPct val="150000"/>
              </a:lnSpc>
              <a:buSzPct val="100000"/>
            </a:pPr>
            <a:r>
              <a:rPr lang="en-US" sz="2800" dirty="0" smtClean="0">
                <a:solidFill>
                  <a:srgbClr val="FF0000"/>
                </a:solidFill>
                <a:latin typeface="Garamond" panose="02020404030301010803" pitchFamily="18" charset="0"/>
              </a:rPr>
              <a:t>The Toolbox</a:t>
            </a:r>
          </a:p>
          <a:p>
            <a:pPr marL="342900" indent="-342900">
              <a:lnSpc>
                <a:spcPct val="150000"/>
              </a:lnSpc>
              <a:buSzPct val="100000"/>
              <a:buBlip>
                <a:blip r:embed="rId2"/>
              </a:buBlip>
            </a:pPr>
            <a:r>
              <a:rPr lang="en-US" sz="2400" dirty="0" smtClean="0">
                <a:solidFill>
                  <a:srgbClr val="FF0000"/>
                </a:solidFill>
                <a:latin typeface="Garamond" pitchFamily="18" charset="0"/>
              </a:rPr>
              <a:t>Communicating with Python from a file</a:t>
            </a:r>
          </a:p>
          <a:p>
            <a:pPr>
              <a:lnSpc>
                <a:spcPct val="150000"/>
              </a:lnSpc>
              <a:buSzPct val="100000"/>
            </a:pPr>
            <a:r>
              <a:rPr lang="en-US" sz="2400" dirty="0" smtClean="0">
                <a:solidFill>
                  <a:srgbClr val="003399"/>
                </a:solidFill>
                <a:latin typeface="Garamond" pitchFamily="18" charset="0"/>
              </a:rPr>
              <a:t>Before submitting the lines of codes in the code editor to the Python interpreter, you need to save the editor file.</a:t>
            </a:r>
          </a:p>
          <a:p>
            <a:pPr>
              <a:lnSpc>
                <a:spcPct val="150000"/>
              </a:lnSpc>
              <a:buSzPct val="100000"/>
            </a:pPr>
            <a:r>
              <a:rPr lang="en-US" sz="2400" dirty="0" smtClean="0">
                <a:solidFill>
                  <a:srgbClr val="003399"/>
                </a:solidFill>
                <a:latin typeface="Garamond" pitchFamily="18" charset="0"/>
              </a:rPr>
              <a:t>To save, simply go the </a:t>
            </a:r>
            <a:r>
              <a:rPr lang="en-US" sz="2400" dirty="0" smtClean="0">
                <a:solidFill>
                  <a:srgbClr val="FF0000"/>
                </a:solidFill>
                <a:latin typeface="Garamond" pitchFamily="18" charset="0"/>
              </a:rPr>
              <a:t>File</a:t>
            </a:r>
            <a:r>
              <a:rPr lang="en-US" sz="2400" dirty="0" smtClean="0">
                <a:solidFill>
                  <a:srgbClr val="003399"/>
                </a:solidFill>
                <a:latin typeface="Garamond" pitchFamily="18" charset="0"/>
              </a:rPr>
              <a:t> menu and choose </a:t>
            </a:r>
            <a:r>
              <a:rPr lang="en-US" sz="2400" dirty="0" smtClean="0">
                <a:solidFill>
                  <a:srgbClr val="FF0000"/>
                </a:solidFill>
                <a:latin typeface="Garamond" pitchFamily="18" charset="0"/>
              </a:rPr>
              <a:t>Save As </a:t>
            </a:r>
            <a:r>
              <a:rPr lang="en-US" sz="2400" dirty="0" smtClean="0">
                <a:solidFill>
                  <a:srgbClr val="003399"/>
                </a:solidFill>
                <a:latin typeface="Garamond" pitchFamily="18" charset="0"/>
              </a:rPr>
              <a:t> </a:t>
            </a:r>
          </a:p>
        </p:txBody>
      </p:sp>
      <p:pic>
        <p:nvPicPr>
          <p:cNvPr id="2050" name="Picture 2" descr="F:\Capture\Capture c.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92787" y="1583650"/>
            <a:ext cx="6124575" cy="3028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809524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Image result for fluid flow through porous media, imag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Image result for fluid flow through porous media, imag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Title 1"/>
          <p:cNvSpPr txBox="1">
            <a:spLocks/>
          </p:cNvSpPr>
          <p:nvPr/>
        </p:nvSpPr>
        <p:spPr>
          <a:xfrm>
            <a:off x="1587" y="0"/>
            <a:ext cx="10470340" cy="990600"/>
          </a:xfrm>
          <a:prstGeom prst="rect">
            <a:avLst/>
          </a:prstGeom>
          <a:solidFill>
            <a:srgbClr val="7030A0"/>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000" dirty="0">
                <a:solidFill>
                  <a:schemeClr val="bg1"/>
                </a:solidFill>
                <a:latin typeface="Monotype Corsiva" panose="03010101010201010101" pitchFamily="66" charset="0"/>
              </a:rPr>
              <a:t>PET </a:t>
            </a:r>
            <a:r>
              <a:rPr lang="en-US" sz="2000" dirty="0" smtClean="0">
                <a:solidFill>
                  <a:schemeClr val="bg1"/>
                </a:solidFill>
                <a:latin typeface="Monotype Corsiva" panose="03010101010201010101" pitchFamily="66" charset="0"/>
              </a:rPr>
              <a:t>328: Computer Applications in Petroleum Engineering – with Python Programming	</a:t>
            </a:r>
            <a:r>
              <a:rPr lang="en-US" sz="2000" dirty="0" smtClean="0">
                <a:solidFill>
                  <a:srgbClr val="FFFF00"/>
                </a:solidFill>
                <a:latin typeface="Monotype Corsiva" panose="03010101010201010101" pitchFamily="66" charset="0"/>
              </a:rPr>
              <a:t>Dr. Mosobalaje, O. O.</a:t>
            </a:r>
            <a:endParaRPr lang="en-US" sz="2000" dirty="0">
              <a:solidFill>
                <a:srgbClr val="FFFF00"/>
              </a:solidFill>
              <a:latin typeface="Monotype Corsiva" panose="03010101010201010101" pitchFamily="66" charset="0"/>
            </a:endParaRPr>
          </a:p>
          <a:p>
            <a:r>
              <a:rPr lang="en-US" sz="2800" dirty="0" smtClean="0">
                <a:solidFill>
                  <a:schemeClr val="bg1"/>
                </a:solidFill>
                <a:latin typeface="Garamond" panose="02020404030301010803" pitchFamily="18" charset="0"/>
              </a:rPr>
              <a:t>PREAMBLES</a:t>
            </a:r>
          </a:p>
        </p:txBody>
      </p:sp>
      <p:sp>
        <p:nvSpPr>
          <p:cNvPr id="7" name="Rectangle 6"/>
          <p:cNvSpPr/>
          <p:nvPr/>
        </p:nvSpPr>
        <p:spPr>
          <a:xfrm>
            <a:off x="155575" y="1066800"/>
            <a:ext cx="5637212" cy="5170646"/>
          </a:xfrm>
          <a:prstGeom prst="rect">
            <a:avLst/>
          </a:prstGeom>
        </p:spPr>
        <p:txBody>
          <a:bodyPr wrap="square" numCol="1">
            <a:spAutoFit/>
          </a:bodyPr>
          <a:lstStyle/>
          <a:p>
            <a:pPr algn="ctr">
              <a:lnSpc>
                <a:spcPct val="150000"/>
              </a:lnSpc>
              <a:buSzPct val="100000"/>
            </a:pPr>
            <a:r>
              <a:rPr lang="en-US" sz="2800" dirty="0" smtClean="0">
                <a:solidFill>
                  <a:srgbClr val="FF0000"/>
                </a:solidFill>
                <a:latin typeface="Garamond" panose="02020404030301010803" pitchFamily="18" charset="0"/>
              </a:rPr>
              <a:t>The Toolbox</a:t>
            </a:r>
          </a:p>
          <a:p>
            <a:pPr marL="342900" indent="-342900">
              <a:lnSpc>
                <a:spcPct val="150000"/>
              </a:lnSpc>
              <a:buSzPct val="100000"/>
              <a:buBlip>
                <a:blip r:embed="rId2"/>
              </a:buBlip>
            </a:pPr>
            <a:r>
              <a:rPr lang="en-US" sz="2400" dirty="0" smtClean="0">
                <a:solidFill>
                  <a:srgbClr val="FF0000"/>
                </a:solidFill>
                <a:latin typeface="Garamond" pitchFamily="18" charset="0"/>
              </a:rPr>
              <a:t>Communicating with Python from a file</a:t>
            </a:r>
          </a:p>
          <a:p>
            <a:pPr>
              <a:lnSpc>
                <a:spcPct val="150000"/>
              </a:lnSpc>
              <a:buSzPct val="100000"/>
            </a:pPr>
            <a:r>
              <a:rPr lang="en-US" sz="2400" dirty="0" smtClean="0">
                <a:solidFill>
                  <a:srgbClr val="003399"/>
                </a:solidFill>
                <a:latin typeface="Garamond" pitchFamily="18" charset="0"/>
              </a:rPr>
              <a:t>Once the file (script) is saved, the code lines can be submitted to the Python interpreter by choosing item ‘</a:t>
            </a:r>
            <a:r>
              <a:rPr lang="en-US" sz="2400" dirty="0" smtClean="0">
                <a:solidFill>
                  <a:srgbClr val="FF0000"/>
                </a:solidFill>
                <a:latin typeface="Garamond" pitchFamily="18" charset="0"/>
              </a:rPr>
              <a:t>Run Module</a:t>
            </a:r>
            <a:r>
              <a:rPr lang="en-US" sz="2400" dirty="0" smtClean="0">
                <a:solidFill>
                  <a:srgbClr val="003399"/>
                </a:solidFill>
                <a:latin typeface="Garamond" pitchFamily="18" charset="0"/>
              </a:rPr>
              <a:t>’ in the </a:t>
            </a:r>
            <a:r>
              <a:rPr lang="en-US" sz="2400" dirty="0" smtClean="0">
                <a:solidFill>
                  <a:srgbClr val="FF0000"/>
                </a:solidFill>
                <a:latin typeface="Garamond" pitchFamily="18" charset="0"/>
              </a:rPr>
              <a:t>Run</a:t>
            </a:r>
            <a:r>
              <a:rPr lang="en-US" sz="2400" dirty="0" smtClean="0">
                <a:solidFill>
                  <a:srgbClr val="003399"/>
                </a:solidFill>
                <a:latin typeface="Garamond" pitchFamily="18" charset="0"/>
              </a:rPr>
              <a:t> menu.</a:t>
            </a:r>
          </a:p>
          <a:p>
            <a:pPr>
              <a:lnSpc>
                <a:spcPct val="150000"/>
              </a:lnSpc>
              <a:buSzPct val="100000"/>
            </a:pPr>
            <a:r>
              <a:rPr lang="en-US" sz="2400" dirty="0" smtClean="0">
                <a:solidFill>
                  <a:srgbClr val="003399"/>
                </a:solidFill>
                <a:latin typeface="Garamond" pitchFamily="18" charset="0"/>
              </a:rPr>
              <a:t>The output of the code execution (if any) is subsequently displayed on the Python console.</a:t>
            </a:r>
          </a:p>
        </p:txBody>
      </p:sp>
      <p:pic>
        <p:nvPicPr>
          <p:cNvPr id="3074" name="Picture 2" descr="F:\Capture\Capture d.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92787" y="1219200"/>
            <a:ext cx="6381750" cy="1752600"/>
          </a:xfrm>
          <a:prstGeom prst="rect">
            <a:avLst/>
          </a:prstGeom>
          <a:noFill/>
          <a:extLst>
            <a:ext uri="{909E8E84-426E-40DD-AFC4-6F175D3DCCD1}">
              <a14:hiddenFill xmlns:a14="http://schemas.microsoft.com/office/drawing/2010/main">
                <a:solidFill>
                  <a:srgbClr val="FFFFFF"/>
                </a:solidFill>
              </a14:hiddenFill>
            </a:ext>
          </a:extLst>
        </p:spPr>
      </p:pic>
      <p:pic>
        <p:nvPicPr>
          <p:cNvPr id="3075" name="Picture 3" descr="F:\Capture\Capture e.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92787" y="3810000"/>
            <a:ext cx="6353175" cy="2009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145120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Image result for fluid flow through porous media, imag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Image result for fluid flow through porous media, imag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Title 1"/>
          <p:cNvSpPr txBox="1">
            <a:spLocks/>
          </p:cNvSpPr>
          <p:nvPr/>
        </p:nvSpPr>
        <p:spPr>
          <a:xfrm>
            <a:off x="1587" y="0"/>
            <a:ext cx="10470340" cy="990600"/>
          </a:xfrm>
          <a:prstGeom prst="rect">
            <a:avLst/>
          </a:prstGeom>
          <a:solidFill>
            <a:srgbClr val="7030A0"/>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000" dirty="0">
                <a:solidFill>
                  <a:schemeClr val="bg1"/>
                </a:solidFill>
                <a:latin typeface="Monotype Corsiva" panose="03010101010201010101" pitchFamily="66" charset="0"/>
              </a:rPr>
              <a:t>PET </a:t>
            </a:r>
            <a:r>
              <a:rPr lang="en-US" sz="2000" dirty="0" smtClean="0">
                <a:solidFill>
                  <a:schemeClr val="bg1"/>
                </a:solidFill>
                <a:latin typeface="Monotype Corsiva" panose="03010101010201010101" pitchFamily="66" charset="0"/>
              </a:rPr>
              <a:t>328: Computer Applications in Petroleum Engineering – with Python Programming	</a:t>
            </a:r>
            <a:r>
              <a:rPr lang="en-US" sz="2000" dirty="0" smtClean="0">
                <a:solidFill>
                  <a:srgbClr val="FFFF00"/>
                </a:solidFill>
                <a:latin typeface="Monotype Corsiva" panose="03010101010201010101" pitchFamily="66" charset="0"/>
              </a:rPr>
              <a:t>Dr. Mosobalaje, O. O.</a:t>
            </a:r>
            <a:endParaRPr lang="en-US" sz="2000" dirty="0">
              <a:solidFill>
                <a:srgbClr val="FFFF00"/>
              </a:solidFill>
              <a:latin typeface="Monotype Corsiva" panose="03010101010201010101" pitchFamily="66" charset="0"/>
            </a:endParaRPr>
          </a:p>
          <a:p>
            <a:r>
              <a:rPr lang="en-US" sz="2800" dirty="0" smtClean="0">
                <a:solidFill>
                  <a:schemeClr val="bg1"/>
                </a:solidFill>
                <a:latin typeface="Garamond" panose="02020404030301010803" pitchFamily="18" charset="0"/>
              </a:rPr>
              <a:t>PREAMBLES</a:t>
            </a:r>
          </a:p>
        </p:txBody>
      </p:sp>
      <p:sp>
        <p:nvSpPr>
          <p:cNvPr id="7" name="Rectangle 6"/>
          <p:cNvSpPr/>
          <p:nvPr/>
        </p:nvSpPr>
        <p:spPr>
          <a:xfrm>
            <a:off x="155575" y="1066800"/>
            <a:ext cx="11428412" cy="5170646"/>
          </a:xfrm>
          <a:prstGeom prst="rect">
            <a:avLst/>
          </a:prstGeom>
        </p:spPr>
        <p:txBody>
          <a:bodyPr wrap="square" numCol="1">
            <a:spAutoFit/>
          </a:bodyPr>
          <a:lstStyle/>
          <a:p>
            <a:pPr algn="ctr">
              <a:lnSpc>
                <a:spcPct val="150000"/>
              </a:lnSpc>
              <a:buSzPct val="100000"/>
            </a:pPr>
            <a:r>
              <a:rPr lang="en-US" sz="2800" dirty="0" smtClean="0">
                <a:solidFill>
                  <a:srgbClr val="FF0000"/>
                </a:solidFill>
                <a:latin typeface="Garamond" panose="02020404030301010803" pitchFamily="18" charset="0"/>
              </a:rPr>
              <a:t>The Toolbox</a:t>
            </a:r>
          </a:p>
          <a:p>
            <a:pPr marL="342900" indent="-342900">
              <a:lnSpc>
                <a:spcPct val="150000"/>
              </a:lnSpc>
              <a:buSzPct val="100000"/>
              <a:buBlip>
                <a:blip r:embed="rId2"/>
              </a:buBlip>
            </a:pPr>
            <a:r>
              <a:rPr lang="en-US" sz="2400" dirty="0" err="1" smtClean="0">
                <a:solidFill>
                  <a:srgbClr val="FF0000"/>
                </a:solidFill>
                <a:latin typeface="Garamond" pitchFamily="18" charset="0"/>
              </a:rPr>
              <a:t>Git</a:t>
            </a:r>
            <a:r>
              <a:rPr lang="en-US" sz="2400" dirty="0" smtClean="0">
                <a:solidFill>
                  <a:srgbClr val="FF0000"/>
                </a:solidFill>
                <a:latin typeface="Garamond" pitchFamily="18" charset="0"/>
              </a:rPr>
              <a:t> and GitHub</a:t>
            </a:r>
          </a:p>
          <a:p>
            <a:pPr>
              <a:lnSpc>
                <a:spcPct val="150000"/>
              </a:lnSpc>
              <a:buSzPct val="100000"/>
            </a:pPr>
            <a:r>
              <a:rPr lang="en-US" sz="2400" dirty="0" err="1" smtClean="0">
                <a:solidFill>
                  <a:srgbClr val="003399"/>
                </a:solidFill>
                <a:latin typeface="Garamond" pitchFamily="18" charset="0"/>
              </a:rPr>
              <a:t>Git</a:t>
            </a:r>
            <a:r>
              <a:rPr lang="en-US" sz="2400" dirty="0" smtClean="0">
                <a:solidFill>
                  <a:srgbClr val="003399"/>
                </a:solidFill>
                <a:latin typeface="Garamond" pitchFamily="18" charset="0"/>
              </a:rPr>
              <a:t> is an open source version control software.</a:t>
            </a:r>
          </a:p>
          <a:p>
            <a:pPr>
              <a:lnSpc>
                <a:spcPct val="150000"/>
              </a:lnSpc>
              <a:buSzPct val="100000"/>
            </a:pPr>
            <a:r>
              <a:rPr lang="en-US" sz="2400" dirty="0" smtClean="0">
                <a:solidFill>
                  <a:srgbClr val="FF0000"/>
                </a:solidFill>
                <a:latin typeface="Garamond" pitchFamily="18" charset="0"/>
              </a:rPr>
              <a:t>What is Version Control?</a:t>
            </a:r>
          </a:p>
          <a:p>
            <a:pPr>
              <a:lnSpc>
                <a:spcPct val="150000"/>
              </a:lnSpc>
              <a:buSzPct val="100000"/>
            </a:pPr>
            <a:r>
              <a:rPr lang="en-US" sz="2400" dirty="0" smtClean="0">
                <a:solidFill>
                  <a:srgbClr val="003399"/>
                </a:solidFill>
                <a:latin typeface="Garamond" pitchFamily="18" charset="0"/>
              </a:rPr>
              <a:t>Version control (VC) is a system used for keeping track of changes made to a file over time. As the changes are made, the system records and save the state of the file at instances indicated by the user. Such user can revert back to a previous version of the file when necessary.</a:t>
            </a:r>
          </a:p>
          <a:p>
            <a:pPr>
              <a:lnSpc>
                <a:spcPct val="150000"/>
              </a:lnSpc>
              <a:buSzPct val="100000"/>
            </a:pPr>
            <a:r>
              <a:rPr lang="en-US" sz="2400" dirty="0" smtClean="0">
                <a:solidFill>
                  <a:srgbClr val="003399"/>
                </a:solidFill>
                <a:latin typeface="Garamond" pitchFamily="18" charset="0"/>
              </a:rPr>
              <a:t>Essentially, the VC system keeps the latest version of the file but also keeps a record of all changes between all versions.</a:t>
            </a:r>
          </a:p>
        </p:txBody>
      </p:sp>
      <p:pic>
        <p:nvPicPr>
          <p:cNvPr id="9218" name="Picture 2" descr="F:\Capture\Capture j.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21387" y="1981200"/>
            <a:ext cx="1752600" cy="1066800"/>
          </a:xfrm>
          <a:prstGeom prst="rect">
            <a:avLst/>
          </a:prstGeom>
          <a:noFill/>
          <a:extLst>
            <a:ext uri="{909E8E84-426E-40DD-AFC4-6F175D3DCCD1}">
              <a14:hiddenFill xmlns:a14="http://schemas.microsoft.com/office/drawing/2010/main">
                <a:solidFill>
                  <a:srgbClr val="FFFFFF"/>
                </a:solidFill>
              </a14:hiddenFill>
            </a:ext>
          </a:extLst>
        </p:spPr>
      </p:pic>
      <p:pic>
        <p:nvPicPr>
          <p:cNvPr id="9219" name="Picture 3" descr="F:\Capture\Capture k.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78787" y="2141220"/>
            <a:ext cx="1171575" cy="952500"/>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F:\Capture\Capture o.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26587" y="1524000"/>
            <a:ext cx="2400300" cy="1676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009013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Image result for fluid flow through porous media, imag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Image result for fluid flow through porous media, imag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Title 1"/>
          <p:cNvSpPr txBox="1">
            <a:spLocks/>
          </p:cNvSpPr>
          <p:nvPr/>
        </p:nvSpPr>
        <p:spPr>
          <a:xfrm>
            <a:off x="1587" y="0"/>
            <a:ext cx="10470340" cy="990600"/>
          </a:xfrm>
          <a:prstGeom prst="rect">
            <a:avLst/>
          </a:prstGeom>
          <a:solidFill>
            <a:srgbClr val="7030A0"/>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000" dirty="0">
                <a:solidFill>
                  <a:schemeClr val="bg1"/>
                </a:solidFill>
                <a:latin typeface="Monotype Corsiva" panose="03010101010201010101" pitchFamily="66" charset="0"/>
              </a:rPr>
              <a:t>PET </a:t>
            </a:r>
            <a:r>
              <a:rPr lang="en-US" sz="2000" dirty="0" smtClean="0">
                <a:solidFill>
                  <a:schemeClr val="bg1"/>
                </a:solidFill>
                <a:latin typeface="Monotype Corsiva" panose="03010101010201010101" pitchFamily="66" charset="0"/>
              </a:rPr>
              <a:t>328: Computer Applications in Petroleum Engineering – with Python Programming	</a:t>
            </a:r>
            <a:r>
              <a:rPr lang="en-US" sz="2000" dirty="0" smtClean="0">
                <a:solidFill>
                  <a:srgbClr val="FFFF00"/>
                </a:solidFill>
                <a:latin typeface="Monotype Corsiva" panose="03010101010201010101" pitchFamily="66" charset="0"/>
              </a:rPr>
              <a:t>Dr. Mosobalaje, O. O.</a:t>
            </a:r>
            <a:endParaRPr lang="en-US" sz="2000" dirty="0">
              <a:solidFill>
                <a:srgbClr val="FFFF00"/>
              </a:solidFill>
              <a:latin typeface="Monotype Corsiva" panose="03010101010201010101" pitchFamily="66" charset="0"/>
            </a:endParaRPr>
          </a:p>
          <a:p>
            <a:r>
              <a:rPr lang="en-US" sz="2800" dirty="0" smtClean="0">
                <a:solidFill>
                  <a:schemeClr val="bg1"/>
                </a:solidFill>
                <a:latin typeface="Garamond" panose="02020404030301010803" pitchFamily="18" charset="0"/>
              </a:rPr>
              <a:t>PREAMBLES</a:t>
            </a:r>
          </a:p>
        </p:txBody>
      </p:sp>
      <p:sp>
        <p:nvSpPr>
          <p:cNvPr id="7" name="Rectangle 6"/>
          <p:cNvSpPr/>
          <p:nvPr/>
        </p:nvSpPr>
        <p:spPr>
          <a:xfrm>
            <a:off x="155575" y="762000"/>
            <a:ext cx="11428412" cy="5539978"/>
          </a:xfrm>
          <a:prstGeom prst="rect">
            <a:avLst/>
          </a:prstGeom>
        </p:spPr>
        <p:txBody>
          <a:bodyPr wrap="square" numCol="1">
            <a:spAutoFit/>
          </a:bodyPr>
          <a:lstStyle/>
          <a:p>
            <a:pPr algn="ctr">
              <a:lnSpc>
                <a:spcPct val="150000"/>
              </a:lnSpc>
              <a:buSzPct val="100000"/>
            </a:pPr>
            <a:r>
              <a:rPr lang="en-US" sz="2800" dirty="0" smtClean="0">
                <a:solidFill>
                  <a:srgbClr val="FF0000"/>
                </a:solidFill>
                <a:latin typeface="Garamond" panose="02020404030301010803" pitchFamily="18" charset="0"/>
              </a:rPr>
              <a:t>The Toolbox</a:t>
            </a:r>
          </a:p>
          <a:p>
            <a:pPr marL="342900" indent="-342900">
              <a:lnSpc>
                <a:spcPct val="150000"/>
              </a:lnSpc>
              <a:buSzPct val="100000"/>
              <a:buBlip>
                <a:blip r:embed="rId2"/>
              </a:buBlip>
            </a:pPr>
            <a:r>
              <a:rPr lang="en-US" sz="2400" dirty="0" err="1" smtClean="0">
                <a:solidFill>
                  <a:srgbClr val="FF0000"/>
                </a:solidFill>
                <a:latin typeface="Garamond" pitchFamily="18" charset="0"/>
              </a:rPr>
              <a:t>Git</a:t>
            </a:r>
            <a:r>
              <a:rPr lang="en-US" sz="2400" dirty="0" smtClean="0">
                <a:solidFill>
                  <a:srgbClr val="FF0000"/>
                </a:solidFill>
                <a:latin typeface="Garamond" pitchFamily="18" charset="0"/>
              </a:rPr>
              <a:t> and GitHub</a:t>
            </a:r>
          </a:p>
          <a:p>
            <a:pPr>
              <a:lnSpc>
                <a:spcPct val="150000"/>
              </a:lnSpc>
              <a:buSzPct val="100000"/>
            </a:pPr>
            <a:r>
              <a:rPr lang="en-US" sz="2400" dirty="0" smtClean="0">
                <a:solidFill>
                  <a:srgbClr val="003399"/>
                </a:solidFill>
                <a:latin typeface="Garamond" pitchFamily="18" charset="0"/>
              </a:rPr>
              <a:t>And, there is something called Distributed Version Control (DVC)</a:t>
            </a:r>
          </a:p>
          <a:p>
            <a:pPr>
              <a:lnSpc>
                <a:spcPct val="150000"/>
              </a:lnSpc>
              <a:buSzPct val="100000"/>
            </a:pPr>
            <a:r>
              <a:rPr lang="en-US" sz="2400" dirty="0" smtClean="0">
                <a:solidFill>
                  <a:srgbClr val="FF0000"/>
                </a:solidFill>
                <a:latin typeface="Garamond" pitchFamily="18" charset="0"/>
              </a:rPr>
              <a:t>What is Distributed Version Control?</a:t>
            </a:r>
          </a:p>
          <a:p>
            <a:pPr>
              <a:buSzPct val="100000"/>
            </a:pPr>
            <a:r>
              <a:rPr lang="en-US" sz="2400" dirty="0" smtClean="0">
                <a:solidFill>
                  <a:srgbClr val="003399"/>
                </a:solidFill>
                <a:latin typeface="Garamond" pitchFamily="18" charset="0"/>
              </a:rPr>
              <a:t>Typically, real life projects (including oilfield digital projects) are done by teams whose members need to collaborate – work together on same files. Individual members of the team can make changes to such shared files. There is therefore a need to make such file available on a central server and to keep track of the following:</a:t>
            </a:r>
          </a:p>
          <a:p>
            <a:pPr marL="342900" indent="-342900">
              <a:lnSpc>
                <a:spcPct val="150000"/>
              </a:lnSpc>
              <a:buSzPct val="100000"/>
              <a:buBlip>
                <a:blip r:embed="rId2"/>
              </a:buBlip>
            </a:pPr>
            <a:r>
              <a:rPr lang="en-US" sz="2400" dirty="0" smtClean="0">
                <a:solidFill>
                  <a:srgbClr val="003399"/>
                </a:solidFill>
                <a:latin typeface="Garamond" pitchFamily="18" charset="0"/>
              </a:rPr>
              <a:t>who made what change?</a:t>
            </a:r>
          </a:p>
          <a:p>
            <a:pPr marL="342900" indent="-342900">
              <a:lnSpc>
                <a:spcPct val="150000"/>
              </a:lnSpc>
              <a:buSzPct val="100000"/>
              <a:buBlip>
                <a:blip r:embed="rId2"/>
              </a:buBlip>
            </a:pPr>
            <a:r>
              <a:rPr lang="en-US" sz="2400" dirty="0" smtClean="0">
                <a:solidFill>
                  <a:srgbClr val="003399"/>
                </a:solidFill>
                <a:latin typeface="Garamond" pitchFamily="18" charset="0"/>
              </a:rPr>
              <a:t>When was the change made?</a:t>
            </a:r>
          </a:p>
          <a:p>
            <a:pPr marL="342900" indent="-342900">
              <a:lnSpc>
                <a:spcPct val="150000"/>
              </a:lnSpc>
              <a:buSzPct val="100000"/>
              <a:buBlip>
                <a:blip r:embed="rId2"/>
              </a:buBlip>
            </a:pPr>
            <a:r>
              <a:rPr lang="en-US" sz="2400" dirty="0" smtClean="0">
                <a:solidFill>
                  <a:srgbClr val="003399"/>
                </a:solidFill>
                <a:latin typeface="Garamond" pitchFamily="18" charset="0"/>
              </a:rPr>
              <a:t>Why </a:t>
            </a:r>
            <a:r>
              <a:rPr lang="en-US" sz="2400" dirty="0">
                <a:solidFill>
                  <a:srgbClr val="003399"/>
                </a:solidFill>
                <a:latin typeface="Garamond" pitchFamily="18" charset="0"/>
              </a:rPr>
              <a:t>was the change made?</a:t>
            </a:r>
            <a:endParaRPr lang="en-US" sz="2400" dirty="0" smtClean="0">
              <a:solidFill>
                <a:srgbClr val="003399"/>
              </a:solidFill>
              <a:latin typeface="Garamond" pitchFamily="18" charset="0"/>
            </a:endParaRPr>
          </a:p>
        </p:txBody>
      </p:sp>
      <p:pic>
        <p:nvPicPr>
          <p:cNvPr id="10242" name="Picture 2" descr="F:\Capture\Capture m.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26387" y="4267200"/>
            <a:ext cx="4067176" cy="29126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029752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Image result for fluid flow through porous media, imag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Image result for fluid flow through porous media, imag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Title 1"/>
          <p:cNvSpPr txBox="1">
            <a:spLocks/>
          </p:cNvSpPr>
          <p:nvPr/>
        </p:nvSpPr>
        <p:spPr>
          <a:xfrm>
            <a:off x="1587" y="0"/>
            <a:ext cx="10470340" cy="990600"/>
          </a:xfrm>
          <a:prstGeom prst="rect">
            <a:avLst/>
          </a:prstGeom>
          <a:solidFill>
            <a:srgbClr val="7030A0"/>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000" dirty="0">
                <a:solidFill>
                  <a:schemeClr val="bg1"/>
                </a:solidFill>
                <a:latin typeface="Monotype Corsiva" panose="03010101010201010101" pitchFamily="66" charset="0"/>
              </a:rPr>
              <a:t>PET </a:t>
            </a:r>
            <a:r>
              <a:rPr lang="en-US" sz="2000" dirty="0" smtClean="0">
                <a:solidFill>
                  <a:schemeClr val="bg1"/>
                </a:solidFill>
                <a:latin typeface="Monotype Corsiva" panose="03010101010201010101" pitchFamily="66" charset="0"/>
              </a:rPr>
              <a:t>328: Computer Applications in Petroleum Engineering – with Python Programming	</a:t>
            </a:r>
            <a:r>
              <a:rPr lang="en-US" sz="2000" dirty="0" smtClean="0">
                <a:solidFill>
                  <a:srgbClr val="FFFF00"/>
                </a:solidFill>
                <a:latin typeface="Monotype Corsiva" panose="03010101010201010101" pitchFamily="66" charset="0"/>
              </a:rPr>
              <a:t>Dr. Mosobalaje, O. O.</a:t>
            </a:r>
            <a:endParaRPr lang="en-US" sz="2000" dirty="0">
              <a:solidFill>
                <a:srgbClr val="FFFF00"/>
              </a:solidFill>
              <a:latin typeface="Monotype Corsiva" panose="03010101010201010101" pitchFamily="66" charset="0"/>
            </a:endParaRPr>
          </a:p>
          <a:p>
            <a:r>
              <a:rPr lang="en-US" sz="2800" dirty="0" smtClean="0">
                <a:solidFill>
                  <a:schemeClr val="bg1"/>
                </a:solidFill>
                <a:latin typeface="Garamond" panose="02020404030301010803" pitchFamily="18" charset="0"/>
              </a:rPr>
              <a:t>PREAMBLES</a:t>
            </a:r>
          </a:p>
        </p:txBody>
      </p:sp>
      <p:sp>
        <p:nvSpPr>
          <p:cNvPr id="7" name="Rectangle 6"/>
          <p:cNvSpPr/>
          <p:nvPr/>
        </p:nvSpPr>
        <p:spPr>
          <a:xfrm>
            <a:off x="155575" y="762000"/>
            <a:ext cx="11428412" cy="4985980"/>
          </a:xfrm>
          <a:prstGeom prst="rect">
            <a:avLst/>
          </a:prstGeom>
        </p:spPr>
        <p:txBody>
          <a:bodyPr wrap="square" numCol="1">
            <a:spAutoFit/>
          </a:bodyPr>
          <a:lstStyle/>
          <a:p>
            <a:pPr algn="ctr">
              <a:lnSpc>
                <a:spcPct val="150000"/>
              </a:lnSpc>
              <a:buSzPct val="100000"/>
            </a:pPr>
            <a:r>
              <a:rPr lang="en-US" sz="2800" dirty="0" smtClean="0">
                <a:solidFill>
                  <a:srgbClr val="FF0000"/>
                </a:solidFill>
                <a:latin typeface="Garamond" panose="02020404030301010803" pitchFamily="18" charset="0"/>
              </a:rPr>
              <a:t>The Toolbox</a:t>
            </a:r>
          </a:p>
          <a:p>
            <a:pPr marL="342900" indent="-342900">
              <a:lnSpc>
                <a:spcPct val="150000"/>
              </a:lnSpc>
              <a:buSzPct val="100000"/>
              <a:buBlip>
                <a:blip r:embed="rId2"/>
              </a:buBlip>
            </a:pPr>
            <a:r>
              <a:rPr lang="en-US" sz="2400" dirty="0" err="1" smtClean="0">
                <a:solidFill>
                  <a:srgbClr val="FF0000"/>
                </a:solidFill>
                <a:latin typeface="Garamond" pitchFamily="18" charset="0"/>
              </a:rPr>
              <a:t>Git</a:t>
            </a:r>
            <a:r>
              <a:rPr lang="en-US" sz="2400" dirty="0" smtClean="0">
                <a:solidFill>
                  <a:srgbClr val="FF0000"/>
                </a:solidFill>
                <a:latin typeface="Garamond" pitchFamily="18" charset="0"/>
              </a:rPr>
              <a:t> and GitHub</a:t>
            </a:r>
          </a:p>
          <a:p>
            <a:pPr>
              <a:lnSpc>
                <a:spcPct val="150000"/>
              </a:lnSpc>
              <a:buSzPct val="100000"/>
            </a:pPr>
            <a:r>
              <a:rPr lang="en-US" sz="2400" dirty="0" smtClean="0">
                <a:solidFill>
                  <a:srgbClr val="003399"/>
                </a:solidFill>
                <a:latin typeface="Garamond" pitchFamily="18" charset="0"/>
              </a:rPr>
              <a:t>And, there is something called Distributed Version Control (DVC)</a:t>
            </a:r>
          </a:p>
          <a:p>
            <a:pPr>
              <a:lnSpc>
                <a:spcPct val="150000"/>
              </a:lnSpc>
              <a:buSzPct val="100000"/>
            </a:pPr>
            <a:r>
              <a:rPr lang="en-US" sz="2400" dirty="0" smtClean="0">
                <a:solidFill>
                  <a:srgbClr val="FF0000"/>
                </a:solidFill>
                <a:latin typeface="Garamond" pitchFamily="18" charset="0"/>
              </a:rPr>
              <a:t>What is Distributed Version Control?</a:t>
            </a:r>
          </a:p>
          <a:p>
            <a:pPr>
              <a:buSzPct val="100000"/>
            </a:pPr>
            <a:r>
              <a:rPr lang="en-US" sz="2400" dirty="0" smtClean="0">
                <a:solidFill>
                  <a:srgbClr val="003399"/>
                </a:solidFill>
                <a:latin typeface="Garamond" pitchFamily="18" charset="0"/>
              </a:rPr>
              <a:t>A version control system that also comes with the capabilities for collaboration among several people is known as Distributed Version Control system.</a:t>
            </a:r>
          </a:p>
          <a:p>
            <a:pPr>
              <a:buSzPct val="100000"/>
            </a:pPr>
            <a:endParaRPr lang="en-US" sz="2400" dirty="0">
              <a:solidFill>
                <a:srgbClr val="003399"/>
              </a:solidFill>
              <a:latin typeface="Garamond" pitchFamily="18" charset="0"/>
            </a:endParaRPr>
          </a:p>
          <a:p>
            <a:pPr>
              <a:buSzPct val="100000"/>
            </a:pPr>
            <a:r>
              <a:rPr lang="en-US" sz="2400" dirty="0" err="1" smtClean="0">
                <a:solidFill>
                  <a:srgbClr val="003399"/>
                </a:solidFill>
                <a:latin typeface="Garamond" pitchFamily="18" charset="0"/>
              </a:rPr>
              <a:t>Git</a:t>
            </a:r>
            <a:r>
              <a:rPr lang="en-US" sz="2400" dirty="0" smtClean="0">
                <a:solidFill>
                  <a:srgbClr val="003399"/>
                </a:solidFill>
                <a:latin typeface="Garamond" pitchFamily="18" charset="0"/>
              </a:rPr>
              <a:t> is a version control system – locally hosted on your system.</a:t>
            </a:r>
          </a:p>
          <a:p>
            <a:pPr>
              <a:buSzPct val="100000"/>
            </a:pPr>
            <a:endParaRPr lang="en-US" sz="2400" dirty="0">
              <a:solidFill>
                <a:srgbClr val="003399"/>
              </a:solidFill>
              <a:latin typeface="Garamond" pitchFamily="18" charset="0"/>
            </a:endParaRPr>
          </a:p>
          <a:p>
            <a:pPr>
              <a:buSzPct val="100000"/>
            </a:pPr>
            <a:r>
              <a:rPr lang="en-US" sz="2400" dirty="0" smtClean="0">
                <a:solidFill>
                  <a:srgbClr val="003399"/>
                </a:solidFill>
                <a:latin typeface="Garamond" pitchFamily="18" charset="0"/>
              </a:rPr>
              <a:t>GitHub is an online platform that interfaces with </a:t>
            </a:r>
            <a:r>
              <a:rPr lang="en-US" sz="2400" dirty="0" err="1" smtClean="0">
                <a:solidFill>
                  <a:srgbClr val="003399"/>
                </a:solidFill>
                <a:latin typeface="Garamond" pitchFamily="18" charset="0"/>
              </a:rPr>
              <a:t>Git</a:t>
            </a:r>
            <a:r>
              <a:rPr lang="en-US" sz="2400" dirty="0" smtClean="0">
                <a:solidFill>
                  <a:srgbClr val="003399"/>
                </a:solidFill>
                <a:latin typeface="Garamond" pitchFamily="18" charset="0"/>
              </a:rPr>
              <a:t>, hosting your files on remote servers thereby making them available for collaboration with others.</a:t>
            </a:r>
          </a:p>
        </p:txBody>
      </p:sp>
    </p:spTree>
    <p:extLst>
      <p:ext uri="{BB962C8B-B14F-4D97-AF65-F5344CB8AC3E}">
        <p14:creationId xmlns:p14="http://schemas.microsoft.com/office/powerpoint/2010/main" val="337678730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Image result for fluid flow through porous media, imag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Image result for fluid flow through porous media, imag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Title 1"/>
          <p:cNvSpPr txBox="1">
            <a:spLocks/>
          </p:cNvSpPr>
          <p:nvPr/>
        </p:nvSpPr>
        <p:spPr>
          <a:xfrm>
            <a:off x="1587" y="0"/>
            <a:ext cx="10470340" cy="990600"/>
          </a:xfrm>
          <a:prstGeom prst="rect">
            <a:avLst/>
          </a:prstGeom>
          <a:solidFill>
            <a:srgbClr val="7030A0"/>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000" dirty="0">
                <a:solidFill>
                  <a:schemeClr val="bg1"/>
                </a:solidFill>
                <a:latin typeface="Monotype Corsiva" panose="03010101010201010101" pitchFamily="66" charset="0"/>
              </a:rPr>
              <a:t>PET </a:t>
            </a:r>
            <a:r>
              <a:rPr lang="en-US" sz="2000" dirty="0" smtClean="0">
                <a:solidFill>
                  <a:schemeClr val="bg1"/>
                </a:solidFill>
                <a:latin typeface="Monotype Corsiva" panose="03010101010201010101" pitchFamily="66" charset="0"/>
              </a:rPr>
              <a:t>328: Computer Applications in Petroleum Engineering – with Python Programming	</a:t>
            </a:r>
            <a:r>
              <a:rPr lang="en-US" sz="2000" dirty="0" smtClean="0">
                <a:solidFill>
                  <a:srgbClr val="FFFF00"/>
                </a:solidFill>
                <a:latin typeface="Monotype Corsiva" panose="03010101010201010101" pitchFamily="66" charset="0"/>
              </a:rPr>
              <a:t>Dr. Mosobalaje, O. O.</a:t>
            </a:r>
            <a:endParaRPr lang="en-US" sz="2000" dirty="0">
              <a:solidFill>
                <a:srgbClr val="FFFF00"/>
              </a:solidFill>
              <a:latin typeface="Monotype Corsiva" panose="03010101010201010101" pitchFamily="66" charset="0"/>
            </a:endParaRPr>
          </a:p>
          <a:p>
            <a:r>
              <a:rPr lang="en-US" sz="2800" dirty="0" smtClean="0">
                <a:solidFill>
                  <a:schemeClr val="bg1"/>
                </a:solidFill>
                <a:latin typeface="Garamond" panose="02020404030301010803" pitchFamily="18" charset="0"/>
              </a:rPr>
              <a:t>PREAMBLES</a:t>
            </a:r>
          </a:p>
        </p:txBody>
      </p:sp>
      <p:sp>
        <p:nvSpPr>
          <p:cNvPr id="7" name="Rectangle 6"/>
          <p:cNvSpPr/>
          <p:nvPr/>
        </p:nvSpPr>
        <p:spPr>
          <a:xfrm>
            <a:off x="155575" y="762000"/>
            <a:ext cx="11428412" cy="2954655"/>
          </a:xfrm>
          <a:prstGeom prst="rect">
            <a:avLst/>
          </a:prstGeom>
        </p:spPr>
        <p:txBody>
          <a:bodyPr wrap="square" numCol="1">
            <a:spAutoFit/>
          </a:bodyPr>
          <a:lstStyle/>
          <a:p>
            <a:pPr algn="ctr">
              <a:lnSpc>
                <a:spcPct val="150000"/>
              </a:lnSpc>
              <a:buSzPct val="100000"/>
            </a:pPr>
            <a:r>
              <a:rPr lang="en-US" sz="2800" dirty="0" smtClean="0">
                <a:solidFill>
                  <a:srgbClr val="FF0000"/>
                </a:solidFill>
                <a:latin typeface="Garamond" panose="02020404030301010803" pitchFamily="18" charset="0"/>
              </a:rPr>
              <a:t>The Toolbox</a:t>
            </a:r>
          </a:p>
          <a:p>
            <a:pPr marL="342900" indent="-342900">
              <a:lnSpc>
                <a:spcPct val="150000"/>
              </a:lnSpc>
              <a:buSzPct val="100000"/>
              <a:buBlip>
                <a:blip r:embed="rId2"/>
              </a:buBlip>
            </a:pPr>
            <a:r>
              <a:rPr lang="en-US" sz="2400" dirty="0" err="1" smtClean="0">
                <a:solidFill>
                  <a:srgbClr val="FF0000"/>
                </a:solidFill>
                <a:latin typeface="Garamond" pitchFamily="18" charset="0"/>
              </a:rPr>
              <a:t>Git</a:t>
            </a:r>
            <a:r>
              <a:rPr lang="en-US" sz="2400" dirty="0" smtClean="0">
                <a:solidFill>
                  <a:srgbClr val="FF0000"/>
                </a:solidFill>
                <a:latin typeface="Garamond" pitchFamily="18" charset="0"/>
              </a:rPr>
              <a:t> and GitHub</a:t>
            </a:r>
          </a:p>
          <a:p>
            <a:pPr>
              <a:lnSpc>
                <a:spcPct val="150000"/>
              </a:lnSpc>
              <a:buSzPct val="100000"/>
            </a:pPr>
            <a:r>
              <a:rPr lang="en-US" sz="2400" dirty="0" smtClean="0">
                <a:solidFill>
                  <a:srgbClr val="003399"/>
                </a:solidFill>
                <a:latin typeface="Garamond" pitchFamily="18" charset="0"/>
              </a:rPr>
              <a:t>In this course, we shall be working as a team, therefore, both </a:t>
            </a:r>
            <a:r>
              <a:rPr lang="en-US" sz="2400" dirty="0" err="1" smtClean="0">
                <a:solidFill>
                  <a:srgbClr val="003399"/>
                </a:solidFill>
                <a:latin typeface="Garamond" pitchFamily="18" charset="0"/>
              </a:rPr>
              <a:t>Git</a:t>
            </a:r>
            <a:r>
              <a:rPr lang="en-US" sz="2400" dirty="0" smtClean="0">
                <a:solidFill>
                  <a:srgbClr val="003399"/>
                </a:solidFill>
                <a:latin typeface="Garamond" pitchFamily="18" charset="0"/>
              </a:rPr>
              <a:t> and GitHub are part of tools we shall be using. Essentially, submissions to some assignments shall be in the form of code file editing and sharing between students and the Course Instructor. </a:t>
            </a:r>
          </a:p>
        </p:txBody>
      </p:sp>
    </p:spTree>
    <p:extLst>
      <p:ext uri="{BB962C8B-B14F-4D97-AF65-F5344CB8AC3E}">
        <p14:creationId xmlns:p14="http://schemas.microsoft.com/office/powerpoint/2010/main" val="8685148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Image result for fluid flow through porous media, imag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Image result for fluid flow through porous media, imag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Title 1"/>
          <p:cNvSpPr txBox="1">
            <a:spLocks/>
          </p:cNvSpPr>
          <p:nvPr/>
        </p:nvSpPr>
        <p:spPr>
          <a:xfrm>
            <a:off x="1587" y="0"/>
            <a:ext cx="10470340" cy="990600"/>
          </a:xfrm>
          <a:prstGeom prst="rect">
            <a:avLst/>
          </a:prstGeom>
          <a:solidFill>
            <a:srgbClr val="7030A0"/>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000" dirty="0">
                <a:solidFill>
                  <a:schemeClr val="bg1"/>
                </a:solidFill>
                <a:latin typeface="Monotype Corsiva" panose="03010101010201010101" pitchFamily="66" charset="0"/>
              </a:rPr>
              <a:t>PET </a:t>
            </a:r>
            <a:r>
              <a:rPr lang="en-US" sz="2000" dirty="0" smtClean="0">
                <a:solidFill>
                  <a:schemeClr val="bg1"/>
                </a:solidFill>
                <a:latin typeface="Monotype Corsiva" panose="03010101010201010101" pitchFamily="66" charset="0"/>
              </a:rPr>
              <a:t>328: Computer Applications in Petroleum Engineering – with Python Programming	</a:t>
            </a:r>
            <a:r>
              <a:rPr lang="en-US" sz="2000" dirty="0" smtClean="0">
                <a:solidFill>
                  <a:srgbClr val="FFFF00"/>
                </a:solidFill>
                <a:latin typeface="Monotype Corsiva" panose="03010101010201010101" pitchFamily="66" charset="0"/>
              </a:rPr>
              <a:t>Dr. Mosobalaje, O. O.</a:t>
            </a:r>
            <a:endParaRPr lang="en-US" sz="2000" dirty="0">
              <a:solidFill>
                <a:srgbClr val="FFFF00"/>
              </a:solidFill>
              <a:latin typeface="Monotype Corsiva" panose="03010101010201010101" pitchFamily="66" charset="0"/>
            </a:endParaRPr>
          </a:p>
          <a:p>
            <a:r>
              <a:rPr lang="en-US" sz="2800" dirty="0" smtClean="0">
                <a:solidFill>
                  <a:schemeClr val="bg1"/>
                </a:solidFill>
                <a:latin typeface="Garamond" panose="02020404030301010803" pitchFamily="18" charset="0"/>
              </a:rPr>
              <a:t>PREAMBLES</a:t>
            </a:r>
          </a:p>
        </p:txBody>
      </p:sp>
      <p:sp>
        <p:nvSpPr>
          <p:cNvPr id="6" name="Rectangle 5"/>
          <p:cNvSpPr/>
          <p:nvPr/>
        </p:nvSpPr>
        <p:spPr>
          <a:xfrm>
            <a:off x="1146174" y="1371600"/>
            <a:ext cx="9448800" cy="4801314"/>
          </a:xfrm>
          <a:prstGeom prst="rect">
            <a:avLst/>
          </a:prstGeom>
        </p:spPr>
        <p:txBody>
          <a:bodyPr wrap="square" numCol="1">
            <a:spAutoFit/>
          </a:bodyPr>
          <a:lstStyle/>
          <a:p>
            <a:pPr algn="ctr">
              <a:lnSpc>
                <a:spcPct val="150000"/>
              </a:lnSpc>
              <a:buSzPct val="100000"/>
            </a:pPr>
            <a:r>
              <a:rPr lang="en-US" sz="5400" dirty="0" smtClean="0">
                <a:solidFill>
                  <a:srgbClr val="FF0000"/>
                </a:solidFill>
                <a:latin typeface="Garamond" panose="02020404030301010803" pitchFamily="18" charset="0"/>
              </a:rPr>
              <a:t>Assignment 1</a:t>
            </a:r>
          </a:p>
          <a:p>
            <a:pPr>
              <a:lnSpc>
                <a:spcPct val="150000"/>
              </a:lnSpc>
              <a:buSzPct val="100000"/>
            </a:pPr>
            <a:r>
              <a:rPr lang="en-US" sz="5400" dirty="0" smtClean="0">
                <a:solidFill>
                  <a:srgbClr val="003399"/>
                </a:solidFill>
                <a:latin typeface="Garamond" panose="02020404030301010803" pitchFamily="18" charset="0"/>
              </a:rPr>
              <a:t> </a:t>
            </a:r>
            <a:r>
              <a:rPr lang="en-US" sz="3200" dirty="0" smtClean="0">
                <a:solidFill>
                  <a:srgbClr val="003399"/>
                </a:solidFill>
                <a:latin typeface="Garamond" panose="02020404030301010803" pitchFamily="18" charset="0"/>
              </a:rPr>
              <a:t>Get the following tools ready on your PC:</a:t>
            </a:r>
          </a:p>
          <a:p>
            <a:pPr marL="457200" indent="-457200">
              <a:lnSpc>
                <a:spcPct val="150000"/>
              </a:lnSpc>
              <a:buSzPct val="100000"/>
              <a:buBlip>
                <a:blip r:embed="rId2"/>
              </a:buBlip>
            </a:pPr>
            <a:r>
              <a:rPr lang="en-US" sz="3200" dirty="0" err="1" smtClean="0">
                <a:solidFill>
                  <a:srgbClr val="003399"/>
                </a:solidFill>
                <a:latin typeface="Garamond" panose="02020404030301010803" pitchFamily="18" charset="0"/>
              </a:rPr>
              <a:t>Git</a:t>
            </a:r>
            <a:r>
              <a:rPr lang="en-US" sz="3200" dirty="0" smtClean="0">
                <a:solidFill>
                  <a:srgbClr val="003399"/>
                </a:solidFill>
                <a:latin typeface="Garamond" panose="02020404030301010803" pitchFamily="18" charset="0"/>
              </a:rPr>
              <a:t> - install</a:t>
            </a:r>
          </a:p>
          <a:p>
            <a:pPr marL="457200" indent="-457200">
              <a:lnSpc>
                <a:spcPct val="150000"/>
              </a:lnSpc>
              <a:buSzPct val="100000"/>
              <a:buBlip>
                <a:blip r:embed="rId2"/>
              </a:buBlip>
            </a:pPr>
            <a:r>
              <a:rPr lang="en-US" sz="3200" dirty="0" smtClean="0">
                <a:solidFill>
                  <a:srgbClr val="003399"/>
                </a:solidFill>
                <a:latin typeface="Garamond" panose="02020404030301010803" pitchFamily="18" charset="0"/>
              </a:rPr>
              <a:t>A user account on github.com</a:t>
            </a:r>
          </a:p>
          <a:p>
            <a:pPr marL="457200" indent="-457200">
              <a:lnSpc>
                <a:spcPct val="150000"/>
              </a:lnSpc>
              <a:buSzPct val="100000"/>
              <a:buBlip>
                <a:blip r:embed="rId2"/>
              </a:buBlip>
            </a:pPr>
            <a:r>
              <a:rPr lang="en-US" sz="3200" dirty="0" smtClean="0">
                <a:solidFill>
                  <a:srgbClr val="003399"/>
                </a:solidFill>
                <a:latin typeface="Garamond" panose="02020404030301010803" pitchFamily="18" charset="0"/>
              </a:rPr>
              <a:t>GitHub desktop - install</a:t>
            </a:r>
            <a:endParaRPr lang="en-US" sz="2400" dirty="0">
              <a:solidFill>
                <a:srgbClr val="003399"/>
              </a:solidFill>
              <a:latin typeface="Garamond" pitchFamily="18" charset="0"/>
            </a:endParaRPr>
          </a:p>
        </p:txBody>
      </p:sp>
    </p:spTree>
    <p:extLst>
      <p:ext uri="{BB962C8B-B14F-4D97-AF65-F5344CB8AC3E}">
        <p14:creationId xmlns:p14="http://schemas.microsoft.com/office/powerpoint/2010/main" val="212917310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Image result for fluid flow through porous media, imag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Image result for fluid flow through porous media, imag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Title 1"/>
          <p:cNvSpPr txBox="1">
            <a:spLocks/>
          </p:cNvSpPr>
          <p:nvPr/>
        </p:nvSpPr>
        <p:spPr>
          <a:xfrm>
            <a:off x="1587" y="0"/>
            <a:ext cx="10470340" cy="990600"/>
          </a:xfrm>
          <a:prstGeom prst="rect">
            <a:avLst/>
          </a:prstGeom>
          <a:solidFill>
            <a:srgbClr val="7030A0"/>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000" dirty="0">
                <a:solidFill>
                  <a:schemeClr val="bg1"/>
                </a:solidFill>
                <a:latin typeface="Monotype Corsiva" panose="03010101010201010101" pitchFamily="66" charset="0"/>
              </a:rPr>
              <a:t>PET </a:t>
            </a:r>
            <a:r>
              <a:rPr lang="en-US" sz="2000" dirty="0" smtClean="0">
                <a:solidFill>
                  <a:schemeClr val="bg1"/>
                </a:solidFill>
                <a:latin typeface="Monotype Corsiva" panose="03010101010201010101" pitchFamily="66" charset="0"/>
              </a:rPr>
              <a:t>328: Computer Applications in Petroleum Engineering – with Python Programming	</a:t>
            </a:r>
            <a:r>
              <a:rPr lang="en-US" sz="2000" dirty="0" smtClean="0">
                <a:solidFill>
                  <a:srgbClr val="FFFF00"/>
                </a:solidFill>
                <a:latin typeface="Monotype Corsiva" panose="03010101010201010101" pitchFamily="66" charset="0"/>
              </a:rPr>
              <a:t>Dr. Mosobalaje, O. O.</a:t>
            </a:r>
            <a:endParaRPr lang="en-US" sz="2000" dirty="0">
              <a:solidFill>
                <a:srgbClr val="FFFF00"/>
              </a:solidFill>
              <a:latin typeface="Monotype Corsiva" panose="03010101010201010101" pitchFamily="66" charset="0"/>
            </a:endParaRPr>
          </a:p>
          <a:p>
            <a:r>
              <a:rPr lang="en-US" sz="2800" dirty="0" smtClean="0">
                <a:solidFill>
                  <a:schemeClr val="bg1"/>
                </a:solidFill>
                <a:latin typeface="Garamond" panose="02020404030301010803" pitchFamily="18" charset="0"/>
              </a:rPr>
              <a:t>OUTLINE</a:t>
            </a:r>
          </a:p>
        </p:txBody>
      </p:sp>
      <p:sp>
        <p:nvSpPr>
          <p:cNvPr id="6" name="Rectangle 5"/>
          <p:cNvSpPr/>
          <p:nvPr/>
        </p:nvSpPr>
        <p:spPr>
          <a:xfrm>
            <a:off x="-74613" y="838200"/>
            <a:ext cx="4343400" cy="1538883"/>
          </a:xfrm>
          <a:prstGeom prst="rect">
            <a:avLst/>
          </a:prstGeom>
        </p:spPr>
        <p:txBody>
          <a:bodyPr wrap="square" numCol="1">
            <a:spAutoFit/>
          </a:bodyPr>
          <a:lstStyle/>
          <a:p>
            <a:pPr marL="342900" indent="-342900">
              <a:lnSpc>
                <a:spcPct val="150000"/>
              </a:lnSpc>
              <a:buSzPct val="100000"/>
              <a:buBlip>
                <a:blip r:embed="rId2"/>
              </a:buBlip>
            </a:pPr>
            <a:r>
              <a:rPr lang="en-US" sz="2000" dirty="0" smtClean="0">
                <a:solidFill>
                  <a:srgbClr val="002060"/>
                </a:solidFill>
                <a:latin typeface="Garamond" panose="02020404030301010803" pitchFamily="18" charset="0"/>
              </a:rPr>
              <a:t>Preambles</a:t>
            </a:r>
          </a:p>
          <a:p>
            <a:pPr marL="800100" lvl="1" indent="-342900">
              <a:buSzPct val="100000"/>
              <a:buBlip>
                <a:blip r:embed="rId2"/>
              </a:buBlip>
            </a:pPr>
            <a:r>
              <a:rPr lang="en-US" sz="1600" dirty="0" smtClean="0">
                <a:solidFill>
                  <a:srgbClr val="FF0000"/>
                </a:solidFill>
                <a:latin typeface="Garamond" panose="02020404030301010803" pitchFamily="18" charset="0"/>
              </a:rPr>
              <a:t>The Appetizer</a:t>
            </a:r>
          </a:p>
          <a:p>
            <a:pPr marL="800100" lvl="1" indent="-342900">
              <a:buSzPct val="100000"/>
              <a:buBlip>
                <a:blip r:embed="rId2"/>
              </a:buBlip>
            </a:pPr>
            <a:r>
              <a:rPr lang="en-US" sz="1600" dirty="0" smtClean="0">
                <a:solidFill>
                  <a:srgbClr val="FF0000"/>
                </a:solidFill>
                <a:latin typeface="Garamond" panose="02020404030301010803" pitchFamily="18" charset="0"/>
              </a:rPr>
              <a:t>The Toolbox</a:t>
            </a:r>
          </a:p>
          <a:p>
            <a:pPr marL="800100" lvl="1" indent="-342900">
              <a:buSzPct val="100000"/>
              <a:buBlip>
                <a:blip r:embed="rId2"/>
              </a:buBlip>
            </a:pPr>
            <a:r>
              <a:rPr lang="en-US" sz="1600" dirty="0" smtClean="0">
                <a:solidFill>
                  <a:srgbClr val="FF0000"/>
                </a:solidFill>
                <a:latin typeface="Garamond" panose="02020404030301010803" pitchFamily="18" charset="0"/>
              </a:rPr>
              <a:t>The Embedded Course</a:t>
            </a:r>
          </a:p>
          <a:p>
            <a:pPr marL="800100" lvl="1" indent="-342900">
              <a:buSzPct val="100000"/>
              <a:buBlip>
                <a:blip r:embed="rId2"/>
              </a:buBlip>
            </a:pPr>
            <a:r>
              <a:rPr lang="en-US" sz="1600" dirty="0" smtClean="0">
                <a:solidFill>
                  <a:srgbClr val="FF0000"/>
                </a:solidFill>
                <a:latin typeface="Garamond" panose="02020404030301010803" pitchFamily="18" charset="0"/>
              </a:rPr>
              <a:t>Introduction to Computer Programming</a:t>
            </a:r>
          </a:p>
        </p:txBody>
      </p:sp>
      <p:pic>
        <p:nvPicPr>
          <p:cNvPr id="7" name="Picture 2" descr="http://wsfcs.k12.nc.us/cms/lib/NC01001395/Centricity/Domain/926/Pictures/course_outline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24127" y="1547156"/>
            <a:ext cx="2895600" cy="2171700"/>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p:cNvSpPr/>
          <p:nvPr/>
        </p:nvSpPr>
        <p:spPr>
          <a:xfrm>
            <a:off x="2363787" y="2118717"/>
            <a:ext cx="4343400" cy="1538883"/>
          </a:xfrm>
          <a:prstGeom prst="rect">
            <a:avLst/>
          </a:prstGeom>
        </p:spPr>
        <p:txBody>
          <a:bodyPr wrap="square" numCol="1">
            <a:spAutoFit/>
          </a:bodyPr>
          <a:lstStyle/>
          <a:p>
            <a:pPr marL="342900" indent="-342900">
              <a:lnSpc>
                <a:spcPct val="150000"/>
              </a:lnSpc>
              <a:buSzPct val="100000"/>
              <a:buBlip>
                <a:blip r:embed="rId2"/>
              </a:buBlip>
            </a:pPr>
            <a:r>
              <a:rPr lang="en-US" sz="2000" dirty="0" smtClean="0">
                <a:solidFill>
                  <a:srgbClr val="002060"/>
                </a:solidFill>
                <a:latin typeface="Garamond" panose="02020404030301010803" pitchFamily="18" charset="0"/>
              </a:rPr>
              <a:t>Getting Started with Python</a:t>
            </a:r>
          </a:p>
          <a:p>
            <a:pPr marL="800100" lvl="1" indent="-342900">
              <a:buSzPct val="100000"/>
              <a:buBlip>
                <a:blip r:embed="rId2"/>
              </a:buBlip>
            </a:pPr>
            <a:r>
              <a:rPr lang="en-US" sz="1600" dirty="0" smtClean="0">
                <a:solidFill>
                  <a:srgbClr val="FF0000"/>
                </a:solidFill>
                <a:latin typeface="Garamond" panose="02020404030301010803" pitchFamily="18" charset="0"/>
              </a:rPr>
              <a:t>Basic Python Objects</a:t>
            </a:r>
          </a:p>
          <a:p>
            <a:pPr marL="800100" lvl="1" indent="-342900">
              <a:buSzPct val="100000"/>
              <a:buBlip>
                <a:blip r:embed="rId2"/>
              </a:buBlip>
            </a:pPr>
            <a:r>
              <a:rPr lang="en-US" sz="1600" dirty="0" smtClean="0">
                <a:solidFill>
                  <a:srgbClr val="FF0000"/>
                </a:solidFill>
                <a:latin typeface="Garamond" panose="02020404030301010803" pitchFamily="18" charset="0"/>
              </a:rPr>
              <a:t>Conditional Execution</a:t>
            </a:r>
          </a:p>
          <a:p>
            <a:pPr marL="800100" lvl="1" indent="-342900">
              <a:buSzPct val="100000"/>
              <a:buBlip>
                <a:blip r:embed="rId2"/>
              </a:buBlip>
            </a:pPr>
            <a:r>
              <a:rPr lang="en-US" sz="1600" dirty="0" smtClean="0">
                <a:solidFill>
                  <a:srgbClr val="FF0000"/>
                </a:solidFill>
                <a:latin typeface="Garamond" panose="02020404030301010803" pitchFamily="18" charset="0"/>
              </a:rPr>
              <a:t>Repeated Execution</a:t>
            </a:r>
          </a:p>
          <a:p>
            <a:pPr marL="800100" lvl="1" indent="-342900">
              <a:buSzPct val="100000"/>
              <a:buBlip>
                <a:blip r:embed="rId2"/>
              </a:buBlip>
            </a:pPr>
            <a:r>
              <a:rPr lang="en-US" sz="1600" dirty="0" smtClean="0">
                <a:solidFill>
                  <a:srgbClr val="FF0000"/>
                </a:solidFill>
                <a:latin typeface="Garamond" panose="02020404030301010803" pitchFamily="18" charset="0"/>
              </a:rPr>
              <a:t>Functions</a:t>
            </a:r>
          </a:p>
        </p:txBody>
      </p:sp>
      <p:sp>
        <p:nvSpPr>
          <p:cNvPr id="8" name="Rectangle 7"/>
          <p:cNvSpPr/>
          <p:nvPr/>
        </p:nvSpPr>
        <p:spPr>
          <a:xfrm>
            <a:off x="4421187" y="3124200"/>
            <a:ext cx="4343400" cy="1538883"/>
          </a:xfrm>
          <a:prstGeom prst="rect">
            <a:avLst/>
          </a:prstGeom>
        </p:spPr>
        <p:txBody>
          <a:bodyPr wrap="square" numCol="1">
            <a:spAutoFit/>
          </a:bodyPr>
          <a:lstStyle/>
          <a:p>
            <a:pPr marL="342900" indent="-342900">
              <a:lnSpc>
                <a:spcPct val="150000"/>
              </a:lnSpc>
              <a:buSzPct val="100000"/>
              <a:buBlip>
                <a:blip r:embed="rId2"/>
              </a:buBlip>
            </a:pPr>
            <a:r>
              <a:rPr lang="en-US" sz="2000" dirty="0" smtClean="0">
                <a:solidFill>
                  <a:srgbClr val="002060"/>
                </a:solidFill>
                <a:latin typeface="Garamond" panose="02020404030301010803" pitchFamily="18" charset="0"/>
              </a:rPr>
              <a:t>Python Data Structures</a:t>
            </a:r>
          </a:p>
          <a:p>
            <a:pPr marL="800100" lvl="1" indent="-342900">
              <a:buSzPct val="100000"/>
              <a:buBlip>
                <a:blip r:embed="rId2"/>
              </a:buBlip>
            </a:pPr>
            <a:r>
              <a:rPr lang="en-US" sz="1600" dirty="0" smtClean="0">
                <a:solidFill>
                  <a:srgbClr val="FF0000"/>
                </a:solidFill>
                <a:latin typeface="Garamond" panose="02020404030301010803" pitchFamily="18" charset="0"/>
              </a:rPr>
              <a:t>Strings</a:t>
            </a:r>
          </a:p>
          <a:p>
            <a:pPr marL="800100" lvl="1" indent="-342900">
              <a:buSzPct val="100000"/>
              <a:buBlip>
                <a:blip r:embed="rId2"/>
              </a:buBlip>
            </a:pPr>
            <a:r>
              <a:rPr lang="en-US" sz="1600" dirty="0" smtClean="0">
                <a:solidFill>
                  <a:srgbClr val="FF0000"/>
                </a:solidFill>
                <a:latin typeface="Garamond" panose="02020404030301010803" pitchFamily="18" charset="0"/>
              </a:rPr>
              <a:t>Lists</a:t>
            </a:r>
          </a:p>
          <a:p>
            <a:pPr marL="800100" lvl="1" indent="-342900">
              <a:buSzPct val="100000"/>
              <a:buBlip>
                <a:blip r:embed="rId2"/>
              </a:buBlip>
            </a:pPr>
            <a:r>
              <a:rPr lang="en-US" sz="1600" dirty="0" smtClean="0">
                <a:solidFill>
                  <a:srgbClr val="FF0000"/>
                </a:solidFill>
                <a:latin typeface="Garamond" panose="02020404030301010803" pitchFamily="18" charset="0"/>
              </a:rPr>
              <a:t>Tuples</a:t>
            </a:r>
          </a:p>
          <a:p>
            <a:pPr marL="800100" lvl="1" indent="-342900">
              <a:buSzPct val="100000"/>
              <a:buBlip>
                <a:blip r:embed="rId2"/>
              </a:buBlip>
            </a:pPr>
            <a:r>
              <a:rPr lang="en-US" sz="1600" dirty="0" smtClean="0">
                <a:solidFill>
                  <a:srgbClr val="FF0000"/>
                </a:solidFill>
                <a:latin typeface="Garamond" panose="02020404030301010803" pitchFamily="18" charset="0"/>
              </a:rPr>
              <a:t>Dictionaries</a:t>
            </a:r>
          </a:p>
        </p:txBody>
      </p:sp>
      <p:sp>
        <p:nvSpPr>
          <p:cNvPr id="9" name="Rectangle 8"/>
          <p:cNvSpPr/>
          <p:nvPr/>
        </p:nvSpPr>
        <p:spPr>
          <a:xfrm>
            <a:off x="6249987" y="4191000"/>
            <a:ext cx="4343400" cy="1538883"/>
          </a:xfrm>
          <a:prstGeom prst="rect">
            <a:avLst/>
          </a:prstGeom>
        </p:spPr>
        <p:txBody>
          <a:bodyPr wrap="square" numCol="1">
            <a:spAutoFit/>
          </a:bodyPr>
          <a:lstStyle/>
          <a:p>
            <a:pPr marL="342900" indent="-342900">
              <a:lnSpc>
                <a:spcPct val="150000"/>
              </a:lnSpc>
              <a:buSzPct val="100000"/>
              <a:buBlip>
                <a:blip r:embed="rId2"/>
              </a:buBlip>
            </a:pPr>
            <a:r>
              <a:rPr lang="en-US" sz="2000" dirty="0" smtClean="0">
                <a:solidFill>
                  <a:srgbClr val="002060"/>
                </a:solidFill>
                <a:latin typeface="Garamond" panose="02020404030301010803" pitchFamily="18" charset="0"/>
              </a:rPr>
              <a:t>Some Python Libraries</a:t>
            </a:r>
          </a:p>
          <a:p>
            <a:pPr marL="800100" lvl="1" indent="-342900">
              <a:buSzPct val="100000"/>
              <a:buBlip>
                <a:blip r:embed="rId2"/>
              </a:buBlip>
            </a:pPr>
            <a:r>
              <a:rPr lang="en-US" sz="1600" dirty="0" err="1" smtClean="0">
                <a:solidFill>
                  <a:srgbClr val="FF0000"/>
                </a:solidFill>
                <a:latin typeface="Garamond" panose="02020404030301010803" pitchFamily="18" charset="0"/>
              </a:rPr>
              <a:t>NumPy</a:t>
            </a:r>
            <a:endParaRPr lang="en-US" sz="1600" dirty="0" smtClean="0">
              <a:solidFill>
                <a:srgbClr val="FF0000"/>
              </a:solidFill>
              <a:latin typeface="Garamond" panose="02020404030301010803" pitchFamily="18" charset="0"/>
            </a:endParaRPr>
          </a:p>
          <a:p>
            <a:pPr marL="800100" lvl="1" indent="-342900">
              <a:buSzPct val="100000"/>
              <a:buBlip>
                <a:blip r:embed="rId2"/>
              </a:buBlip>
            </a:pPr>
            <a:r>
              <a:rPr lang="en-US" sz="1600" dirty="0" err="1" smtClean="0">
                <a:solidFill>
                  <a:srgbClr val="FF0000"/>
                </a:solidFill>
                <a:latin typeface="Garamond" panose="02020404030301010803" pitchFamily="18" charset="0"/>
              </a:rPr>
              <a:t>Matplotlib</a:t>
            </a:r>
            <a:endParaRPr lang="en-US" sz="1600" dirty="0" smtClean="0">
              <a:solidFill>
                <a:srgbClr val="FF0000"/>
              </a:solidFill>
              <a:latin typeface="Garamond" panose="02020404030301010803" pitchFamily="18" charset="0"/>
            </a:endParaRPr>
          </a:p>
          <a:p>
            <a:pPr marL="800100" lvl="1" indent="-342900">
              <a:buSzPct val="100000"/>
              <a:buBlip>
                <a:blip r:embed="rId2"/>
              </a:buBlip>
            </a:pPr>
            <a:r>
              <a:rPr lang="en-US" sz="1600" dirty="0" smtClean="0">
                <a:solidFill>
                  <a:srgbClr val="FF0000"/>
                </a:solidFill>
                <a:latin typeface="Garamond" panose="02020404030301010803" pitchFamily="18" charset="0"/>
              </a:rPr>
              <a:t>Pandas</a:t>
            </a:r>
          </a:p>
          <a:p>
            <a:pPr marL="800100" lvl="1" indent="-342900">
              <a:buSzPct val="100000"/>
              <a:buBlip>
                <a:blip r:embed="rId2"/>
              </a:buBlip>
            </a:pPr>
            <a:r>
              <a:rPr lang="en-US" sz="1600" dirty="0" err="1" smtClean="0">
                <a:solidFill>
                  <a:srgbClr val="FF0000"/>
                </a:solidFill>
                <a:latin typeface="Garamond" panose="02020404030301010803" pitchFamily="18" charset="0"/>
              </a:rPr>
              <a:t>Scikit</a:t>
            </a:r>
            <a:r>
              <a:rPr lang="en-US" sz="1600" dirty="0" smtClean="0">
                <a:solidFill>
                  <a:srgbClr val="FF0000"/>
                </a:solidFill>
                <a:latin typeface="Garamond" panose="02020404030301010803" pitchFamily="18" charset="0"/>
              </a:rPr>
              <a:t>-learn</a:t>
            </a:r>
          </a:p>
        </p:txBody>
      </p:sp>
      <p:sp>
        <p:nvSpPr>
          <p:cNvPr id="11" name="Rectangle 10"/>
          <p:cNvSpPr/>
          <p:nvPr/>
        </p:nvSpPr>
        <p:spPr>
          <a:xfrm>
            <a:off x="8307387" y="5105400"/>
            <a:ext cx="3810000" cy="1292662"/>
          </a:xfrm>
          <a:prstGeom prst="rect">
            <a:avLst/>
          </a:prstGeom>
        </p:spPr>
        <p:txBody>
          <a:bodyPr wrap="square" numCol="1">
            <a:spAutoFit/>
          </a:bodyPr>
          <a:lstStyle/>
          <a:p>
            <a:pPr marL="342900" indent="-342900">
              <a:lnSpc>
                <a:spcPct val="150000"/>
              </a:lnSpc>
              <a:buSzPct val="100000"/>
              <a:buBlip>
                <a:blip r:embed="rId2"/>
              </a:buBlip>
            </a:pPr>
            <a:r>
              <a:rPr lang="en-US" sz="2000" dirty="0" smtClean="0">
                <a:solidFill>
                  <a:srgbClr val="002060"/>
                </a:solidFill>
                <a:latin typeface="Garamond" panose="02020404030301010803" pitchFamily="18" charset="0"/>
              </a:rPr>
              <a:t>Application Projects</a:t>
            </a:r>
          </a:p>
          <a:p>
            <a:pPr marL="800100" lvl="1" indent="-342900">
              <a:buSzPct val="100000"/>
              <a:buBlip>
                <a:blip r:embed="rId2"/>
              </a:buBlip>
            </a:pPr>
            <a:r>
              <a:rPr lang="en-US" sz="1600" dirty="0" smtClean="0">
                <a:solidFill>
                  <a:srgbClr val="FF0000"/>
                </a:solidFill>
                <a:latin typeface="Garamond" panose="02020404030301010803" pitchFamily="18" charset="0"/>
              </a:rPr>
              <a:t>Oil Reservoir Volumetrics</a:t>
            </a:r>
          </a:p>
          <a:p>
            <a:pPr marL="800100" lvl="1" indent="-342900">
              <a:buSzPct val="100000"/>
              <a:buBlip>
                <a:blip r:embed="rId2"/>
              </a:buBlip>
            </a:pPr>
            <a:r>
              <a:rPr lang="en-US" sz="1600" dirty="0" smtClean="0">
                <a:solidFill>
                  <a:srgbClr val="FF0000"/>
                </a:solidFill>
                <a:latin typeface="Garamond" panose="02020404030301010803" pitchFamily="18" charset="0"/>
              </a:rPr>
              <a:t>Material Balance Analysis</a:t>
            </a:r>
          </a:p>
          <a:p>
            <a:pPr marL="800100" lvl="1" indent="-342900">
              <a:buSzPct val="100000"/>
              <a:buBlip>
                <a:blip r:embed="rId2"/>
              </a:buBlip>
            </a:pPr>
            <a:r>
              <a:rPr lang="en-US" sz="1600" dirty="0" smtClean="0">
                <a:solidFill>
                  <a:srgbClr val="FF0000"/>
                </a:solidFill>
                <a:latin typeface="Garamond" panose="02020404030301010803" pitchFamily="18" charset="0"/>
              </a:rPr>
              <a:t>PVT Properties</a:t>
            </a:r>
          </a:p>
        </p:txBody>
      </p:sp>
    </p:spTree>
    <p:extLst>
      <p:ext uri="{BB962C8B-B14F-4D97-AF65-F5344CB8AC3E}">
        <p14:creationId xmlns:p14="http://schemas.microsoft.com/office/powerpoint/2010/main" val="51601713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Image result for fluid flow through porous media, imag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Image result for fluid flow through porous media, imag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Title 1"/>
          <p:cNvSpPr txBox="1">
            <a:spLocks/>
          </p:cNvSpPr>
          <p:nvPr/>
        </p:nvSpPr>
        <p:spPr>
          <a:xfrm>
            <a:off x="1587" y="0"/>
            <a:ext cx="10470340" cy="990600"/>
          </a:xfrm>
          <a:prstGeom prst="rect">
            <a:avLst/>
          </a:prstGeom>
          <a:solidFill>
            <a:srgbClr val="7030A0"/>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000" dirty="0">
                <a:solidFill>
                  <a:schemeClr val="bg1"/>
                </a:solidFill>
                <a:latin typeface="Monotype Corsiva" panose="03010101010201010101" pitchFamily="66" charset="0"/>
              </a:rPr>
              <a:t>PET </a:t>
            </a:r>
            <a:r>
              <a:rPr lang="en-US" sz="2000" dirty="0" smtClean="0">
                <a:solidFill>
                  <a:schemeClr val="bg1"/>
                </a:solidFill>
                <a:latin typeface="Monotype Corsiva" panose="03010101010201010101" pitchFamily="66" charset="0"/>
              </a:rPr>
              <a:t>328: Computer Applications in Petroleum Engineering – with Python Programming	</a:t>
            </a:r>
            <a:r>
              <a:rPr lang="en-US" sz="2000" dirty="0" smtClean="0">
                <a:solidFill>
                  <a:srgbClr val="FFFF00"/>
                </a:solidFill>
                <a:latin typeface="Monotype Corsiva" panose="03010101010201010101" pitchFamily="66" charset="0"/>
              </a:rPr>
              <a:t>Dr. Mosobalaje, O. O.</a:t>
            </a:r>
            <a:endParaRPr lang="en-US" sz="2000" dirty="0">
              <a:solidFill>
                <a:srgbClr val="FFFF00"/>
              </a:solidFill>
              <a:latin typeface="Monotype Corsiva" panose="03010101010201010101" pitchFamily="66" charset="0"/>
            </a:endParaRPr>
          </a:p>
          <a:p>
            <a:r>
              <a:rPr lang="en-US" sz="2800" dirty="0" smtClean="0">
                <a:solidFill>
                  <a:schemeClr val="bg1"/>
                </a:solidFill>
                <a:latin typeface="Garamond" panose="02020404030301010803" pitchFamily="18" charset="0"/>
              </a:rPr>
              <a:t>PREAMBLES</a:t>
            </a:r>
          </a:p>
        </p:txBody>
      </p:sp>
      <p:sp>
        <p:nvSpPr>
          <p:cNvPr id="7" name="Rectangle 6"/>
          <p:cNvSpPr/>
          <p:nvPr/>
        </p:nvSpPr>
        <p:spPr>
          <a:xfrm>
            <a:off x="155575" y="762000"/>
            <a:ext cx="11504612" cy="2400657"/>
          </a:xfrm>
          <a:prstGeom prst="rect">
            <a:avLst/>
          </a:prstGeom>
        </p:spPr>
        <p:txBody>
          <a:bodyPr wrap="square" numCol="1">
            <a:spAutoFit/>
          </a:bodyPr>
          <a:lstStyle/>
          <a:p>
            <a:pPr algn="ctr">
              <a:lnSpc>
                <a:spcPct val="150000"/>
              </a:lnSpc>
              <a:buSzPct val="100000"/>
            </a:pPr>
            <a:r>
              <a:rPr lang="en-US" sz="2800" dirty="0">
                <a:solidFill>
                  <a:srgbClr val="FF0000"/>
                </a:solidFill>
                <a:latin typeface="Garamond" pitchFamily="18" charset="0"/>
              </a:rPr>
              <a:t>The Embedded </a:t>
            </a:r>
            <a:r>
              <a:rPr lang="en-US" sz="2800" dirty="0" smtClean="0">
                <a:solidFill>
                  <a:srgbClr val="FF0000"/>
                </a:solidFill>
                <a:latin typeface="Garamond" pitchFamily="18" charset="0"/>
              </a:rPr>
              <a:t>Course</a:t>
            </a:r>
          </a:p>
          <a:p>
            <a:pPr algn="ctr">
              <a:lnSpc>
                <a:spcPct val="150000"/>
              </a:lnSpc>
              <a:buSzPct val="100000"/>
            </a:pPr>
            <a:endParaRPr lang="en-US" sz="2400" dirty="0" smtClean="0">
              <a:solidFill>
                <a:srgbClr val="FF0000"/>
              </a:solidFill>
              <a:latin typeface="Garamond" pitchFamily="18" charset="0"/>
            </a:endParaRPr>
          </a:p>
          <a:p>
            <a:pPr>
              <a:lnSpc>
                <a:spcPct val="150000"/>
              </a:lnSpc>
              <a:buSzPct val="100000"/>
            </a:pPr>
            <a:r>
              <a:rPr lang="en-US" sz="2400" dirty="0" smtClean="0">
                <a:solidFill>
                  <a:srgbClr val="003399"/>
                </a:solidFill>
                <a:latin typeface="Garamond" pitchFamily="18" charset="0"/>
              </a:rPr>
              <a:t>A Coursera course is embedded into this course (PET328). It is compulsory that all students completes the Coursera course as it is part of the assessment items in PET328.</a:t>
            </a:r>
          </a:p>
        </p:txBody>
      </p:sp>
      <p:pic>
        <p:nvPicPr>
          <p:cNvPr id="4098" name="Picture 2" descr="F:\Capture\Capture n.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9985" y="3200401"/>
            <a:ext cx="9867900" cy="304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922868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Image result for fluid flow through porous media, imag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Image result for fluid flow through porous media, imag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Title 1"/>
          <p:cNvSpPr txBox="1">
            <a:spLocks/>
          </p:cNvSpPr>
          <p:nvPr/>
        </p:nvSpPr>
        <p:spPr>
          <a:xfrm>
            <a:off x="1587" y="0"/>
            <a:ext cx="10470340" cy="990600"/>
          </a:xfrm>
          <a:prstGeom prst="rect">
            <a:avLst/>
          </a:prstGeom>
          <a:solidFill>
            <a:srgbClr val="7030A0"/>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000" dirty="0">
                <a:solidFill>
                  <a:schemeClr val="bg1"/>
                </a:solidFill>
                <a:latin typeface="Monotype Corsiva" panose="03010101010201010101" pitchFamily="66" charset="0"/>
              </a:rPr>
              <a:t>PET </a:t>
            </a:r>
            <a:r>
              <a:rPr lang="en-US" sz="2000" dirty="0" smtClean="0">
                <a:solidFill>
                  <a:schemeClr val="bg1"/>
                </a:solidFill>
                <a:latin typeface="Monotype Corsiva" panose="03010101010201010101" pitchFamily="66" charset="0"/>
              </a:rPr>
              <a:t>328: Computer Applications in Petroleum Engineering – with Python Programming	</a:t>
            </a:r>
            <a:r>
              <a:rPr lang="en-US" sz="2000" dirty="0" smtClean="0">
                <a:solidFill>
                  <a:srgbClr val="FFFF00"/>
                </a:solidFill>
                <a:latin typeface="Monotype Corsiva" panose="03010101010201010101" pitchFamily="66" charset="0"/>
              </a:rPr>
              <a:t>Dr. Mosobalaje, O. O.</a:t>
            </a:r>
            <a:endParaRPr lang="en-US" sz="2000" dirty="0">
              <a:solidFill>
                <a:srgbClr val="FFFF00"/>
              </a:solidFill>
              <a:latin typeface="Monotype Corsiva" panose="03010101010201010101" pitchFamily="66" charset="0"/>
            </a:endParaRPr>
          </a:p>
          <a:p>
            <a:r>
              <a:rPr lang="en-US" sz="2800" dirty="0" smtClean="0">
                <a:solidFill>
                  <a:schemeClr val="bg1"/>
                </a:solidFill>
                <a:latin typeface="Garamond" panose="02020404030301010803" pitchFamily="18" charset="0"/>
              </a:rPr>
              <a:t>PREAMBLES</a:t>
            </a:r>
          </a:p>
        </p:txBody>
      </p:sp>
      <p:sp>
        <p:nvSpPr>
          <p:cNvPr id="7" name="Rectangle 6"/>
          <p:cNvSpPr/>
          <p:nvPr/>
        </p:nvSpPr>
        <p:spPr>
          <a:xfrm>
            <a:off x="155575" y="762000"/>
            <a:ext cx="11504612" cy="2400657"/>
          </a:xfrm>
          <a:prstGeom prst="rect">
            <a:avLst/>
          </a:prstGeom>
        </p:spPr>
        <p:txBody>
          <a:bodyPr wrap="square" numCol="1">
            <a:spAutoFit/>
          </a:bodyPr>
          <a:lstStyle/>
          <a:p>
            <a:pPr algn="ctr">
              <a:lnSpc>
                <a:spcPct val="150000"/>
              </a:lnSpc>
              <a:buSzPct val="100000"/>
            </a:pPr>
            <a:r>
              <a:rPr lang="en-US" sz="2800" dirty="0">
                <a:solidFill>
                  <a:srgbClr val="FF0000"/>
                </a:solidFill>
                <a:latin typeface="Garamond" pitchFamily="18" charset="0"/>
              </a:rPr>
              <a:t>The Embedded </a:t>
            </a:r>
            <a:r>
              <a:rPr lang="en-US" sz="2800" dirty="0" smtClean="0">
                <a:solidFill>
                  <a:srgbClr val="FF0000"/>
                </a:solidFill>
                <a:latin typeface="Garamond" pitchFamily="18" charset="0"/>
              </a:rPr>
              <a:t>Course</a:t>
            </a:r>
          </a:p>
          <a:p>
            <a:pPr algn="ctr">
              <a:lnSpc>
                <a:spcPct val="150000"/>
              </a:lnSpc>
              <a:buSzPct val="100000"/>
            </a:pPr>
            <a:endParaRPr lang="en-US" sz="2400" dirty="0" smtClean="0">
              <a:solidFill>
                <a:srgbClr val="FF0000"/>
              </a:solidFill>
              <a:latin typeface="Garamond" pitchFamily="18" charset="0"/>
            </a:endParaRPr>
          </a:p>
          <a:p>
            <a:pPr>
              <a:lnSpc>
                <a:spcPct val="150000"/>
              </a:lnSpc>
              <a:buSzPct val="100000"/>
            </a:pPr>
            <a:r>
              <a:rPr lang="en-US" sz="2400" dirty="0" smtClean="0">
                <a:solidFill>
                  <a:srgbClr val="003399"/>
                </a:solidFill>
                <a:latin typeface="Garamond" pitchFamily="18" charset="0"/>
              </a:rPr>
              <a:t>The embedded course is titled ‘Programming for Everybody (Getting Started with Python).</a:t>
            </a:r>
          </a:p>
          <a:p>
            <a:pPr>
              <a:lnSpc>
                <a:spcPct val="150000"/>
              </a:lnSpc>
              <a:buSzPct val="100000"/>
            </a:pPr>
            <a:r>
              <a:rPr lang="en-US" sz="2400" dirty="0" smtClean="0">
                <a:solidFill>
                  <a:srgbClr val="003399"/>
                </a:solidFill>
                <a:latin typeface="Garamond" pitchFamily="18" charset="0"/>
              </a:rPr>
              <a:t>The course is offered by University of Michigan.</a:t>
            </a: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6449" y="3981450"/>
            <a:ext cx="10582275" cy="1104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0403069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Image result for fluid flow through porous media, imag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Image result for fluid flow through porous media, imag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Title 1"/>
          <p:cNvSpPr txBox="1">
            <a:spLocks/>
          </p:cNvSpPr>
          <p:nvPr/>
        </p:nvSpPr>
        <p:spPr>
          <a:xfrm>
            <a:off x="1587" y="0"/>
            <a:ext cx="10470340" cy="990600"/>
          </a:xfrm>
          <a:prstGeom prst="rect">
            <a:avLst/>
          </a:prstGeom>
          <a:solidFill>
            <a:srgbClr val="7030A0"/>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000" dirty="0">
                <a:solidFill>
                  <a:schemeClr val="bg1"/>
                </a:solidFill>
                <a:latin typeface="Monotype Corsiva" panose="03010101010201010101" pitchFamily="66" charset="0"/>
              </a:rPr>
              <a:t>PET </a:t>
            </a:r>
            <a:r>
              <a:rPr lang="en-US" sz="2000" dirty="0" smtClean="0">
                <a:solidFill>
                  <a:schemeClr val="bg1"/>
                </a:solidFill>
                <a:latin typeface="Monotype Corsiva" panose="03010101010201010101" pitchFamily="66" charset="0"/>
              </a:rPr>
              <a:t>328: Computer Applications in Petroleum Engineering – with Python Programming	</a:t>
            </a:r>
            <a:r>
              <a:rPr lang="en-US" sz="2000" dirty="0" smtClean="0">
                <a:solidFill>
                  <a:srgbClr val="FFFF00"/>
                </a:solidFill>
                <a:latin typeface="Monotype Corsiva" panose="03010101010201010101" pitchFamily="66" charset="0"/>
              </a:rPr>
              <a:t>Dr. Mosobalaje, O. O.</a:t>
            </a:r>
            <a:endParaRPr lang="en-US" sz="2000" dirty="0">
              <a:solidFill>
                <a:srgbClr val="FFFF00"/>
              </a:solidFill>
              <a:latin typeface="Monotype Corsiva" panose="03010101010201010101" pitchFamily="66" charset="0"/>
            </a:endParaRPr>
          </a:p>
          <a:p>
            <a:r>
              <a:rPr lang="en-US" sz="2800" dirty="0" smtClean="0">
                <a:solidFill>
                  <a:schemeClr val="bg1"/>
                </a:solidFill>
                <a:latin typeface="Garamond" panose="02020404030301010803" pitchFamily="18" charset="0"/>
              </a:rPr>
              <a:t>PREAMBLES</a:t>
            </a:r>
          </a:p>
        </p:txBody>
      </p:sp>
      <p:sp>
        <p:nvSpPr>
          <p:cNvPr id="7" name="Rectangle 6"/>
          <p:cNvSpPr/>
          <p:nvPr/>
        </p:nvSpPr>
        <p:spPr>
          <a:xfrm>
            <a:off x="155575" y="762000"/>
            <a:ext cx="5637212" cy="3508653"/>
          </a:xfrm>
          <a:prstGeom prst="rect">
            <a:avLst/>
          </a:prstGeom>
        </p:spPr>
        <p:txBody>
          <a:bodyPr wrap="square" numCol="1">
            <a:spAutoFit/>
          </a:bodyPr>
          <a:lstStyle/>
          <a:p>
            <a:pPr algn="ctr">
              <a:lnSpc>
                <a:spcPct val="150000"/>
              </a:lnSpc>
              <a:buSzPct val="100000"/>
            </a:pPr>
            <a:r>
              <a:rPr lang="en-US" sz="2800" dirty="0">
                <a:solidFill>
                  <a:srgbClr val="FF0000"/>
                </a:solidFill>
                <a:latin typeface="Garamond" pitchFamily="18" charset="0"/>
              </a:rPr>
              <a:t>The Embedded Course</a:t>
            </a:r>
            <a:endParaRPr lang="en-US" sz="2800" dirty="0" smtClean="0">
              <a:solidFill>
                <a:srgbClr val="FF0000"/>
              </a:solidFill>
              <a:latin typeface="Garamond" panose="02020404030301010803" pitchFamily="18" charset="0"/>
            </a:endParaRPr>
          </a:p>
          <a:p>
            <a:pPr>
              <a:lnSpc>
                <a:spcPct val="150000"/>
              </a:lnSpc>
              <a:buSzPct val="100000"/>
            </a:pPr>
            <a:endParaRPr lang="en-US" sz="2400" dirty="0" smtClean="0">
              <a:solidFill>
                <a:srgbClr val="003399"/>
              </a:solidFill>
              <a:latin typeface="Garamond" pitchFamily="18" charset="0"/>
            </a:endParaRPr>
          </a:p>
          <a:p>
            <a:pPr>
              <a:lnSpc>
                <a:spcPct val="150000"/>
              </a:lnSpc>
              <a:buSzPct val="100000"/>
            </a:pPr>
            <a:r>
              <a:rPr lang="en-US" sz="2400" dirty="0" smtClean="0">
                <a:solidFill>
                  <a:srgbClr val="003399"/>
                </a:solidFill>
                <a:latin typeface="Garamond" pitchFamily="18" charset="0"/>
              </a:rPr>
              <a:t>The link to the embedded course has been added to the PET328 course site on Moodle.</a:t>
            </a:r>
          </a:p>
          <a:p>
            <a:pPr>
              <a:lnSpc>
                <a:spcPct val="150000"/>
              </a:lnSpc>
              <a:buSzPct val="100000"/>
            </a:pPr>
            <a:r>
              <a:rPr lang="en-US" sz="2400" dirty="0" smtClean="0">
                <a:solidFill>
                  <a:srgbClr val="003399"/>
                </a:solidFill>
                <a:latin typeface="Garamond" pitchFamily="18" charset="0"/>
              </a:rPr>
              <a:t>To enroll for the Coursera course, simply click on the link. </a:t>
            </a:r>
          </a:p>
        </p:txBody>
      </p:sp>
      <p:pic>
        <p:nvPicPr>
          <p:cNvPr id="6146" name="Picture 2" descr="F:\Capture\Capture f.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30987" y="1971675"/>
            <a:ext cx="5238750" cy="1790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857442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Image result for fluid flow through porous media, imag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Image result for fluid flow through porous media, imag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Title 1"/>
          <p:cNvSpPr txBox="1">
            <a:spLocks/>
          </p:cNvSpPr>
          <p:nvPr/>
        </p:nvSpPr>
        <p:spPr>
          <a:xfrm>
            <a:off x="1587" y="0"/>
            <a:ext cx="10470340" cy="990600"/>
          </a:xfrm>
          <a:prstGeom prst="rect">
            <a:avLst/>
          </a:prstGeom>
          <a:solidFill>
            <a:srgbClr val="7030A0"/>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000" dirty="0">
                <a:solidFill>
                  <a:schemeClr val="bg1"/>
                </a:solidFill>
                <a:latin typeface="Monotype Corsiva" panose="03010101010201010101" pitchFamily="66" charset="0"/>
              </a:rPr>
              <a:t>PET </a:t>
            </a:r>
            <a:r>
              <a:rPr lang="en-US" sz="2000" dirty="0" smtClean="0">
                <a:solidFill>
                  <a:schemeClr val="bg1"/>
                </a:solidFill>
                <a:latin typeface="Monotype Corsiva" panose="03010101010201010101" pitchFamily="66" charset="0"/>
              </a:rPr>
              <a:t>328: Computer Applications in Petroleum Engineering – with Python Programming	</a:t>
            </a:r>
            <a:r>
              <a:rPr lang="en-US" sz="2000" dirty="0" smtClean="0">
                <a:solidFill>
                  <a:srgbClr val="FFFF00"/>
                </a:solidFill>
                <a:latin typeface="Monotype Corsiva" panose="03010101010201010101" pitchFamily="66" charset="0"/>
              </a:rPr>
              <a:t>Dr. Mosobalaje, O. O.</a:t>
            </a:r>
            <a:endParaRPr lang="en-US" sz="2000" dirty="0">
              <a:solidFill>
                <a:srgbClr val="FFFF00"/>
              </a:solidFill>
              <a:latin typeface="Monotype Corsiva" panose="03010101010201010101" pitchFamily="66" charset="0"/>
            </a:endParaRPr>
          </a:p>
          <a:p>
            <a:r>
              <a:rPr lang="en-US" sz="2800" dirty="0" smtClean="0">
                <a:solidFill>
                  <a:schemeClr val="bg1"/>
                </a:solidFill>
                <a:latin typeface="Garamond" panose="02020404030301010803" pitchFamily="18" charset="0"/>
              </a:rPr>
              <a:t>PREAMBLES</a:t>
            </a:r>
          </a:p>
        </p:txBody>
      </p:sp>
      <p:sp>
        <p:nvSpPr>
          <p:cNvPr id="7" name="Rectangle 6"/>
          <p:cNvSpPr/>
          <p:nvPr/>
        </p:nvSpPr>
        <p:spPr>
          <a:xfrm>
            <a:off x="155575" y="762000"/>
            <a:ext cx="4189412" cy="677878"/>
          </a:xfrm>
          <a:prstGeom prst="rect">
            <a:avLst/>
          </a:prstGeom>
        </p:spPr>
        <p:txBody>
          <a:bodyPr wrap="square" numCol="1">
            <a:spAutoFit/>
          </a:bodyPr>
          <a:lstStyle/>
          <a:p>
            <a:pPr algn="ctr">
              <a:lnSpc>
                <a:spcPct val="150000"/>
              </a:lnSpc>
              <a:buSzPct val="100000"/>
            </a:pPr>
            <a:r>
              <a:rPr lang="en-US" sz="2800" dirty="0">
                <a:solidFill>
                  <a:srgbClr val="FF0000"/>
                </a:solidFill>
                <a:latin typeface="Garamond" pitchFamily="18" charset="0"/>
              </a:rPr>
              <a:t>The Embedded </a:t>
            </a:r>
            <a:r>
              <a:rPr lang="en-US" sz="2800" dirty="0" smtClean="0">
                <a:solidFill>
                  <a:srgbClr val="FF0000"/>
                </a:solidFill>
                <a:latin typeface="Garamond" pitchFamily="18" charset="0"/>
              </a:rPr>
              <a:t>Course</a:t>
            </a:r>
          </a:p>
        </p:txBody>
      </p:sp>
      <p:pic>
        <p:nvPicPr>
          <p:cNvPr id="7170" name="Picture 2" descr="F:\Capture\Capture g.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9787" y="1978462"/>
            <a:ext cx="10515600" cy="3590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348859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Image result for fluid flow through porous media, imag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Image result for fluid flow through porous media, imag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Title 1"/>
          <p:cNvSpPr txBox="1">
            <a:spLocks/>
          </p:cNvSpPr>
          <p:nvPr/>
        </p:nvSpPr>
        <p:spPr>
          <a:xfrm>
            <a:off x="1587" y="0"/>
            <a:ext cx="10470340" cy="990600"/>
          </a:xfrm>
          <a:prstGeom prst="rect">
            <a:avLst/>
          </a:prstGeom>
          <a:solidFill>
            <a:srgbClr val="7030A0"/>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000" dirty="0">
                <a:solidFill>
                  <a:schemeClr val="bg1"/>
                </a:solidFill>
                <a:latin typeface="Monotype Corsiva" panose="03010101010201010101" pitchFamily="66" charset="0"/>
              </a:rPr>
              <a:t>PET </a:t>
            </a:r>
            <a:r>
              <a:rPr lang="en-US" sz="2000" dirty="0" smtClean="0">
                <a:solidFill>
                  <a:schemeClr val="bg1"/>
                </a:solidFill>
                <a:latin typeface="Monotype Corsiva" panose="03010101010201010101" pitchFamily="66" charset="0"/>
              </a:rPr>
              <a:t>328: Computer Applications in Petroleum Engineering – with Python Programming	</a:t>
            </a:r>
            <a:r>
              <a:rPr lang="en-US" sz="2000" dirty="0" smtClean="0">
                <a:solidFill>
                  <a:srgbClr val="FFFF00"/>
                </a:solidFill>
                <a:latin typeface="Monotype Corsiva" panose="03010101010201010101" pitchFamily="66" charset="0"/>
              </a:rPr>
              <a:t>Dr. Mosobalaje, O. O.</a:t>
            </a:r>
            <a:endParaRPr lang="en-US" sz="2000" dirty="0">
              <a:solidFill>
                <a:srgbClr val="FFFF00"/>
              </a:solidFill>
              <a:latin typeface="Monotype Corsiva" panose="03010101010201010101" pitchFamily="66" charset="0"/>
            </a:endParaRPr>
          </a:p>
          <a:p>
            <a:r>
              <a:rPr lang="en-US" sz="2800" dirty="0" smtClean="0">
                <a:solidFill>
                  <a:schemeClr val="bg1"/>
                </a:solidFill>
                <a:latin typeface="Garamond" panose="02020404030301010803" pitchFamily="18" charset="0"/>
              </a:rPr>
              <a:t>PREAMBLES</a:t>
            </a:r>
          </a:p>
        </p:txBody>
      </p:sp>
      <p:sp>
        <p:nvSpPr>
          <p:cNvPr id="7" name="Rectangle 6"/>
          <p:cNvSpPr/>
          <p:nvPr/>
        </p:nvSpPr>
        <p:spPr>
          <a:xfrm>
            <a:off x="155575" y="1139547"/>
            <a:ext cx="3503612" cy="3508653"/>
          </a:xfrm>
          <a:prstGeom prst="rect">
            <a:avLst/>
          </a:prstGeom>
        </p:spPr>
        <p:txBody>
          <a:bodyPr wrap="square" numCol="1">
            <a:spAutoFit/>
          </a:bodyPr>
          <a:lstStyle/>
          <a:p>
            <a:pPr algn="ctr">
              <a:lnSpc>
                <a:spcPct val="150000"/>
              </a:lnSpc>
              <a:buSzPct val="100000"/>
            </a:pPr>
            <a:r>
              <a:rPr lang="en-US" sz="2800" dirty="0">
                <a:solidFill>
                  <a:srgbClr val="FF0000"/>
                </a:solidFill>
                <a:latin typeface="Garamond" pitchFamily="18" charset="0"/>
              </a:rPr>
              <a:t>The Embedded Course</a:t>
            </a:r>
            <a:endParaRPr lang="en-US" sz="2800" dirty="0" smtClean="0">
              <a:solidFill>
                <a:srgbClr val="FF0000"/>
              </a:solidFill>
              <a:latin typeface="Garamond" panose="02020404030301010803" pitchFamily="18" charset="0"/>
            </a:endParaRPr>
          </a:p>
          <a:p>
            <a:pPr marL="342900" indent="-342900">
              <a:lnSpc>
                <a:spcPct val="150000"/>
              </a:lnSpc>
              <a:buSzPct val="100000"/>
              <a:buBlip>
                <a:blip r:embed="rId2"/>
              </a:buBlip>
            </a:pPr>
            <a:endParaRPr lang="en-US" sz="2400" dirty="0" smtClean="0">
              <a:solidFill>
                <a:srgbClr val="003399"/>
              </a:solidFill>
              <a:latin typeface="Garamond" pitchFamily="18" charset="0"/>
            </a:endParaRPr>
          </a:p>
          <a:p>
            <a:pPr marL="342900" indent="-342900">
              <a:lnSpc>
                <a:spcPct val="150000"/>
              </a:lnSpc>
              <a:buSzPct val="100000"/>
              <a:buBlip>
                <a:blip r:embed="rId2"/>
              </a:buBlip>
            </a:pPr>
            <a:r>
              <a:rPr lang="en-US" sz="2400" dirty="0" smtClean="0">
                <a:solidFill>
                  <a:srgbClr val="003399"/>
                </a:solidFill>
                <a:latin typeface="Garamond" pitchFamily="18" charset="0"/>
              </a:rPr>
              <a:t>When you complete the course, you are awarded a certificate of </a:t>
            </a:r>
            <a:r>
              <a:rPr lang="en-US" sz="2400" dirty="0" err="1" smtClean="0">
                <a:solidFill>
                  <a:srgbClr val="003399"/>
                </a:solidFill>
                <a:latin typeface="Garamond" pitchFamily="18" charset="0"/>
              </a:rPr>
              <a:t>completetion</a:t>
            </a:r>
            <a:r>
              <a:rPr lang="en-US" sz="2400" dirty="0" smtClean="0">
                <a:solidFill>
                  <a:srgbClr val="003399"/>
                </a:solidFill>
                <a:latin typeface="Garamond" pitchFamily="18" charset="0"/>
              </a:rPr>
              <a:t>!!!</a:t>
            </a:r>
          </a:p>
        </p:txBody>
      </p:sp>
      <p:pic>
        <p:nvPicPr>
          <p:cNvPr id="8194" name="Picture 2" descr="F:\Capture\Capture i.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1587" y="1219200"/>
            <a:ext cx="8147124"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157538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Image result for fluid flow through porous media, imag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Image result for fluid flow through porous media, imag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Title 1"/>
          <p:cNvSpPr txBox="1">
            <a:spLocks/>
          </p:cNvSpPr>
          <p:nvPr/>
        </p:nvSpPr>
        <p:spPr>
          <a:xfrm>
            <a:off x="1587" y="0"/>
            <a:ext cx="10470340" cy="990600"/>
          </a:xfrm>
          <a:prstGeom prst="rect">
            <a:avLst/>
          </a:prstGeom>
          <a:solidFill>
            <a:srgbClr val="7030A0"/>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000" dirty="0">
                <a:solidFill>
                  <a:schemeClr val="bg1"/>
                </a:solidFill>
                <a:latin typeface="Monotype Corsiva" panose="03010101010201010101" pitchFamily="66" charset="0"/>
              </a:rPr>
              <a:t>PET </a:t>
            </a:r>
            <a:r>
              <a:rPr lang="en-US" sz="2000" dirty="0" smtClean="0">
                <a:solidFill>
                  <a:schemeClr val="bg1"/>
                </a:solidFill>
                <a:latin typeface="Monotype Corsiva" panose="03010101010201010101" pitchFamily="66" charset="0"/>
              </a:rPr>
              <a:t>328: Computer Applications in Petroleum Engineering – with Python Programming	</a:t>
            </a:r>
            <a:r>
              <a:rPr lang="en-US" sz="2000" dirty="0" smtClean="0">
                <a:solidFill>
                  <a:srgbClr val="FFFF00"/>
                </a:solidFill>
                <a:latin typeface="Monotype Corsiva" panose="03010101010201010101" pitchFamily="66" charset="0"/>
              </a:rPr>
              <a:t>Dr. Mosobalaje, O. O.</a:t>
            </a:r>
            <a:endParaRPr lang="en-US" sz="2000" dirty="0">
              <a:solidFill>
                <a:srgbClr val="FFFF00"/>
              </a:solidFill>
              <a:latin typeface="Monotype Corsiva" panose="03010101010201010101" pitchFamily="66" charset="0"/>
            </a:endParaRPr>
          </a:p>
          <a:p>
            <a:r>
              <a:rPr lang="en-US" sz="2800" dirty="0" smtClean="0">
                <a:solidFill>
                  <a:schemeClr val="bg1"/>
                </a:solidFill>
                <a:latin typeface="Garamond" panose="02020404030301010803" pitchFamily="18" charset="0"/>
              </a:rPr>
              <a:t>PREAMBLES</a:t>
            </a:r>
          </a:p>
        </p:txBody>
      </p:sp>
      <p:sp>
        <p:nvSpPr>
          <p:cNvPr id="6" name="Rectangle 5"/>
          <p:cNvSpPr/>
          <p:nvPr/>
        </p:nvSpPr>
        <p:spPr>
          <a:xfrm>
            <a:off x="612775" y="1066800"/>
            <a:ext cx="11047412" cy="5170646"/>
          </a:xfrm>
          <a:prstGeom prst="rect">
            <a:avLst/>
          </a:prstGeom>
        </p:spPr>
        <p:txBody>
          <a:bodyPr wrap="square" numCol="1">
            <a:spAutoFit/>
          </a:bodyPr>
          <a:lstStyle/>
          <a:p>
            <a:pPr algn="ctr">
              <a:lnSpc>
                <a:spcPct val="150000"/>
              </a:lnSpc>
              <a:buSzPct val="100000"/>
            </a:pPr>
            <a:r>
              <a:rPr lang="en-US" sz="2800" dirty="0" smtClean="0">
                <a:solidFill>
                  <a:srgbClr val="FF0000"/>
                </a:solidFill>
                <a:latin typeface="Garamond" panose="02020404030301010803" pitchFamily="18" charset="0"/>
              </a:rPr>
              <a:t>Introduction to Computer Programming</a:t>
            </a:r>
          </a:p>
          <a:p>
            <a:pPr marL="342900" indent="-342900">
              <a:lnSpc>
                <a:spcPct val="150000"/>
              </a:lnSpc>
              <a:buSzPct val="100000"/>
              <a:buBlip>
                <a:blip r:embed="rId2"/>
              </a:buBlip>
            </a:pPr>
            <a:r>
              <a:rPr lang="en-US" sz="2400" dirty="0" smtClean="0">
                <a:solidFill>
                  <a:srgbClr val="003399"/>
                </a:solidFill>
                <a:latin typeface="Garamond" pitchFamily="18" charset="0"/>
              </a:rPr>
              <a:t>Analogy: Programming language vs. Natural language</a:t>
            </a:r>
          </a:p>
          <a:p>
            <a:pPr marL="800100" lvl="1" indent="-342900">
              <a:lnSpc>
                <a:spcPct val="150000"/>
              </a:lnSpc>
              <a:buSzPct val="100000"/>
              <a:buBlip>
                <a:blip r:embed="rId2"/>
              </a:buBlip>
            </a:pPr>
            <a:r>
              <a:rPr lang="en-US" sz="2400" dirty="0" smtClean="0">
                <a:solidFill>
                  <a:srgbClr val="003399"/>
                </a:solidFill>
                <a:latin typeface="Garamond" pitchFamily="18" charset="0"/>
              </a:rPr>
              <a:t>There is a striking similarity between learning programming language and learning natural language. In both cases, the process is thus:</a:t>
            </a:r>
          </a:p>
          <a:p>
            <a:pPr marL="1257300" lvl="2" indent="-342900">
              <a:lnSpc>
                <a:spcPct val="150000"/>
              </a:lnSpc>
              <a:buSzPct val="100000"/>
              <a:buBlip>
                <a:blip r:embed="rId2"/>
              </a:buBlip>
            </a:pPr>
            <a:r>
              <a:rPr lang="en-US" sz="2400" dirty="0" smtClean="0">
                <a:solidFill>
                  <a:srgbClr val="003399"/>
                </a:solidFill>
                <a:latin typeface="Garamond" pitchFamily="18" charset="0"/>
              </a:rPr>
              <a:t>learn the vocabulary and the grammar – spell words, construct sentences etc. </a:t>
            </a:r>
          </a:p>
          <a:p>
            <a:pPr marL="1257300" lvl="2" indent="-342900">
              <a:lnSpc>
                <a:spcPct val="150000"/>
              </a:lnSpc>
              <a:buSzPct val="100000"/>
              <a:buBlip>
                <a:blip r:embed="rId2"/>
              </a:buBlip>
            </a:pPr>
            <a:r>
              <a:rPr lang="en-US" sz="2400" dirty="0" smtClean="0">
                <a:solidFill>
                  <a:srgbClr val="003399"/>
                </a:solidFill>
                <a:latin typeface="Garamond" pitchFamily="18" charset="0"/>
              </a:rPr>
              <a:t>Communicate</a:t>
            </a:r>
          </a:p>
          <a:p>
            <a:pPr marL="1714500" lvl="3" indent="-342900">
              <a:lnSpc>
                <a:spcPct val="150000"/>
              </a:lnSpc>
              <a:buSzPct val="100000"/>
              <a:buBlip>
                <a:blip r:embed="rId2"/>
              </a:buBlip>
            </a:pPr>
            <a:r>
              <a:rPr lang="en-US" sz="2400" dirty="0" smtClean="0">
                <a:solidFill>
                  <a:srgbClr val="003399"/>
                </a:solidFill>
                <a:latin typeface="Garamond" pitchFamily="18" charset="0"/>
              </a:rPr>
              <a:t>natural language: use words, sentences, paragraphs to communicate an idea</a:t>
            </a:r>
          </a:p>
          <a:p>
            <a:pPr marL="1714500" lvl="3" indent="-342900">
              <a:lnSpc>
                <a:spcPct val="150000"/>
              </a:lnSpc>
              <a:buSzPct val="100000"/>
              <a:buBlip>
                <a:blip r:embed="rId2"/>
              </a:buBlip>
            </a:pPr>
            <a:r>
              <a:rPr lang="en-US" sz="2400" dirty="0" smtClean="0">
                <a:solidFill>
                  <a:srgbClr val="003399"/>
                </a:solidFill>
                <a:latin typeface="Garamond" pitchFamily="18" charset="0"/>
              </a:rPr>
              <a:t>Programming language: use keywords, variables, functions, expressions, statements to communicate steps to computer. </a:t>
            </a:r>
            <a:endParaRPr lang="en-US" sz="2400" dirty="0">
              <a:solidFill>
                <a:srgbClr val="003399"/>
              </a:solidFill>
              <a:latin typeface="Garamond" pitchFamily="18" charset="0"/>
            </a:endParaRPr>
          </a:p>
        </p:txBody>
      </p:sp>
    </p:spTree>
    <p:extLst>
      <p:ext uri="{BB962C8B-B14F-4D97-AF65-F5344CB8AC3E}">
        <p14:creationId xmlns:p14="http://schemas.microsoft.com/office/powerpoint/2010/main" val="371080605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Image result for fluid flow through porous media, imag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Image result for fluid flow through porous media, imag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Title 1"/>
          <p:cNvSpPr txBox="1">
            <a:spLocks/>
          </p:cNvSpPr>
          <p:nvPr/>
        </p:nvSpPr>
        <p:spPr>
          <a:xfrm>
            <a:off x="1587" y="0"/>
            <a:ext cx="10470340" cy="990600"/>
          </a:xfrm>
          <a:prstGeom prst="rect">
            <a:avLst/>
          </a:prstGeom>
          <a:solidFill>
            <a:srgbClr val="7030A0"/>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000" dirty="0">
                <a:solidFill>
                  <a:schemeClr val="bg1"/>
                </a:solidFill>
                <a:latin typeface="Monotype Corsiva" panose="03010101010201010101" pitchFamily="66" charset="0"/>
              </a:rPr>
              <a:t>PET </a:t>
            </a:r>
            <a:r>
              <a:rPr lang="en-US" sz="2000" dirty="0" smtClean="0">
                <a:solidFill>
                  <a:schemeClr val="bg1"/>
                </a:solidFill>
                <a:latin typeface="Monotype Corsiva" panose="03010101010201010101" pitchFamily="66" charset="0"/>
              </a:rPr>
              <a:t>328: Computer Applications in Petroleum Engineering – with Python Programming	</a:t>
            </a:r>
            <a:r>
              <a:rPr lang="en-US" sz="2000" dirty="0" smtClean="0">
                <a:solidFill>
                  <a:srgbClr val="FFFF00"/>
                </a:solidFill>
                <a:latin typeface="Monotype Corsiva" panose="03010101010201010101" pitchFamily="66" charset="0"/>
              </a:rPr>
              <a:t>Dr. Mosobalaje, O. O.</a:t>
            </a:r>
            <a:endParaRPr lang="en-US" sz="2000" dirty="0">
              <a:solidFill>
                <a:srgbClr val="FFFF00"/>
              </a:solidFill>
              <a:latin typeface="Monotype Corsiva" panose="03010101010201010101" pitchFamily="66" charset="0"/>
            </a:endParaRPr>
          </a:p>
          <a:p>
            <a:r>
              <a:rPr lang="en-US" sz="2800" dirty="0" smtClean="0">
                <a:solidFill>
                  <a:schemeClr val="bg1"/>
                </a:solidFill>
                <a:latin typeface="Garamond" panose="02020404030301010803" pitchFamily="18" charset="0"/>
              </a:rPr>
              <a:t>PREAMBLES</a:t>
            </a:r>
          </a:p>
        </p:txBody>
      </p:sp>
      <p:sp>
        <p:nvSpPr>
          <p:cNvPr id="6" name="Rectangle 5"/>
          <p:cNvSpPr/>
          <p:nvPr/>
        </p:nvSpPr>
        <p:spPr>
          <a:xfrm>
            <a:off x="612775" y="1066800"/>
            <a:ext cx="5103812" cy="3046988"/>
          </a:xfrm>
          <a:prstGeom prst="rect">
            <a:avLst/>
          </a:prstGeom>
        </p:spPr>
        <p:txBody>
          <a:bodyPr wrap="square" numCol="1">
            <a:spAutoFit/>
          </a:bodyPr>
          <a:lstStyle/>
          <a:p>
            <a:pPr algn="ctr">
              <a:lnSpc>
                <a:spcPct val="150000"/>
              </a:lnSpc>
              <a:buSzPct val="100000"/>
            </a:pPr>
            <a:r>
              <a:rPr lang="en-US" sz="2800" dirty="0" smtClean="0">
                <a:solidFill>
                  <a:srgbClr val="FF0000"/>
                </a:solidFill>
                <a:latin typeface="Garamond" panose="02020404030301010803" pitchFamily="18" charset="0"/>
              </a:rPr>
              <a:t>Introduction to Computer Programming</a:t>
            </a:r>
          </a:p>
          <a:p>
            <a:pPr marL="342900" indent="-342900">
              <a:lnSpc>
                <a:spcPct val="150000"/>
              </a:lnSpc>
              <a:buSzPct val="100000"/>
              <a:buBlip>
                <a:blip r:embed="rId2"/>
              </a:buBlip>
            </a:pPr>
            <a:r>
              <a:rPr lang="en-US" sz="2400" dirty="0" smtClean="0">
                <a:solidFill>
                  <a:srgbClr val="003399"/>
                </a:solidFill>
                <a:latin typeface="Garamond" pitchFamily="18" charset="0"/>
              </a:rPr>
              <a:t>A program is simply a collection of sequential Python statements written to perform a specific task</a:t>
            </a:r>
          </a:p>
        </p:txBody>
      </p:sp>
      <p:pic>
        <p:nvPicPr>
          <p:cNvPr id="5122" name="Picture 2" descr="F:\PET328 Capture\Capture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97787" y="2037249"/>
            <a:ext cx="257175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121272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Image result for fluid flow through porous media, imag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Image result for fluid flow through porous media, imag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Title 1"/>
          <p:cNvSpPr txBox="1">
            <a:spLocks/>
          </p:cNvSpPr>
          <p:nvPr/>
        </p:nvSpPr>
        <p:spPr>
          <a:xfrm>
            <a:off x="1587" y="0"/>
            <a:ext cx="10470340" cy="990600"/>
          </a:xfrm>
          <a:prstGeom prst="rect">
            <a:avLst/>
          </a:prstGeom>
          <a:solidFill>
            <a:srgbClr val="7030A0"/>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000" dirty="0">
                <a:solidFill>
                  <a:schemeClr val="bg1"/>
                </a:solidFill>
                <a:latin typeface="Monotype Corsiva" panose="03010101010201010101" pitchFamily="66" charset="0"/>
              </a:rPr>
              <a:t>PET </a:t>
            </a:r>
            <a:r>
              <a:rPr lang="en-US" sz="2000" dirty="0" smtClean="0">
                <a:solidFill>
                  <a:schemeClr val="bg1"/>
                </a:solidFill>
                <a:latin typeface="Monotype Corsiva" panose="03010101010201010101" pitchFamily="66" charset="0"/>
              </a:rPr>
              <a:t>328: Computer Applications in Petroleum Engineering – with Python Programming	</a:t>
            </a:r>
            <a:r>
              <a:rPr lang="en-US" sz="2000" dirty="0" smtClean="0">
                <a:solidFill>
                  <a:srgbClr val="FFFF00"/>
                </a:solidFill>
                <a:latin typeface="Monotype Corsiva" panose="03010101010201010101" pitchFamily="66" charset="0"/>
              </a:rPr>
              <a:t>Dr. Mosobalaje, O. O.</a:t>
            </a:r>
            <a:endParaRPr lang="en-US" sz="2000" dirty="0">
              <a:solidFill>
                <a:srgbClr val="FFFF00"/>
              </a:solidFill>
              <a:latin typeface="Monotype Corsiva" panose="03010101010201010101" pitchFamily="66" charset="0"/>
            </a:endParaRPr>
          </a:p>
          <a:p>
            <a:r>
              <a:rPr lang="en-US" sz="2800" dirty="0" smtClean="0">
                <a:solidFill>
                  <a:schemeClr val="bg1"/>
                </a:solidFill>
                <a:latin typeface="Garamond" panose="02020404030301010803" pitchFamily="18" charset="0"/>
              </a:rPr>
              <a:t>PREAMBLES</a:t>
            </a:r>
          </a:p>
        </p:txBody>
      </p:sp>
      <p:sp>
        <p:nvSpPr>
          <p:cNvPr id="6" name="Rectangle 5"/>
          <p:cNvSpPr/>
          <p:nvPr/>
        </p:nvSpPr>
        <p:spPr>
          <a:xfrm>
            <a:off x="612775" y="1066800"/>
            <a:ext cx="11047412" cy="5724644"/>
          </a:xfrm>
          <a:prstGeom prst="rect">
            <a:avLst/>
          </a:prstGeom>
        </p:spPr>
        <p:txBody>
          <a:bodyPr wrap="square" numCol="1">
            <a:spAutoFit/>
          </a:bodyPr>
          <a:lstStyle/>
          <a:p>
            <a:pPr algn="ctr">
              <a:lnSpc>
                <a:spcPct val="150000"/>
              </a:lnSpc>
              <a:buSzPct val="100000"/>
            </a:pPr>
            <a:r>
              <a:rPr lang="en-US" sz="2800" dirty="0" smtClean="0">
                <a:solidFill>
                  <a:srgbClr val="FF0000"/>
                </a:solidFill>
                <a:latin typeface="Garamond" panose="02020404030301010803" pitchFamily="18" charset="0"/>
              </a:rPr>
              <a:t>Introduction to Computer Programming</a:t>
            </a:r>
          </a:p>
          <a:p>
            <a:pPr>
              <a:lnSpc>
                <a:spcPct val="150000"/>
              </a:lnSpc>
              <a:buSzPct val="100000"/>
            </a:pPr>
            <a:r>
              <a:rPr lang="en-US" sz="2400" dirty="0" smtClean="0">
                <a:solidFill>
                  <a:srgbClr val="FF0000"/>
                </a:solidFill>
                <a:latin typeface="Garamond" pitchFamily="18" charset="0"/>
              </a:rPr>
              <a:t>Fundamental patterns (concepts) in a program</a:t>
            </a:r>
          </a:p>
          <a:p>
            <a:pPr marL="342900" indent="-342900">
              <a:lnSpc>
                <a:spcPct val="150000"/>
              </a:lnSpc>
              <a:buSzPct val="100000"/>
              <a:buBlip>
                <a:blip r:embed="rId2"/>
              </a:buBlip>
            </a:pPr>
            <a:r>
              <a:rPr lang="en-US" sz="2400" dirty="0" smtClean="0">
                <a:solidFill>
                  <a:srgbClr val="003399"/>
                </a:solidFill>
                <a:latin typeface="Garamond" pitchFamily="18" charset="0"/>
              </a:rPr>
              <a:t>The following are typical patterns (statement(s)) you see in a program:</a:t>
            </a:r>
          </a:p>
          <a:p>
            <a:pPr marL="800100" lvl="1" indent="-342900">
              <a:lnSpc>
                <a:spcPct val="150000"/>
              </a:lnSpc>
              <a:buSzPct val="100000"/>
              <a:buBlip>
                <a:blip r:embed="rId2"/>
              </a:buBlip>
            </a:pPr>
            <a:r>
              <a:rPr lang="en-US" sz="2400" dirty="0" smtClean="0">
                <a:solidFill>
                  <a:srgbClr val="003399"/>
                </a:solidFill>
                <a:latin typeface="Garamond" pitchFamily="18" charset="0"/>
              </a:rPr>
              <a:t>Input statements</a:t>
            </a:r>
          </a:p>
          <a:p>
            <a:pPr marL="800100" lvl="1" indent="-342900">
              <a:lnSpc>
                <a:spcPct val="150000"/>
              </a:lnSpc>
              <a:buSzPct val="100000"/>
              <a:buBlip>
                <a:blip r:embed="rId2"/>
              </a:buBlip>
            </a:pPr>
            <a:r>
              <a:rPr lang="en-US" sz="2400" dirty="0" smtClean="0">
                <a:solidFill>
                  <a:srgbClr val="003399"/>
                </a:solidFill>
                <a:latin typeface="Garamond" pitchFamily="18" charset="0"/>
              </a:rPr>
              <a:t>Output statements</a:t>
            </a:r>
          </a:p>
          <a:p>
            <a:pPr marL="800100" lvl="1" indent="-342900">
              <a:lnSpc>
                <a:spcPct val="150000"/>
              </a:lnSpc>
              <a:buSzPct val="100000"/>
              <a:buBlip>
                <a:blip r:embed="rId2"/>
              </a:buBlip>
            </a:pPr>
            <a:r>
              <a:rPr lang="en-US" sz="2400" dirty="0" smtClean="0">
                <a:solidFill>
                  <a:srgbClr val="003399"/>
                </a:solidFill>
                <a:latin typeface="Garamond" pitchFamily="18" charset="0"/>
              </a:rPr>
              <a:t>Sequential execution</a:t>
            </a:r>
          </a:p>
          <a:p>
            <a:pPr marL="800100" lvl="1" indent="-342900">
              <a:lnSpc>
                <a:spcPct val="150000"/>
              </a:lnSpc>
              <a:buSzPct val="100000"/>
              <a:buBlip>
                <a:blip r:embed="rId2"/>
              </a:buBlip>
            </a:pPr>
            <a:r>
              <a:rPr lang="en-US" sz="2400" dirty="0">
                <a:solidFill>
                  <a:srgbClr val="003399"/>
                </a:solidFill>
                <a:latin typeface="Garamond" pitchFamily="18" charset="0"/>
              </a:rPr>
              <a:t>Conditional statements</a:t>
            </a:r>
          </a:p>
          <a:p>
            <a:pPr marL="800100" lvl="1" indent="-342900">
              <a:lnSpc>
                <a:spcPct val="150000"/>
              </a:lnSpc>
              <a:buSzPct val="100000"/>
              <a:buBlip>
                <a:blip r:embed="rId2"/>
              </a:buBlip>
            </a:pPr>
            <a:r>
              <a:rPr lang="en-US" sz="2400" dirty="0" smtClean="0">
                <a:solidFill>
                  <a:srgbClr val="003399"/>
                </a:solidFill>
                <a:latin typeface="Garamond" pitchFamily="18" charset="0"/>
              </a:rPr>
              <a:t>Repeated execution (loops)</a:t>
            </a:r>
          </a:p>
          <a:p>
            <a:pPr marL="800100" lvl="1" indent="-342900">
              <a:lnSpc>
                <a:spcPct val="150000"/>
              </a:lnSpc>
              <a:buSzPct val="100000"/>
              <a:buBlip>
                <a:blip r:embed="rId2"/>
              </a:buBlip>
            </a:pPr>
            <a:r>
              <a:rPr lang="en-US" sz="2400" dirty="0" smtClean="0">
                <a:solidFill>
                  <a:srgbClr val="003399"/>
                </a:solidFill>
                <a:latin typeface="Garamond" pitchFamily="18" charset="0"/>
              </a:rPr>
              <a:t>Reuse of statements (functions) </a:t>
            </a:r>
          </a:p>
          <a:p>
            <a:pPr marL="800100" lvl="1" indent="-342900">
              <a:lnSpc>
                <a:spcPct val="150000"/>
              </a:lnSpc>
              <a:buSzPct val="100000"/>
              <a:buBlip>
                <a:blip r:embed="rId2"/>
              </a:buBlip>
            </a:pPr>
            <a:endParaRPr lang="en-US" sz="2400" dirty="0" smtClean="0">
              <a:solidFill>
                <a:srgbClr val="003399"/>
              </a:solidFill>
              <a:latin typeface="Garamond" pitchFamily="18" charset="0"/>
            </a:endParaRPr>
          </a:p>
        </p:txBody>
      </p:sp>
    </p:spTree>
    <p:extLst>
      <p:ext uri="{BB962C8B-B14F-4D97-AF65-F5344CB8AC3E}">
        <p14:creationId xmlns:p14="http://schemas.microsoft.com/office/powerpoint/2010/main" val="63235121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Image result for fluid flow through porous media, imag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Image result for fluid flow through porous media, imag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Title 1"/>
          <p:cNvSpPr txBox="1">
            <a:spLocks/>
          </p:cNvSpPr>
          <p:nvPr/>
        </p:nvSpPr>
        <p:spPr>
          <a:xfrm>
            <a:off x="1587" y="0"/>
            <a:ext cx="10470340" cy="990600"/>
          </a:xfrm>
          <a:prstGeom prst="rect">
            <a:avLst/>
          </a:prstGeom>
          <a:solidFill>
            <a:srgbClr val="7030A0"/>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000" dirty="0">
                <a:solidFill>
                  <a:schemeClr val="bg1"/>
                </a:solidFill>
                <a:latin typeface="Monotype Corsiva" panose="03010101010201010101" pitchFamily="66" charset="0"/>
              </a:rPr>
              <a:t>PET </a:t>
            </a:r>
            <a:r>
              <a:rPr lang="en-US" sz="2000" dirty="0" smtClean="0">
                <a:solidFill>
                  <a:schemeClr val="bg1"/>
                </a:solidFill>
                <a:latin typeface="Monotype Corsiva" panose="03010101010201010101" pitchFamily="66" charset="0"/>
              </a:rPr>
              <a:t>328: Computer Applications in Petroleum Engineering – with Python Programming	</a:t>
            </a:r>
            <a:r>
              <a:rPr lang="en-US" sz="2000" dirty="0" smtClean="0">
                <a:solidFill>
                  <a:srgbClr val="FFFF00"/>
                </a:solidFill>
                <a:latin typeface="Monotype Corsiva" panose="03010101010201010101" pitchFamily="66" charset="0"/>
              </a:rPr>
              <a:t>Dr. Mosobalaje, O. O.</a:t>
            </a:r>
            <a:endParaRPr lang="en-US" sz="2000" dirty="0">
              <a:solidFill>
                <a:srgbClr val="FFFF00"/>
              </a:solidFill>
              <a:latin typeface="Monotype Corsiva" panose="03010101010201010101" pitchFamily="66" charset="0"/>
            </a:endParaRPr>
          </a:p>
          <a:p>
            <a:r>
              <a:rPr lang="en-US" sz="2800" dirty="0" smtClean="0">
                <a:solidFill>
                  <a:schemeClr val="bg1"/>
                </a:solidFill>
                <a:latin typeface="Garamond" panose="02020404030301010803" pitchFamily="18" charset="0"/>
              </a:rPr>
              <a:t>PREAMBLES</a:t>
            </a:r>
          </a:p>
        </p:txBody>
      </p:sp>
      <p:sp>
        <p:nvSpPr>
          <p:cNvPr id="6" name="Rectangle 5"/>
          <p:cNvSpPr/>
          <p:nvPr/>
        </p:nvSpPr>
        <p:spPr>
          <a:xfrm>
            <a:off x="612775" y="1066800"/>
            <a:ext cx="5000307" cy="4708981"/>
          </a:xfrm>
          <a:prstGeom prst="rect">
            <a:avLst/>
          </a:prstGeom>
        </p:spPr>
        <p:txBody>
          <a:bodyPr wrap="square" numCol="1">
            <a:spAutoFit/>
          </a:bodyPr>
          <a:lstStyle/>
          <a:p>
            <a:pPr algn="ctr">
              <a:lnSpc>
                <a:spcPct val="150000"/>
              </a:lnSpc>
              <a:buSzPct val="100000"/>
            </a:pPr>
            <a:r>
              <a:rPr lang="en-US" sz="2800" dirty="0" smtClean="0">
                <a:solidFill>
                  <a:srgbClr val="FF0000"/>
                </a:solidFill>
                <a:latin typeface="Garamond" panose="02020404030301010803" pitchFamily="18" charset="0"/>
              </a:rPr>
              <a:t>Introduction to Computer Programming</a:t>
            </a:r>
          </a:p>
          <a:p>
            <a:pPr>
              <a:lnSpc>
                <a:spcPct val="150000"/>
              </a:lnSpc>
              <a:buSzPct val="100000"/>
            </a:pPr>
            <a:r>
              <a:rPr lang="en-US" sz="2400" dirty="0" smtClean="0">
                <a:solidFill>
                  <a:srgbClr val="FF0000"/>
                </a:solidFill>
                <a:latin typeface="Garamond" pitchFamily="18" charset="0"/>
              </a:rPr>
              <a:t>Fundamental patterns (concepts) in a program</a:t>
            </a:r>
          </a:p>
          <a:p>
            <a:pPr marL="342900" indent="-342900">
              <a:lnSpc>
                <a:spcPct val="150000"/>
              </a:lnSpc>
              <a:buSzPct val="100000"/>
              <a:buBlip>
                <a:blip r:embed="rId2"/>
              </a:buBlip>
            </a:pPr>
            <a:r>
              <a:rPr lang="en-US" sz="2400" dirty="0">
                <a:solidFill>
                  <a:srgbClr val="003399"/>
                </a:solidFill>
                <a:latin typeface="Garamond" pitchFamily="18" charset="0"/>
              </a:rPr>
              <a:t>Input </a:t>
            </a:r>
            <a:r>
              <a:rPr lang="en-US" sz="2400" dirty="0" smtClean="0">
                <a:solidFill>
                  <a:srgbClr val="003399"/>
                </a:solidFill>
                <a:latin typeface="Garamond" pitchFamily="18" charset="0"/>
              </a:rPr>
              <a:t>statements: - used to request and accept data from users</a:t>
            </a:r>
          </a:p>
          <a:p>
            <a:pPr marL="342900" indent="-342900">
              <a:lnSpc>
                <a:spcPct val="150000"/>
              </a:lnSpc>
              <a:buSzPct val="100000"/>
              <a:buBlip>
                <a:blip r:embed="rId2"/>
              </a:buBlip>
            </a:pPr>
            <a:r>
              <a:rPr lang="en-US" sz="2400" dirty="0" smtClean="0">
                <a:solidFill>
                  <a:srgbClr val="003399"/>
                </a:solidFill>
                <a:latin typeface="Garamond" pitchFamily="18" charset="0"/>
              </a:rPr>
              <a:t>Example: the </a:t>
            </a:r>
            <a:r>
              <a:rPr lang="en-US" sz="2400" dirty="0" smtClean="0">
                <a:solidFill>
                  <a:srgbClr val="FF0000"/>
                </a:solidFill>
                <a:latin typeface="Garamond" pitchFamily="18" charset="0"/>
              </a:rPr>
              <a:t>input</a:t>
            </a:r>
            <a:r>
              <a:rPr lang="en-US" sz="2400" dirty="0" smtClean="0">
                <a:solidFill>
                  <a:srgbClr val="003399"/>
                </a:solidFill>
                <a:latin typeface="Garamond" pitchFamily="18" charset="0"/>
              </a:rPr>
              <a:t> function.</a:t>
            </a:r>
          </a:p>
          <a:p>
            <a:pPr marL="800100" lvl="1" indent="-342900">
              <a:lnSpc>
                <a:spcPct val="150000"/>
              </a:lnSpc>
              <a:buSzPct val="100000"/>
              <a:buBlip>
                <a:blip r:embed="rId2"/>
              </a:buBlip>
            </a:pPr>
            <a:endParaRPr lang="en-US" sz="2400" dirty="0" smtClean="0">
              <a:solidFill>
                <a:srgbClr val="003399"/>
              </a:solidFill>
              <a:latin typeface="Garamond" pitchFamily="18" charset="0"/>
            </a:endParaRPr>
          </a:p>
        </p:txBody>
      </p:sp>
      <p:pic>
        <p:nvPicPr>
          <p:cNvPr id="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5587" y="1325790"/>
            <a:ext cx="6505575" cy="4191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Rectangle 7"/>
          <p:cNvSpPr/>
          <p:nvPr/>
        </p:nvSpPr>
        <p:spPr>
          <a:xfrm>
            <a:off x="5030786" y="5547091"/>
            <a:ext cx="6810375" cy="1338828"/>
          </a:xfrm>
          <a:prstGeom prst="rect">
            <a:avLst/>
          </a:prstGeom>
        </p:spPr>
        <p:txBody>
          <a:bodyPr wrap="square" numCol="1">
            <a:spAutoFit/>
          </a:bodyPr>
          <a:lstStyle/>
          <a:p>
            <a:pPr algn="ctr">
              <a:lnSpc>
                <a:spcPct val="150000"/>
              </a:lnSpc>
              <a:buSzPct val="100000"/>
            </a:pPr>
            <a:r>
              <a:rPr lang="en-US" dirty="0" smtClean="0">
                <a:solidFill>
                  <a:srgbClr val="002060"/>
                </a:solidFill>
                <a:latin typeface="Garamond" panose="02020404030301010803" pitchFamily="18" charset="0"/>
              </a:rPr>
              <a:t>This script is available </a:t>
            </a:r>
            <a:r>
              <a:rPr lang="en-US" dirty="0" smtClean="0">
                <a:solidFill>
                  <a:srgbClr val="002060"/>
                </a:solidFill>
                <a:latin typeface="Garamond" panose="02020404030301010803" pitchFamily="18" charset="0"/>
                <a:hlinkClick r:id="rId4"/>
              </a:rPr>
              <a:t>here</a:t>
            </a:r>
            <a:endParaRPr lang="en-US" dirty="0" smtClean="0">
              <a:solidFill>
                <a:srgbClr val="002060"/>
              </a:solidFill>
              <a:latin typeface="Garamond" panose="02020404030301010803" pitchFamily="18" charset="0"/>
            </a:endParaRPr>
          </a:p>
          <a:p>
            <a:pPr algn="ctr">
              <a:lnSpc>
                <a:spcPct val="150000"/>
              </a:lnSpc>
              <a:buSzPct val="100000"/>
            </a:pPr>
            <a:r>
              <a:rPr lang="en-US" dirty="0">
                <a:solidFill>
                  <a:srgbClr val="002060"/>
                </a:solidFill>
                <a:latin typeface="Garamond" panose="02020404030301010803" pitchFamily="18" charset="0"/>
                <a:hlinkClick r:id="rId4"/>
              </a:rPr>
              <a:t>https://github.com/TTOWG/PET328_2021_Class/blob/main/demo_Input_Output.py</a:t>
            </a:r>
            <a:endParaRPr lang="en-US" dirty="0" smtClean="0">
              <a:solidFill>
                <a:srgbClr val="002060"/>
              </a:solidFill>
              <a:latin typeface="Garamond" pitchFamily="18" charset="0"/>
            </a:endParaRPr>
          </a:p>
        </p:txBody>
      </p:sp>
    </p:spTree>
    <p:extLst>
      <p:ext uri="{BB962C8B-B14F-4D97-AF65-F5344CB8AC3E}">
        <p14:creationId xmlns:p14="http://schemas.microsoft.com/office/powerpoint/2010/main" val="54464743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Image result for fluid flow through porous media, imag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Image result for fluid flow through porous media, imag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Title 1"/>
          <p:cNvSpPr txBox="1">
            <a:spLocks/>
          </p:cNvSpPr>
          <p:nvPr/>
        </p:nvSpPr>
        <p:spPr>
          <a:xfrm>
            <a:off x="1587" y="0"/>
            <a:ext cx="10470340" cy="990600"/>
          </a:xfrm>
          <a:prstGeom prst="rect">
            <a:avLst/>
          </a:prstGeom>
          <a:solidFill>
            <a:srgbClr val="7030A0"/>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000" dirty="0">
                <a:solidFill>
                  <a:schemeClr val="bg1"/>
                </a:solidFill>
                <a:latin typeface="Monotype Corsiva" panose="03010101010201010101" pitchFamily="66" charset="0"/>
              </a:rPr>
              <a:t>PET </a:t>
            </a:r>
            <a:r>
              <a:rPr lang="en-US" sz="2000" dirty="0" smtClean="0">
                <a:solidFill>
                  <a:schemeClr val="bg1"/>
                </a:solidFill>
                <a:latin typeface="Monotype Corsiva" panose="03010101010201010101" pitchFamily="66" charset="0"/>
              </a:rPr>
              <a:t>328: Computer Applications in Petroleum Engineering – with Python Programming	</a:t>
            </a:r>
            <a:r>
              <a:rPr lang="en-US" sz="2000" dirty="0" smtClean="0">
                <a:solidFill>
                  <a:srgbClr val="FFFF00"/>
                </a:solidFill>
                <a:latin typeface="Monotype Corsiva" panose="03010101010201010101" pitchFamily="66" charset="0"/>
              </a:rPr>
              <a:t>Dr. Mosobalaje, O. O.</a:t>
            </a:r>
            <a:endParaRPr lang="en-US" sz="2000" dirty="0">
              <a:solidFill>
                <a:srgbClr val="FFFF00"/>
              </a:solidFill>
              <a:latin typeface="Monotype Corsiva" panose="03010101010201010101" pitchFamily="66" charset="0"/>
            </a:endParaRPr>
          </a:p>
          <a:p>
            <a:r>
              <a:rPr lang="en-US" sz="2800" dirty="0" smtClean="0">
                <a:solidFill>
                  <a:schemeClr val="bg1"/>
                </a:solidFill>
                <a:latin typeface="Garamond" panose="02020404030301010803" pitchFamily="18" charset="0"/>
              </a:rPr>
              <a:t>PREAMBLES</a:t>
            </a:r>
          </a:p>
        </p:txBody>
      </p:sp>
      <p:sp>
        <p:nvSpPr>
          <p:cNvPr id="6" name="Rectangle 5"/>
          <p:cNvSpPr/>
          <p:nvPr/>
        </p:nvSpPr>
        <p:spPr>
          <a:xfrm>
            <a:off x="612776" y="1066800"/>
            <a:ext cx="4623982" cy="5262979"/>
          </a:xfrm>
          <a:prstGeom prst="rect">
            <a:avLst/>
          </a:prstGeom>
        </p:spPr>
        <p:txBody>
          <a:bodyPr wrap="square" numCol="1">
            <a:spAutoFit/>
          </a:bodyPr>
          <a:lstStyle/>
          <a:p>
            <a:pPr algn="ctr">
              <a:lnSpc>
                <a:spcPct val="150000"/>
              </a:lnSpc>
              <a:buSzPct val="100000"/>
            </a:pPr>
            <a:r>
              <a:rPr lang="en-US" sz="2800" dirty="0" smtClean="0">
                <a:solidFill>
                  <a:srgbClr val="FF0000"/>
                </a:solidFill>
                <a:latin typeface="Garamond" panose="02020404030301010803" pitchFamily="18" charset="0"/>
              </a:rPr>
              <a:t>Introduction to Computer Programming</a:t>
            </a:r>
          </a:p>
          <a:p>
            <a:pPr>
              <a:lnSpc>
                <a:spcPct val="150000"/>
              </a:lnSpc>
              <a:buSzPct val="100000"/>
            </a:pPr>
            <a:r>
              <a:rPr lang="en-US" sz="2400" dirty="0" smtClean="0">
                <a:solidFill>
                  <a:srgbClr val="FF0000"/>
                </a:solidFill>
                <a:latin typeface="Garamond" pitchFamily="18" charset="0"/>
              </a:rPr>
              <a:t>Fundamental patterns (concepts) in a program</a:t>
            </a:r>
          </a:p>
          <a:p>
            <a:pPr marL="342900" indent="-342900">
              <a:lnSpc>
                <a:spcPct val="150000"/>
              </a:lnSpc>
              <a:buSzPct val="100000"/>
              <a:buBlip>
                <a:blip r:embed="rId2"/>
              </a:buBlip>
            </a:pPr>
            <a:r>
              <a:rPr lang="en-US" sz="2400" dirty="0" smtClean="0">
                <a:solidFill>
                  <a:srgbClr val="003399"/>
                </a:solidFill>
                <a:latin typeface="Garamond" pitchFamily="18" charset="0"/>
              </a:rPr>
              <a:t>Output statements: - used to display the results of execution on the screen.</a:t>
            </a:r>
          </a:p>
          <a:p>
            <a:pPr marL="342900" indent="-342900">
              <a:lnSpc>
                <a:spcPct val="150000"/>
              </a:lnSpc>
              <a:buSzPct val="100000"/>
              <a:buBlip>
                <a:blip r:embed="rId2"/>
              </a:buBlip>
            </a:pPr>
            <a:r>
              <a:rPr lang="en-US" sz="2400" dirty="0">
                <a:solidFill>
                  <a:srgbClr val="003399"/>
                </a:solidFill>
                <a:latin typeface="Garamond" pitchFamily="18" charset="0"/>
              </a:rPr>
              <a:t>Example: the </a:t>
            </a:r>
            <a:r>
              <a:rPr lang="en-US" sz="2400" dirty="0" smtClean="0">
                <a:solidFill>
                  <a:srgbClr val="FF0000"/>
                </a:solidFill>
                <a:latin typeface="Garamond" pitchFamily="18" charset="0"/>
              </a:rPr>
              <a:t>print</a:t>
            </a:r>
            <a:r>
              <a:rPr lang="en-US" sz="2400" dirty="0" smtClean="0">
                <a:solidFill>
                  <a:srgbClr val="003399"/>
                </a:solidFill>
                <a:latin typeface="Garamond" pitchFamily="18" charset="0"/>
              </a:rPr>
              <a:t> </a:t>
            </a:r>
            <a:r>
              <a:rPr lang="en-US" sz="2400" dirty="0">
                <a:solidFill>
                  <a:srgbClr val="003399"/>
                </a:solidFill>
                <a:latin typeface="Garamond" pitchFamily="18" charset="0"/>
              </a:rPr>
              <a:t>function</a:t>
            </a:r>
            <a:endParaRPr lang="en-US" sz="2400" dirty="0" smtClean="0">
              <a:solidFill>
                <a:srgbClr val="003399"/>
              </a:solidFill>
              <a:latin typeface="Garamond" pitchFamily="18" charset="0"/>
            </a:endParaRPr>
          </a:p>
          <a:p>
            <a:pPr marL="800100" lvl="1" indent="-342900">
              <a:lnSpc>
                <a:spcPct val="150000"/>
              </a:lnSpc>
              <a:buSzPct val="100000"/>
              <a:buBlip>
                <a:blip r:embed="rId2"/>
              </a:buBlip>
            </a:pPr>
            <a:endParaRPr lang="en-US" sz="2400" dirty="0" smtClean="0">
              <a:solidFill>
                <a:srgbClr val="003399"/>
              </a:solidFill>
              <a:latin typeface="Garamond" pitchFamily="18" charset="0"/>
            </a:endParaRP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83212" y="1524000"/>
            <a:ext cx="6505575" cy="4191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4026068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Image result for fluid flow through porous media, imag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Image result for fluid flow through porous media, imag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Title 1"/>
          <p:cNvSpPr txBox="1">
            <a:spLocks/>
          </p:cNvSpPr>
          <p:nvPr/>
        </p:nvSpPr>
        <p:spPr>
          <a:xfrm>
            <a:off x="1587" y="0"/>
            <a:ext cx="10470340" cy="990600"/>
          </a:xfrm>
          <a:prstGeom prst="rect">
            <a:avLst/>
          </a:prstGeom>
          <a:solidFill>
            <a:srgbClr val="7030A0"/>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000" dirty="0">
                <a:solidFill>
                  <a:schemeClr val="bg1"/>
                </a:solidFill>
                <a:latin typeface="Monotype Corsiva" panose="03010101010201010101" pitchFamily="66" charset="0"/>
              </a:rPr>
              <a:t>PET </a:t>
            </a:r>
            <a:r>
              <a:rPr lang="en-US" sz="2000" dirty="0" smtClean="0">
                <a:solidFill>
                  <a:schemeClr val="bg1"/>
                </a:solidFill>
                <a:latin typeface="Monotype Corsiva" panose="03010101010201010101" pitchFamily="66" charset="0"/>
              </a:rPr>
              <a:t>328: Computer Applications in Petroleum Engineering – with Python Programming	</a:t>
            </a:r>
            <a:r>
              <a:rPr lang="en-US" sz="2000" dirty="0" smtClean="0">
                <a:solidFill>
                  <a:srgbClr val="FFFF00"/>
                </a:solidFill>
                <a:latin typeface="Monotype Corsiva" panose="03010101010201010101" pitchFamily="66" charset="0"/>
              </a:rPr>
              <a:t>Dr. Mosobalaje, O. O.</a:t>
            </a:r>
            <a:endParaRPr lang="en-US" sz="2000" dirty="0">
              <a:solidFill>
                <a:srgbClr val="FFFF00"/>
              </a:solidFill>
              <a:latin typeface="Monotype Corsiva" panose="03010101010201010101" pitchFamily="66" charset="0"/>
            </a:endParaRPr>
          </a:p>
          <a:p>
            <a:r>
              <a:rPr lang="en-US" sz="2800" dirty="0" smtClean="0">
                <a:solidFill>
                  <a:schemeClr val="bg1"/>
                </a:solidFill>
                <a:latin typeface="Garamond" panose="02020404030301010803" pitchFamily="18" charset="0"/>
              </a:rPr>
              <a:t>PREAMBLES</a:t>
            </a:r>
          </a:p>
        </p:txBody>
      </p:sp>
      <p:sp>
        <p:nvSpPr>
          <p:cNvPr id="6" name="Rectangle 5"/>
          <p:cNvSpPr/>
          <p:nvPr/>
        </p:nvSpPr>
        <p:spPr>
          <a:xfrm>
            <a:off x="1146174" y="1371600"/>
            <a:ext cx="9448800" cy="4247317"/>
          </a:xfrm>
          <a:prstGeom prst="rect">
            <a:avLst/>
          </a:prstGeom>
        </p:spPr>
        <p:txBody>
          <a:bodyPr wrap="square" numCol="1">
            <a:spAutoFit/>
          </a:bodyPr>
          <a:lstStyle/>
          <a:p>
            <a:pPr algn="ctr">
              <a:lnSpc>
                <a:spcPct val="150000"/>
              </a:lnSpc>
              <a:buSzPct val="100000"/>
            </a:pPr>
            <a:r>
              <a:rPr lang="en-US" sz="5400" dirty="0" smtClean="0">
                <a:solidFill>
                  <a:srgbClr val="FF0000"/>
                </a:solidFill>
                <a:latin typeface="Garamond" panose="02020404030301010803" pitchFamily="18" charset="0"/>
              </a:rPr>
              <a:t>The Appetizer</a:t>
            </a:r>
            <a:r>
              <a:rPr lang="en-US" sz="5400" dirty="0" smtClean="0">
                <a:solidFill>
                  <a:srgbClr val="002060"/>
                </a:solidFill>
                <a:latin typeface="Garamond" panose="02020404030301010803" pitchFamily="18" charset="0"/>
              </a:rPr>
              <a:t> </a:t>
            </a:r>
            <a:r>
              <a:rPr lang="en-US" sz="5400" dirty="0" smtClean="0">
                <a:solidFill>
                  <a:srgbClr val="003399"/>
                </a:solidFill>
                <a:latin typeface="Garamond" panose="02020404030301010803" pitchFamily="18" charset="0"/>
              </a:rPr>
              <a:t>– a presentation</a:t>
            </a:r>
          </a:p>
          <a:p>
            <a:pPr algn="ctr">
              <a:lnSpc>
                <a:spcPct val="150000"/>
              </a:lnSpc>
              <a:buSzPct val="100000"/>
            </a:pPr>
            <a:endParaRPr lang="en-US" sz="5400" dirty="0" smtClean="0">
              <a:solidFill>
                <a:srgbClr val="FF0000"/>
              </a:solidFill>
              <a:latin typeface="Garamond" panose="02020404030301010803" pitchFamily="18" charset="0"/>
            </a:endParaRPr>
          </a:p>
          <a:p>
            <a:pPr algn="ctr">
              <a:lnSpc>
                <a:spcPct val="150000"/>
              </a:lnSpc>
              <a:buSzPct val="100000"/>
            </a:pPr>
            <a:r>
              <a:rPr lang="en-US" sz="2400" dirty="0">
                <a:solidFill>
                  <a:srgbClr val="003399"/>
                </a:solidFill>
                <a:latin typeface="Garamond" pitchFamily="18" charset="0"/>
              </a:rPr>
              <a:t>ACQUIRING NASCENT SKILLS FOR EMERGING OIL AND GAS OPPORTUNITIES: DATA ANALYTICS, MACHINE LEARNING AND ARTIFICIAL </a:t>
            </a:r>
            <a:r>
              <a:rPr lang="en-US" sz="2400" dirty="0" smtClean="0">
                <a:solidFill>
                  <a:srgbClr val="003399"/>
                </a:solidFill>
                <a:latin typeface="Garamond" pitchFamily="18" charset="0"/>
              </a:rPr>
              <a:t>INTELLIGENCE</a:t>
            </a:r>
            <a:endParaRPr lang="en-US" sz="2400" dirty="0">
              <a:solidFill>
                <a:srgbClr val="003399"/>
              </a:solidFill>
              <a:latin typeface="Garamond" pitchFamily="18" charset="0"/>
            </a:endParaRPr>
          </a:p>
        </p:txBody>
      </p:sp>
    </p:spTree>
    <p:extLst>
      <p:ext uri="{BB962C8B-B14F-4D97-AF65-F5344CB8AC3E}">
        <p14:creationId xmlns:p14="http://schemas.microsoft.com/office/powerpoint/2010/main" val="155958995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Image result for fluid flow through porous media, imag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Image result for fluid flow through porous media, imag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Title 1"/>
          <p:cNvSpPr txBox="1">
            <a:spLocks/>
          </p:cNvSpPr>
          <p:nvPr/>
        </p:nvSpPr>
        <p:spPr>
          <a:xfrm>
            <a:off x="1587" y="0"/>
            <a:ext cx="10470340" cy="990600"/>
          </a:xfrm>
          <a:prstGeom prst="rect">
            <a:avLst/>
          </a:prstGeom>
          <a:solidFill>
            <a:srgbClr val="7030A0"/>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000" dirty="0">
                <a:solidFill>
                  <a:schemeClr val="bg1"/>
                </a:solidFill>
                <a:latin typeface="Monotype Corsiva" panose="03010101010201010101" pitchFamily="66" charset="0"/>
              </a:rPr>
              <a:t>PET </a:t>
            </a:r>
            <a:r>
              <a:rPr lang="en-US" sz="2000" dirty="0" smtClean="0">
                <a:solidFill>
                  <a:schemeClr val="bg1"/>
                </a:solidFill>
                <a:latin typeface="Monotype Corsiva" panose="03010101010201010101" pitchFamily="66" charset="0"/>
              </a:rPr>
              <a:t>328: Computer Applications in Petroleum Engineering – with Python Programming	</a:t>
            </a:r>
            <a:r>
              <a:rPr lang="en-US" sz="2000" dirty="0" smtClean="0">
                <a:solidFill>
                  <a:srgbClr val="FFFF00"/>
                </a:solidFill>
                <a:latin typeface="Monotype Corsiva" panose="03010101010201010101" pitchFamily="66" charset="0"/>
              </a:rPr>
              <a:t>Dr. Mosobalaje, O. O.</a:t>
            </a:r>
            <a:endParaRPr lang="en-US" sz="2000" dirty="0">
              <a:solidFill>
                <a:srgbClr val="FFFF00"/>
              </a:solidFill>
              <a:latin typeface="Monotype Corsiva" panose="03010101010201010101" pitchFamily="66" charset="0"/>
            </a:endParaRPr>
          </a:p>
          <a:p>
            <a:r>
              <a:rPr lang="en-US" sz="2800" dirty="0" smtClean="0">
                <a:solidFill>
                  <a:schemeClr val="bg1"/>
                </a:solidFill>
                <a:latin typeface="Garamond" panose="02020404030301010803" pitchFamily="18" charset="0"/>
              </a:rPr>
              <a:t>PREAMBLES</a:t>
            </a:r>
          </a:p>
        </p:txBody>
      </p:sp>
      <p:sp>
        <p:nvSpPr>
          <p:cNvPr id="6" name="Rectangle 5"/>
          <p:cNvSpPr/>
          <p:nvPr/>
        </p:nvSpPr>
        <p:spPr>
          <a:xfrm>
            <a:off x="307975" y="685800"/>
            <a:ext cx="5103812" cy="5816977"/>
          </a:xfrm>
          <a:prstGeom prst="rect">
            <a:avLst/>
          </a:prstGeom>
        </p:spPr>
        <p:txBody>
          <a:bodyPr wrap="square" numCol="1">
            <a:spAutoFit/>
          </a:bodyPr>
          <a:lstStyle/>
          <a:p>
            <a:pPr algn="ctr">
              <a:lnSpc>
                <a:spcPct val="150000"/>
              </a:lnSpc>
              <a:buSzPct val="100000"/>
            </a:pPr>
            <a:r>
              <a:rPr lang="en-US" sz="2800" dirty="0" smtClean="0">
                <a:solidFill>
                  <a:srgbClr val="FF0000"/>
                </a:solidFill>
                <a:latin typeface="Garamond" panose="02020404030301010803" pitchFamily="18" charset="0"/>
              </a:rPr>
              <a:t>Introduction to Computer Programming</a:t>
            </a:r>
          </a:p>
          <a:p>
            <a:pPr>
              <a:lnSpc>
                <a:spcPct val="150000"/>
              </a:lnSpc>
              <a:buSzPct val="100000"/>
            </a:pPr>
            <a:r>
              <a:rPr lang="en-US" sz="2400" dirty="0" smtClean="0">
                <a:solidFill>
                  <a:srgbClr val="FF0000"/>
                </a:solidFill>
                <a:latin typeface="Garamond" pitchFamily="18" charset="0"/>
              </a:rPr>
              <a:t>Fundamental patterns (concepts) in a program</a:t>
            </a:r>
          </a:p>
          <a:p>
            <a:pPr marL="342900" indent="-342900">
              <a:buSzPct val="100000"/>
              <a:buBlip>
                <a:blip r:embed="rId2"/>
              </a:buBlip>
            </a:pPr>
            <a:r>
              <a:rPr lang="en-US" sz="2400" dirty="0" smtClean="0">
                <a:solidFill>
                  <a:srgbClr val="003399"/>
                </a:solidFill>
                <a:latin typeface="Garamond" pitchFamily="18" charset="0"/>
              </a:rPr>
              <a:t>Sequential execution: - typically, a program would entail multiple statements.</a:t>
            </a:r>
          </a:p>
          <a:p>
            <a:pPr marL="342900" indent="-342900">
              <a:buSzPct val="100000"/>
              <a:buBlip>
                <a:blip r:embed="rId2"/>
              </a:buBlip>
            </a:pPr>
            <a:r>
              <a:rPr lang="en-US" sz="2400" dirty="0" smtClean="0">
                <a:solidFill>
                  <a:srgbClr val="003399"/>
                </a:solidFill>
                <a:latin typeface="Garamond" pitchFamily="18" charset="0"/>
              </a:rPr>
              <a:t>Statements are executed in the order (sequence) in which they are encountered.</a:t>
            </a:r>
          </a:p>
          <a:p>
            <a:pPr marL="342900" indent="-342900">
              <a:buSzPct val="100000"/>
              <a:buBlip>
                <a:blip r:embed="rId2"/>
              </a:buBlip>
            </a:pPr>
            <a:r>
              <a:rPr lang="en-US" sz="2400" dirty="0" smtClean="0">
                <a:solidFill>
                  <a:srgbClr val="003399"/>
                </a:solidFill>
                <a:latin typeface="Garamond" pitchFamily="18" charset="0"/>
              </a:rPr>
              <a:t>Latter statements can make use of results of former statements; not vice-versa</a:t>
            </a: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83212" y="1600200"/>
            <a:ext cx="6505575" cy="4191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2100166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Image result for fluid flow through porous media, imag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Image result for fluid flow through porous media, imag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Title 1"/>
          <p:cNvSpPr txBox="1">
            <a:spLocks/>
          </p:cNvSpPr>
          <p:nvPr/>
        </p:nvSpPr>
        <p:spPr>
          <a:xfrm>
            <a:off x="1587" y="0"/>
            <a:ext cx="10470340" cy="990600"/>
          </a:xfrm>
          <a:prstGeom prst="rect">
            <a:avLst/>
          </a:prstGeom>
          <a:solidFill>
            <a:srgbClr val="7030A0"/>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000" dirty="0">
                <a:solidFill>
                  <a:schemeClr val="bg1"/>
                </a:solidFill>
                <a:latin typeface="Monotype Corsiva" panose="03010101010201010101" pitchFamily="66" charset="0"/>
              </a:rPr>
              <a:t>PET </a:t>
            </a:r>
            <a:r>
              <a:rPr lang="en-US" sz="2000" dirty="0" smtClean="0">
                <a:solidFill>
                  <a:schemeClr val="bg1"/>
                </a:solidFill>
                <a:latin typeface="Monotype Corsiva" panose="03010101010201010101" pitchFamily="66" charset="0"/>
              </a:rPr>
              <a:t>328: Computer Applications in Petroleum Engineering – with Python Programming	</a:t>
            </a:r>
            <a:r>
              <a:rPr lang="en-US" sz="2000" dirty="0" smtClean="0">
                <a:solidFill>
                  <a:srgbClr val="FFFF00"/>
                </a:solidFill>
                <a:latin typeface="Monotype Corsiva" panose="03010101010201010101" pitchFamily="66" charset="0"/>
              </a:rPr>
              <a:t>Dr. Mosobalaje, O. O.</a:t>
            </a:r>
            <a:endParaRPr lang="en-US" sz="2000" dirty="0">
              <a:solidFill>
                <a:srgbClr val="FFFF00"/>
              </a:solidFill>
              <a:latin typeface="Monotype Corsiva" panose="03010101010201010101" pitchFamily="66" charset="0"/>
            </a:endParaRPr>
          </a:p>
          <a:p>
            <a:r>
              <a:rPr lang="en-US" sz="2800" dirty="0" smtClean="0">
                <a:solidFill>
                  <a:schemeClr val="bg1"/>
                </a:solidFill>
                <a:latin typeface="Garamond" panose="02020404030301010803" pitchFamily="18" charset="0"/>
              </a:rPr>
              <a:t>PREAMBLES</a:t>
            </a:r>
          </a:p>
        </p:txBody>
      </p:sp>
      <p:sp>
        <p:nvSpPr>
          <p:cNvPr id="6" name="Rectangle 5"/>
          <p:cNvSpPr/>
          <p:nvPr/>
        </p:nvSpPr>
        <p:spPr>
          <a:xfrm>
            <a:off x="307975" y="685800"/>
            <a:ext cx="5103812" cy="5816977"/>
          </a:xfrm>
          <a:prstGeom prst="rect">
            <a:avLst/>
          </a:prstGeom>
        </p:spPr>
        <p:txBody>
          <a:bodyPr wrap="square" numCol="1">
            <a:spAutoFit/>
          </a:bodyPr>
          <a:lstStyle/>
          <a:p>
            <a:pPr algn="ctr">
              <a:lnSpc>
                <a:spcPct val="150000"/>
              </a:lnSpc>
              <a:buSzPct val="100000"/>
            </a:pPr>
            <a:r>
              <a:rPr lang="en-US" sz="2800" dirty="0" smtClean="0">
                <a:solidFill>
                  <a:srgbClr val="FF0000"/>
                </a:solidFill>
                <a:latin typeface="Garamond" panose="02020404030301010803" pitchFamily="18" charset="0"/>
              </a:rPr>
              <a:t>Introduction to Computer Programming</a:t>
            </a:r>
          </a:p>
          <a:p>
            <a:pPr>
              <a:lnSpc>
                <a:spcPct val="150000"/>
              </a:lnSpc>
              <a:buSzPct val="100000"/>
            </a:pPr>
            <a:r>
              <a:rPr lang="en-US" sz="2400" dirty="0" smtClean="0">
                <a:solidFill>
                  <a:srgbClr val="FF0000"/>
                </a:solidFill>
                <a:latin typeface="Garamond" pitchFamily="18" charset="0"/>
              </a:rPr>
              <a:t>Fundamental patterns (concepts) in a program</a:t>
            </a:r>
          </a:p>
          <a:p>
            <a:pPr marL="342900" indent="-342900">
              <a:buSzPct val="100000"/>
              <a:buBlip>
                <a:blip r:embed="rId2"/>
              </a:buBlip>
            </a:pPr>
            <a:r>
              <a:rPr lang="en-US" sz="2400" dirty="0" smtClean="0">
                <a:solidFill>
                  <a:srgbClr val="003399"/>
                </a:solidFill>
                <a:latin typeface="Garamond" pitchFamily="18" charset="0"/>
              </a:rPr>
              <a:t>Conditional Statements: patterns that make it possible for the program to </a:t>
            </a:r>
            <a:r>
              <a:rPr lang="en-US" sz="2400" dirty="0" smtClean="0">
                <a:solidFill>
                  <a:srgbClr val="FF0000"/>
                </a:solidFill>
                <a:latin typeface="Garamond" pitchFamily="18" charset="0"/>
              </a:rPr>
              <a:t>check</a:t>
            </a:r>
            <a:r>
              <a:rPr lang="en-US" sz="2400" dirty="0" smtClean="0">
                <a:solidFill>
                  <a:srgbClr val="003399"/>
                </a:solidFill>
                <a:latin typeface="Garamond" pitchFamily="18" charset="0"/>
              </a:rPr>
              <a:t> for some conditions and </a:t>
            </a:r>
            <a:r>
              <a:rPr lang="en-US" sz="2400" dirty="0" smtClean="0">
                <a:solidFill>
                  <a:srgbClr val="FF0000"/>
                </a:solidFill>
                <a:latin typeface="Garamond" pitchFamily="18" charset="0"/>
              </a:rPr>
              <a:t>decide</a:t>
            </a:r>
            <a:r>
              <a:rPr lang="en-US" sz="2400" dirty="0" smtClean="0">
                <a:solidFill>
                  <a:srgbClr val="003399"/>
                </a:solidFill>
                <a:latin typeface="Garamond" pitchFamily="18" charset="0"/>
              </a:rPr>
              <a:t> to:</a:t>
            </a:r>
          </a:p>
          <a:p>
            <a:pPr marL="800100" lvl="1" indent="-342900">
              <a:buSzPct val="100000"/>
              <a:buBlip>
                <a:blip r:embed="rId2"/>
              </a:buBlip>
            </a:pPr>
            <a:r>
              <a:rPr lang="en-US" sz="2400" dirty="0" smtClean="0">
                <a:solidFill>
                  <a:srgbClr val="003399"/>
                </a:solidFill>
                <a:latin typeface="Garamond" pitchFamily="18" charset="0"/>
              </a:rPr>
              <a:t>perform a statement(s) or skip the statement(s)</a:t>
            </a:r>
          </a:p>
          <a:p>
            <a:pPr marL="800100" lvl="1" indent="-342900">
              <a:buSzPct val="100000"/>
              <a:buBlip>
                <a:blip r:embed="rId2"/>
              </a:buBlip>
            </a:pPr>
            <a:r>
              <a:rPr lang="en-US" sz="2400" dirty="0" smtClean="0">
                <a:solidFill>
                  <a:srgbClr val="003399"/>
                </a:solidFill>
                <a:latin typeface="Garamond" pitchFamily="18" charset="0"/>
              </a:rPr>
              <a:t>Choose between alternative statements.</a:t>
            </a:r>
          </a:p>
          <a:p>
            <a:pPr marL="800100" lvl="1" indent="-342900">
              <a:buSzPct val="100000"/>
              <a:buBlip>
                <a:blip r:embed="rId2"/>
              </a:buBlip>
            </a:pPr>
            <a:endParaRPr lang="en-US" sz="2400" dirty="0" smtClean="0">
              <a:solidFill>
                <a:srgbClr val="003399"/>
              </a:solidFill>
              <a:latin typeface="Garamond" pitchFamily="18" charset="0"/>
            </a:endParaRP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95494" y="1143000"/>
            <a:ext cx="2628900" cy="1466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78823" y="1143000"/>
            <a:ext cx="3629025" cy="1447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09130" y="2743200"/>
            <a:ext cx="5732057" cy="3385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4107176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Image result for fluid flow through porous media, imag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Image result for fluid flow through porous media, imag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Title 1"/>
          <p:cNvSpPr txBox="1">
            <a:spLocks/>
          </p:cNvSpPr>
          <p:nvPr/>
        </p:nvSpPr>
        <p:spPr>
          <a:xfrm>
            <a:off x="1587" y="0"/>
            <a:ext cx="10470340" cy="990600"/>
          </a:xfrm>
          <a:prstGeom prst="rect">
            <a:avLst/>
          </a:prstGeom>
          <a:solidFill>
            <a:srgbClr val="7030A0"/>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000" dirty="0">
                <a:solidFill>
                  <a:schemeClr val="bg1"/>
                </a:solidFill>
                <a:latin typeface="Monotype Corsiva" panose="03010101010201010101" pitchFamily="66" charset="0"/>
              </a:rPr>
              <a:t>PET </a:t>
            </a:r>
            <a:r>
              <a:rPr lang="en-US" sz="2000" dirty="0" smtClean="0">
                <a:solidFill>
                  <a:schemeClr val="bg1"/>
                </a:solidFill>
                <a:latin typeface="Monotype Corsiva" panose="03010101010201010101" pitchFamily="66" charset="0"/>
              </a:rPr>
              <a:t>328: Computer Applications in Petroleum Engineering – with Python Programming	</a:t>
            </a:r>
            <a:r>
              <a:rPr lang="en-US" sz="2000" dirty="0" smtClean="0">
                <a:solidFill>
                  <a:srgbClr val="FFFF00"/>
                </a:solidFill>
                <a:latin typeface="Monotype Corsiva" panose="03010101010201010101" pitchFamily="66" charset="0"/>
              </a:rPr>
              <a:t>Dr. Mosobalaje, O. O.</a:t>
            </a:r>
            <a:endParaRPr lang="en-US" sz="2000" dirty="0">
              <a:solidFill>
                <a:srgbClr val="FFFF00"/>
              </a:solidFill>
              <a:latin typeface="Monotype Corsiva" panose="03010101010201010101" pitchFamily="66" charset="0"/>
            </a:endParaRPr>
          </a:p>
          <a:p>
            <a:r>
              <a:rPr lang="en-US" sz="2800" dirty="0" smtClean="0">
                <a:solidFill>
                  <a:schemeClr val="bg1"/>
                </a:solidFill>
                <a:latin typeface="Garamond" panose="02020404030301010803" pitchFamily="18" charset="0"/>
              </a:rPr>
              <a:t>PREAMBLES</a:t>
            </a:r>
          </a:p>
        </p:txBody>
      </p:sp>
      <p:sp>
        <p:nvSpPr>
          <p:cNvPr id="6" name="Rectangle 5"/>
          <p:cNvSpPr/>
          <p:nvPr/>
        </p:nvSpPr>
        <p:spPr>
          <a:xfrm>
            <a:off x="307975" y="685800"/>
            <a:ext cx="4928782" cy="5078313"/>
          </a:xfrm>
          <a:prstGeom prst="rect">
            <a:avLst/>
          </a:prstGeom>
        </p:spPr>
        <p:txBody>
          <a:bodyPr wrap="square" numCol="1">
            <a:spAutoFit/>
          </a:bodyPr>
          <a:lstStyle/>
          <a:p>
            <a:pPr algn="ctr">
              <a:lnSpc>
                <a:spcPct val="150000"/>
              </a:lnSpc>
              <a:buSzPct val="100000"/>
            </a:pPr>
            <a:r>
              <a:rPr lang="en-US" sz="2800" dirty="0" smtClean="0">
                <a:solidFill>
                  <a:srgbClr val="FF0000"/>
                </a:solidFill>
                <a:latin typeface="Garamond" panose="02020404030301010803" pitchFamily="18" charset="0"/>
              </a:rPr>
              <a:t>Introduction to Computer Programming</a:t>
            </a:r>
          </a:p>
          <a:p>
            <a:pPr>
              <a:lnSpc>
                <a:spcPct val="150000"/>
              </a:lnSpc>
              <a:buSzPct val="100000"/>
            </a:pPr>
            <a:r>
              <a:rPr lang="en-US" sz="2400" dirty="0" smtClean="0">
                <a:solidFill>
                  <a:srgbClr val="FF0000"/>
                </a:solidFill>
                <a:latin typeface="Garamond" pitchFamily="18" charset="0"/>
              </a:rPr>
              <a:t>Fundamental patterns (concepts) in a program</a:t>
            </a:r>
          </a:p>
          <a:p>
            <a:pPr marL="342900" indent="-342900">
              <a:buSzPct val="100000"/>
              <a:buBlip>
                <a:blip r:embed="rId2"/>
              </a:buBlip>
            </a:pPr>
            <a:r>
              <a:rPr lang="en-US" sz="2400" dirty="0" smtClean="0">
                <a:solidFill>
                  <a:srgbClr val="003399"/>
                </a:solidFill>
                <a:latin typeface="Garamond" pitchFamily="18" charset="0"/>
              </a:rPr>
              <a:t>Repeated Execution: patterns that instructs the program to perform (iterate) a given statement(s) repeatedly, for each item in a set of items, varying values of parameter(s) from item to item.</a:t>
            </a:r>
          </a:p>
          <a:p>
            <a:pPr lvl="1">
              <a:buSzPct val="100000"/>
            </a:pPr>
            <a:endParaRPr lang="en-US" sz="2400" dirty="0" smtClean="0">
              <a:solidFill>
                <a:srgbClr val="003399"/>
              </a:solidFill>
              <a:latin typeface="Garamond" pitchFamily="18" charset="0"/>
            </a:endParaRP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28614" y="4291965"/>
            <a:ext cx="3505200" cy="2000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descr="F:\PET328 Capture\Capture2.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85050" y="990600"/>
            <a:ext cx="4810125" cy="3286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24157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Image result for fluid flow through porous media, imag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Image result for fluid flow through porous media, imag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Title 1"/>
          <p:cNvSpPr txBox="1">
            <a:spLocks/>
          </p:cNvSpPr>
          <p:nvPr/>
        </p:nvSpPr>
        <p:spPr>
          <a:xfrm>
            <a:off x="1587" y="0"/>
            <a:ext cx="10470340" cy="990600"/>
          </a:xfrm>
          <a:prstGeom prst="rect">
            <a:avLst/>
          </a:prstGeom>
          <a:solidFill>
            <a:srgbClr val="7030A0"/>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000" dirty="0">
                <a:solidFill>
                  <a:schemeClr val="bg1"/>
                </a:solidFill>
                <a:latin typeface="Monotype Corsiva" panose="03010101010201010101" pitchFamily="66" charset="0"/>
              </a:rPr>
              <a:t>PET </a:t>
            </a:r>
            <a:r>
              <a:rPr lang="en-US" sz="2000" dirty="0" smtClean="0">
                <a:solidFill>
                  <a:schemeClr val="bg1"/>
                </a:solidFill>
                <a:latin typeface="Monotype Corsiva" panose="03010101010201010101" pitchFamily="66" charset="0"/>
              </a:rPr>
              <a:t>328: Computer Applications in Petroleum Engineering – with Python Programming	</a:t>
            </a:r>
            <a:r>
              <a:rPr lang="en-US" sz="2000" dirty="0" smtClean="0">
                <a:solidFill>
                  <a:srgbClr val="FFFF00"/>
                </a:solidFill>
                <a:latin typeface="Monotype Corsiva" panose="03010101010201010101" pitchFamily="66" charset="0"/>
              </a:rPr>
              <a:t>Dr. Mosobalaje, O. O.</a:t>
            </a:r>
            <a:endParaRPr lang="en-US" sz="2000" dirty="0">
              <a:solidFill>
                <a:srgbClr val="FFFF00"/>
              </a:solidFill>
              <a:latin typeface="Monotype Corsiva" panose="03010101010201010101" pitchFamily="66" charset="0"/>
            </a:endParaRPr>
          </a:p>
          <a:p>
            <a:r>
              <a:rPr lang="en-US" sz="2800" dirty="0" smtClean="0">
                <a:solidFill>
                  <a:schemeClr val="bg1"/>
                </a:solidFill>
                <a:latin typeface="Garamond" panose="02020404030301010803" pitchFamily="18" charset="0"/>
              </a:rPr>
              <a:t>PREAMBLES</a:t>
            </a:r>
          </a:p>
        </p:txBody>
      </p:sp>
      <p:sp>
        <p:nvSpPr>
          <p:cNvPr id="6" name="Rectangle 5"/>
          <p:cNvSpPr/>
          <p:nvPr/>
        </p:nvSpPr>
        <p:spPr>
          <a:xfrm>
            <a:off x="307975" y="685800"/>
            <a:ext cx="5103812" cy="5816977"/>
          </a:xfrm>
          <a:prstGeom prst="rect">
            <a:avLst/>
          </a:prstGeom>
        </p:spPr>
        <p:txBody>
          <a:bodyPr wrap="square" numCol="1">
            <a:spAutoFit/>
          </a:bodyPr>
          <a:lstStyle/>
          <a:p>
            <a:pPr algn="ctr">
              <a:lnSpc>
                <a:spcPct val="150000"/>
              </a:lnSpc>
              <a:buSzPct val="100000"/>
            </a:pPr>
            <a:r>
              <a:rPr lang="en-US" sz="2800" dirty="0" smtClean="0">
                <a:solidFill>
                  <a:srgbClr val="FF0000"/>
                </a:solidFill>
                <a:latin typeface="Garamond" panose="02020404030301010803" pitchFamily="18" charset="0"/>
              </a:rPr>
              <a:t>Introduction to Computer Programming</a:t>
            </a:r>
          </a:p>
          <a:p>
            <a:pPr>
              <a:lnSpc>
                <a:spcPct val="150000"/>
              </a:lnSpc>
              <a:buSzPct val="100000"/>
            </a:pPr>
            <a:r>
              <a:rPr lang="en-US" sz="2400" dirty="0" smtClean="0">
                <a:solidFill>
                  <a:srgbClr val="FF0000"/>
                </a:solidFill>
                <a:latin typeface="Garamond" pitchFamily="18" charset="0"/>
              </a:rPr>
              <a:t>Fundamental patterns (concepts) in a program</a:t>
            </a:r>
          </a:p>
          <a:p>
            <a:pPr marL="342900" indent="-342900">
              <a:buSzPct val="100000"/>
              <a:buBlip>
                <a:blip r:embed="rId2"/>
              </a:buBlip>
            </a:pPr>
            <a:r>
              <a:rPr lang="en-US" sz="2400" dirty="0" smtClean="0">
                <a:solidFill>
                  <a:srgbClr val="003399"/>
                </a:solidFill>
                <a:latin typeface="Garamond" pitchFamily="18" charset="0"/>
              </a:rPr>
              <a:t>Re-use of statements: the task performed by some statement(s) might be routine and needed at various points in your program.</a:t>
            </a:r>
          </a:p>
          <a:p>
            <a:pPr marL="342900" indent="-342900">
              <a:buSzPct val="100000"/>
              <a:buBlip>
                <a:blip r:embed="rId2"/>
              </a:buBlip>
            </a:pPr>
            <a:r>
              <a:rPr lang="en-US" sz="2400" dirty="0" smtClean="0">
                <a:solidFill>
                  <a:srgbClr val="003399"/>
                </a:solidFill>
                <a:latin typeface="Garamond" pitchFamily="18" charset="0"/>
              </a:rPr>
              <a:t>Such statement(s) may be written once, saved with a name and re-used at various points in your program by referring to the name. </a:t>
            </a:r>
          </a:p>
          <a:p>
            <a:pPr lvl="1">
              <a:buSzPct val="100000"/>
            </a:pPr>
            <a:endParaRPr lang="en-US" sz="2400" dirty="0" smtClean="0">
              <a:solidFill>
                <a:srgbClr val="003399"/>
              </a:solidFill>
              <a:latin typeface="Garamond" pitchFamily="18" charset="0"/>
            </a:endParaRPr>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1787" y="1591656"/>
            <a:ext cx="6665980" cy="44281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3064876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0" y="0"/>
            <a:ext cx="12195175" cy="6858000"/>
          </a:xfrm>
          <a:prstGeom prst="rect">
            <a:avLst/>
          </a:prstGeom>
          <a:solidFill>
            <a:schemeClr val="tx1">
              <a:lumMod val="85000"/>
              <a:lumOff val="15000"/>
            </a:schemeClr>
          </a:solidFill>
        </p:spPr>
        <p:txBody>
          <a:bodyPr>
            <a:normAutofit/>
          </a:bodyPr>
          <a:lstStyle>
            <a:lvl1pPr algn="ctr" defTabSz="457200" rtl="0" eaLnBrk="0" fontAlgn="base" hangingPunct="0">
              <a:spcBef>
                <a:spcPct val="0"/>
              </a:spcBef>
              <a:spcAft>
                <a:spcPct val="0"/>
              </a:spcAft>
              <a:defRPr sz="4400" kern="1200">
                <a:solidFill>
                  <a:schemeClr val="tx1"/>
                </a:solidFill>
                <a:latin typeface="+mj-lt"/>
                <a:ea typeface="ＭＳ Ｐゴシック" charset="0"/>
                <a:cs typeface="ＭＳ Ｐゴシック" charset="0"/>
              </a:defRPr>
            </a:lvl1pPr>
            <a:lvl2pPr algn="ctr" defTabSz="457200" rtl="0" eaLnBrk="0" fontAlgn="base" hangingPunct="0">
              <a:spcBef>
                <a:spcPct val="0"/>
              </a:spcBef>
              <a:spcAft>
                <a:spcPct val="0"/>
              </a:spcAft>
              <a:defRPr sz="4400">
                <a:solidFill>
                  <a:schemeClr val="tx1"/>
                </a:solidFill>
                <a:latin typeface="Calibri" charset="0"/>
                <a:ea typeface="ＭＳ Ｐゴシック" charset="0"/>
                <a:cs typeface="ＭＳ Ｐゴシック" charset="0"/>
              </a:defRPr>
            </a:lvl2pPr>
            <a:lvl3pPr algn="ctr" defTabSz="457200" rtl="0" eaLnBrk="0" fontAlgn="base" hangingPunct="0">
              <a:spcBef>
                <a:spcPct val="0"/>
              </a:spcBef>
              <a:spcAft>
                <a:spcPct val="0"/>
              </a:spcAft>
              <a:defRPr sz="4400">
                <a:solidFill>
                  <a:schemeClr val="tx1"/>
                </a:solidFill>
                <a:latin typeface="Calibri" charset="0"/>
                <a:ea typeface="ＭＳ Ｐゴシック" charset="0"/>
                <a:cs typeface="ＭＳ Ｐゴシック" charset="0"/>
              </a:defRPr>
            </a:lvl3pPr>
            <a:lvl4pPr algn="ctr" defTabSz="457200" rtl="0" eaLnBrk="0" fontAlgn="base" hangingPunct="0">
              <a:spcBef>
                <a:spcPct val="0"/>
              </a:spcBef>
              <a:spcAft>
                <a:spcPct val="0"/>
              </a:spcAft>
              <a:defRPr sz="4400">
                <a:solidFill>
                  <a:schemeClr val="tx1"/>
                </a:solidFill>
                <a:latin typeface="Calibri" charset="0"/>
                <a:ea typeface="ＭＳ Ｐゴシック" charset="0"/>
                <a:cs typeface="ＭＳ Ｐゴシック" charset="0"/>
              </a:defRPr>
            </a:lvl4pPr>
            <a:lvl5pPr algn="ctr" defTabSz="457200" rtl="0" eaLnBrk="0" fontAlgn="base" hangingPunct="0">
              <a:spcBef>
                <a:spcPct val="0"/>
              </a:spcBef>
              <a:spcAft>
                <a:spcPct val="0"/>
              </a:spcAft>
              <a:defRPr sz="4400">
                <a:solidFill>
                  <a:schemeClr val="tx1"/>
                </a:solidFill>
                <a:latin typeface="Calibri" charset="0"/>
                <a:ea typeface="ＭＳ Ｐゴシック" charset="0"/>
                <a:cs typeface="ＭＳ Ｐゴシック" charset="0"/>
              </a:defRPr>
            </a:lvl5pPr>
            <a:lvl6pPr marL="457200"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6pPr>
            <a:lvl7pPr marL="914400"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7pPr>
            <a:lvl8pPr marL="1371600"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8pPr>
            <a:lvl9pPr marL="1828800"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9pPr>
          </a:lstStyle>
          <a:p>
            <a:endParaRPr lang="en-US" sz="6000" dirty="0" smtClean="0">
              <a:solidFill>
                <a:schemeClr val="bg1"/>
              </a:solidFill>
              <a:latin typeface="Monotype Corsiva" panose="03010101010201010101" pitchFamily="66" charset="0"/>
            </a:endParaRPr>
          </a:p>
          <a:p>
            <a:endParaRPr lang="en-US" sz="6000" dirty="0" smtClean="0">
              <a:solidFill>
                <a:schemeClr val="bg1"/>
              </a:solidFill>
              <a:latin typeface="Monotype Corsiva" panose="03010101010201010101" pitchFamily="66" charset="0"/>
            </a:endParaRPr>
          </a:p>
          <a:p>
            <a:pPr algn="l"/>
            <a:r>
              <a:rPr lang="en-US" dirty="0" smtClean="0">
                <a:solidFill>
                  <a:srgbClr val="C00000"/>
                </a:solidFill>
                <a:latin typeface="Lucida Console" panose="020B0609040504020204" pitchFamily="49" charset="0"/>
              </a:rPr>
              <a:t>&gt;&gt;&gt;</a:t>
            </a:r>
            <a:r>
              <a:rPr lang="en-US" dirty="0" smtClean="0">
                <a:solidFill>
                  <a:srgbClr val="FF0000"/>
                </a:solidFill>
                <a:latin typeface="Lucida Console" panose="020B0609040504020204" pitchFamily="49" charset="0"/>
              </a:rPr>
              <a:t>#TTOWG!</a:t>
            </a:r>
          </a:p>
          <a:p>
            <a:pPr algn="l"/>
            <a:r>
              <a:rPr lang="en-US" dirty="0" smtClean="0">
                <a:solidFill>
                  <a:srgbClr val="C00000"/>
                </a:solidFill>
                <a:latin typeface="Lucida Console" panose="020B0609040504020204" pitchFamily="49" charset="0"/>
              </a:rPr>
              <a:t>&gt;&gt;&gt;</a:t>
            </a:r>
            <a:r>
              <a:rPr lang="en-US" dirty="0" smtClean="0">
                <a:solidFill>
                  <a:srgbClr val="CC3399"/>
                </a:solidFill>
                <a:latin typeface="Lucida Console" panose="020B0609040504020204" pitchFamily="49" charset="0"/>
              </a:rPr>
              <a:t>print</a:t>
            </a:r>
            <a:r>
              <a:rPr lang="en-US" dirty="0" smtClean="0">
                <a:solidFill>
                  <a:schemeClr val="bg1"/>
                </a:solidFill>
                <a:latin typeface="Lucida Console" panose="020B0609040504020204" pitchFamily="49" charset="0"/>
              </a:rPr>
              <a:t>(</a:t>
            </a:r>
            <a:r>
              <a:rPr lang="en-US" dirty="0" smtClean="0">
                <a:solidFill>
                  <a:srgbClr val="00B050"/>
                </a:solidFill>
                <a:latin typeface="Lucida Console" panose="020B0609040504020204" pitchFamily="49" charset="0"/>
              </a:rPr>
              <a:t>‘…to the only wise God’</a:t>
            </a:r>
            <a:r>
              <a:rPr lang="en-US" dirty="0" smtClean="0">
                <a:solidFill>
                  <a:schemeClr val="bg1"/>
                </a:solidFill>
                <a:latin typeface="Lucida Console" panose="020B0609040504020204" pitchFamily="49" charset="0"/>
              </a:rPr>
              <a:t>)</a:t>
            </a:r>
            <a:endParaRPr lang="en-US" dirty="0">
              <a:solidFill>
                <a:schemeClr val="bg1"/>
              </a:solidFill>
              <a:latin typeface="Lucida Console" panose="020B0609040504020204" pitchFamily="49" charset="0"/>
            </a:endParaRPr>
          </a:p>
        </p:txBody>
      </p:sp>
      <p:sp>
        <p:nvSpPr>
          <p:cNvPr id="2" name="AutoShape 2" descr="Image result for Reservoir simulation images"/>
          <p:cNvSpPr>
            <a:spLocks noChangeAspect="1" noChangeArrowheads="1"/>
          </p:cNvSpPr>
          <p:nvPr/>
        </p:nvSpPr>
        <p:spPr bwMode="auto">
          <a:xfrm>
            <a:off x="207487" y="-144463"/>
            <a:ext cx="406506"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59016763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Image result for fluid flow through porous media, imag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Image result for fluid flow through porous media, imag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Title 1"/>
          <p:cNvSpPr txBox="1">
            <a:spLocks/>
          </p:cNvSpPr>
          <p:nvPr/>
        </p:nvSpPr>
        <p:spPr>
          <a:xfrm>
            <a:off x="1587" y="0"/>
            <a:ext cx="10470340" cy="990600"/>
          </a:xfrm>
          <a:prstGeom prst="rect">
            <a:avLst/>
          </a:prstGeom>
          <a:solidFill>
            <a:srgbClr val="7030A0"/>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000" dirty="0">
                <a:solidFill>
                  <a:schemeClr val="bg1"/>
                </a:solidFill>
                <a:latin typeface="Monotype Corsiva" panose="03010101010201010101" pitchFamily="66" charset="0"/>
              </a:rPr>
              <a:t>PET </a:t>
            </a:r>
            <a:r>
              <a:rPr lang="en-US" sz="2000" dirty="0" smtClean="0">
                <a:solidFill>
                  <a:schemeClr val="bg1"/>
                </a:solidFill>
                <a:latin typeface="Monotype Corsiva" panose="03010101010201010101" pitchFamily="66" charset="0"/>
              </a:rPr>
              <a:t>328: Computer Applications in Petroleum Engineering – with Python Programming	</a:t>
            </a:r>
            <a:r>
              <a:rPr lang="en-US" sz="2000" dirty="0" smtClean="0">
                <a:solidFill>
                  <a:srgbClr val="FFFF00"/>
                </a:solidFill>
                <a:latin typeface="Monotype Corsiva" panose="03010101010201010101" pitchFamily="66" charset="0"/>
              </a:rPr>
              <a:t>Dr. Mosobalaje, O. O.</a:t>
            </a:r>
            <a:endParaRPr lang="en-US" sz="2000" dirty="0">
              <a:solidFill>
                <a:srgbClr val="FFFF00"/>
              </a:solidFill>
              <a:latin typeface="Monotype Corsiva" panose="03010101010201010101" pitchFamily="66" charset="0"/>
            </a:endParaRPr>
          </a:p>
          <a:p>
            <a:r>
              <a:rPr lang="en-US" sz="2800" dirty="0" smtClean="0">
                <a:solidFill>
                  <a:schemeClr val="bg1"/>
                </a:solidFill>
                <a:latin typeface="Garamond" panose="02020404030301010803" pitchFamily="18" charset="0"/>
              </a:rPr>
              <a:t>GETTING STARTED WITH PYTHON</a:t>
            </a:r>
          </a:p>
        </p:txBody>
      </p:sp>
      <p:sp>
        <p:nvSpPr>
          <p:cNvPr id="6" name="Rectangle 5"/>
          <p:cNvSpPr/>
          <p:nvPr/>
        </p:nvSpPr>
        <p:spPr>
          <a:xfrm>
            <a:off x="1146174" y="1371600"/>
            <a:ext cx="9448800" cy="3831818"/>
          </a:xfrm>
          <a:prstGeom prst="rect">
            <a:avLst/>
          </a:prstGeom>
        </p:spPr>
        <p:txBody>
          <a:bodyPr wrap="square" numCol="1">
            <a:spAutoFit/>
          </a:bodyPr>
          <a:lstStyle/>
          <a:p>
            <a:pPr algn="ctr">
              <a:lnSpc>
                <a:spcPct val="150000"/>
              </a:lnSpc>
              <a:buSzPct val="100000"/>
            </a:pPr>
            <a:r>
              <a:rPr lang="en-US" sz="5400" dirty="0" smtClean="0">
                <a:solidFill>
                  <a:srgbClr val="FF0000"/>
                </a:solidFill>
                <a:latin typeface="Garamond" panose="02020404030301010803" pitchFamily="18" charset="0"/>
              </a:rPr>
              <a:t>Coming Soon…</a:t>
            </a:r>
            <a:r>
              <a:rPr lang="en-US" sz="5400" dirty="0" smtClean="0">
                <a:solidFill>
                  <a:srgbClr val="002060"/>
                </a:solidFill>
                <a:latin typeface="Garamond" panose="02020404030301010803" pitchFamily="18" charset="0"/>
              </a:rPr>
              <a:t> </a:t>
            </a:r>
          </a:p>
          <a:p>
            <a:pPr algn="ctr">
              <a:lnSpc>
                <a:spcPct val="150000"/>
              </a:lnSpc>
              <a:buSzPct val="100000"/>
            </a:pPr>
            <a:r>
              <a:rPr lang="en-US" sz="5400" dirty="0" smtClean="0">
                <a:solidFill>
                  <a:srgbClr val="002060"/>
                </a:solidFill>
                <a:latin typeface="Garamond" panose="02020404030301010803" pitchFamily="18" charset="0"/>
              </a:rPr>
              <a:t>Season 1 Episode 2 </a:t>
            </a:r>
            <a:r>
              <a:rPr lang="en-US" sz="5400" dirty="0" smtClean="0">
                <a:solidFill>
                  <a:srgbClr val="003399"/>
                </a:solidFill>
                <a:latin typeface="Garamond" panose="02020404030301010803" pitchFamily="18" charset="0"/>
              </a:rPr>
              <a:t>– </a:t>
            </a:r>
          </a:p>
          <a:p>
            <a:pPr algn="ctr">
              <a:lnSpc>
                <a:spcPct val="150000"/>
              </a:lnSpc>
              <a:buSzPct val="100000"/>
            </a:pPr>
            <a:r>
              <a:rPr lang="en-US" sz="5400" dirty="0" smtClean="0">
                <a:solidFill>
                  <a:srgbClr val="003399"/>
                </a:solidFill>
                <a:latin typeface="Garamond" panose="02020404030301010803" pitchFamily="18" charset="0"/>
              </a:rPr>
              <a:t>Getting Started with Python</a:t>
            </a:r>
            <a:endParaRPr lang="en-US" sz="2400" dirty="0">
              <a:solidFill>
                <a:srgbClr val="003399"/>
              </a:solidFill>
              <a:latin typeface="Garamond" pitchFamily="18" charset="0"/>
            </a:endParaRPr>
          </a:p>
        </p:txBody>
      </p:sp>
    </p:spTree>
    <p:extLst>
      <p:ext uri="{BB962C8B-B14F-4D97-AF65-F5344CB8AC3E}">
        <p14:creationId xmlns:p14="http://schemas.microsoft.com/office/powerpoint/2010/main" val="260077119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Image result for fluid flow through porous media, imag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Image result for fluid flow through porous media, imag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Title 1"/>
          <p:cNvSpPr txBox="1">
            <a:spLocks/>
          </p:cNvSpPr>
          <p:nvPr/>
        </p:nvSpPr>
        <p:spPr>
          <a:xfrm>
            <a:off x="1587" y="0"/>
            <a:ext cx="10470340" cy="990600"/>
          </a:xfrm>
          <a:prstGeom prst="rect">
            <a:avLst/>
          </a:prstGeom>
          <a:solidFill>
            <a:srgbClr val="7030A0"/>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000" dirty="0">
                <a:solidFill>
                  <a:schemeClr val="bg1"/>
                </a:solidFill>
                <a:latin typeface="Monotype Corsiva" panose="03010101010201010101" pitchFamily="66" charset="0"/>
              </a:rPr>
              <a:t>PET </a:t>
            </a:r>
            <a:r>
              <a:rPr lang="en-US" sz="2000" dirty="0" smtClean="0">
                <a:solidFill>
                  <a:schemeClr val="bg1"/>
                </a:solidFill>
                <a:latin typeface="Monotype Corsiva" panose="03010101010201010101" pitchFamily="66" charset="0"/>
              </a:rPr>
              <a:t>328: Computer Applications in Petroleum Engineering – with Python Programming	</a:t>
            </a:r>
            <a:r>
              <a:rPr lang="en-US" sz="2000" dirty="0" smtClean="0">
                <a:solidFill>
                  <a:srgbClr val="FFFF00"/>
                </a:solidFill>
                <a:latin typeface="Monotype Corsiva" panose="03010101010201010101" pitchFamily="66" charset="0"/>
              </a:rPr>
              <a:t>Dr. Mosobalaje, O. O.</a:t>
            </a:r>
            <a:endParaRPr lang="en-US" sz="2000" dirty="0">
              <a:solidFill>
                <a:srgbClr val="FFFF00"/>
              </a:solidFill>
              <a:latin typeface="Monotype Corsiva" panose="03010101010201010101" pitchFamily="66" charset="0"/>
            </a:endParaRPr>
          </a:p>
          <a:p>
            <a:r>
              <a:rPr lang="en-US" sz="2800" dirty="0">
                <a:solidFill>
                  <a:schemeClr val="bg1"/>
                </a:solidFill>
                <a:latin typeface="Garamond" panose="02020404030301010803" pitchFamily="18" charset="0"/>
              </a:rPr>
              <a:t>GETTING STARTED WITH PYTHON</a:t>
            </a:r>
            <a:endParaRPr lang="en-US" sz="2800" dirty="0" smtClean="0">
              <a:solidFill>
                <a:schemeClr val="bg1"/>
              </a:solidFill>
              <a:latin typeface="Garamond" panose="02020404030301010803" pitchFamily="18" charset="0"/>
            </a:endParaRPr>
          </a:p>
        </p:txBody>
      </p:sp>
      <p:sp>
        <p:nvSpPr>
          <p:cNvPr id="6" name="Rectangle 5"/>
          <p:cNvSpPr/>
          <p:nvPr/>
        </p:nvSpPr>
        <p:spPr>
          <a:xfrm>
            <a:off x="612775" y="1066800"/>
            <a:ext cx="6094412" cy="4616648"/>
          </a:xfrm>
          <a:prstGeom prst="rect">
            <a:avLst/>
          </a:prstGeom>
        </p:spPr>
        <p:txBody>
          <a:bodyPr wrap="square" numCol="1">
            <a:spAutoFit/>
          </a:bodyPr>
          <a:lstStyle/>
          <a:p>
            <a:pPr algn="ctr">
              <a:lnSpc>
                <a:spcPct val="150000"/>
              </a:lnSpc>
              <a:buSzPct val="100000"/>
            </a:pPr>
            <a:r>
              <a:rPr lang="en-US" sz="2800" dirty="0" smtClean="0">
                <a:solidFill>
                  <a:srgbClr val="FF0000"/>
                </a:solidFill>
                <a:latin typeface="Garamond" panose="02020404030301010803" pitchFamily="18" charset="0"/>
              </a:rPr>
              <a:t>Basic Python Objects</a:t>
            </a:r>
          </a:p>
          <a:p>
            <a:pPr marL="342900" indent="-342900">
              <a:lnSpc>
                <a:spcPct val="150000"/>
              </a:lnSpc>
              <a:buSzPct val="100000"/>
              <a:buBlip>
                <a:blip r:embed="rId2"/>
              </a:buBlip>
            </a:pPr>
            <a:r>
              <a:rPr lang="en-US" sz="2400" dirty="0" smtClean="0">
                <a:solidFill>
                  <a:srgbClr val="003399"/>
                </a:solidFill>
                <a:latin typeface="Garamond" pitchFamily="18" charset="0"/>
              </a:rPr>
              <a:t>Crudely speaking, Python objects are stuffs upon which actions (specified in python commands) are performed.</a:t>
            </a:r>
          </a:p>
          <a:p>
            <a:pPr marL="342900" indent="-342900">
              <a:lnSpc>
                <a:spcPct val="150000"/>
              </a:lnSpc>
              <a:buSzPct val="100000"/>
              <a:buBlip>
                <a:blip r:embed="rId2"/>
              </a:buBlip>
            </a:pPr>
            <a:endParaRPr lang="en-US" sz="2400" dirty="0">
              <a:solidFill>
                <a:srgbClr val="003399"/>
              </a:solidFill>
              <a:latin typeface="Garamond" pitchFamily="18" charset="0"/>
            </a:endParaRPr>
          </a:p>
          <a:p>
            <a:pPr marL="342900" indent="-342900">
              <a:lnSpc>
                <a:spcPct val="150000"/>
              </a:lnSpc>
              <a:buSzPct val="100000"/>
              <a:buBlip>
                <a:blip r:embed="rId2"/>
              </a:buBlip>
            </a:pPr>
            <a:r>
              <a:rPr lang="en-US" sz="2400" dirty="0" smtClean="0">
                <a:solidFill>
                  <a:srgbClr val="003399"/>
                </a:solidFill>
                <a:latin typeface="Garamond" pitchFamily="18" charset="0"/>
              </a:rPr>
              <a:t>Example: in the code screenshot shown, 3, 4, j, k, 7, mantra, ‘TTOWG’ are all objects acted upon. </a:t>
            </a: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54987" y="1600200"/>
            <a:ext cx="3257550" cy="32480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1081542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Image result for fluid flow through porous media, imag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Image result for fluid flow through porous media, imag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Title 1"/>
          <p:cNvSpPr txBox="1">
            <a:spLocks/>
          </p:cNvSpPr>
          <p:nvPr/>
        </p:nvSpPr>
        <p:spPr>
          <a:xfrm>
            <a:off x="1587" y="0"/>
            <a:ext cx="10470340" cy="990600"/>
          </a:xfrm>
          <a:prstGeom prst="rect">
            <a:avLst/>
          </a:prstGeom>
          <a:solidFill>
            <a:srgbClr val="7030A0"/>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000" dirty="0">
                <a:solidFill>
                  <a:schemeClr val="bg1"/>
                </a:solidFill>
                <a:latin typeface="Monotype Corsiva" panose="03010101010201010101" pitchFamily="66" charset="0"/>
              </a:rPr>
              <a:t>PET </a:t>
            </a:r>
            <a:r>
              <a:rPr lang="en-US" sz="2000" dirty="0" smtClean="0">
                <a:solidFill>
                  <a:schemeClr val="bg1"/>
                </a:solidFill>
                <a:latin typeface="Monotype Corsiva" panose="03010101010201010101" pitchFamily="66" charset="0"/>
              </a:rPr>
              <a:t>328: Computer Applications in Petroleum Engineering – with Python Programming	</a:t>
            </a:r>
            <a:r>
              <a:rPr lang="en-US" sz="2000" dirty="0" smtClean="0">
                <a:solidFill>
                  <a:srgbClr val="FFFF00"/>
                </a:solidFill>
                <a:latin typeface="Monotype Corsiva" panose="03010101010201010101" pitchFamily="66" charset="0"/>
              </a:rPr>
              <a:t>Dr. Mosobalaje, O. O.</a:t>
            </a:r>
            <a:endParaRPr lang="en-US" sz="2000" dirty="0">
              <a:solidFill>
                <a:srgbClr val="FFFF00"/>
              </a:solidFill>
              <a:latin typeface="Monotype Corsiva" panose="03010101010201010101" pitchFamily="66" charset="0"/>
            </a:endParaRPr>
          </a:p>
          <a:p>
            <a:r>
              <a:rPr lang="en-US" sz="2800" dirty="0">
                <a:solidFill>
                  <a:schemeClr val="bg1"/>
                </a:solidFill>
                <a:latin typeface="Garamond" panose="02020404030301010803" pitchFamily="18" charset="0"/>
              </a:rPr>
              <a:t>GETTING STARTED WITH PYTHON</a:t>
            </a:r>
            <a:endParaRPr lang="en-US" sz="2800" dirty="0" smtClean="0">
              <a:solidFill>
                <a:schemeClr val="bg1"/>
              </a:solidFill>
              <a:latin typeface="Garamond" panose="02020404030301010803" pitchFamily="18" charset="0"/>
            </a:endParaRPr>
          </a:p>
        </p:txBody>
      </p:sp>
      <p:sp>
        <p:nvSpPr>
          <p:cNvPr id="6" name="Rectangle 5"/>
          <p:cNvSpPr/>
          <p:nvPr/>
        </p:nvSpPr>
        <p:spPr>
          <a:xfrm>
            <a:off x="612775" y="1066800"/>
            <a:ext cx="6094412" cy="3508653"/>
          </a:xfrm>
          <a:prstGeom prst="rect">
            <a:avLst/>
          </a:prstGeom>
        </p:spPr>
        <p:txBody>
          <a:bodyPr wrap="square" numCol="1">
            <a:spAutoFit/>
          </a:bodyPr>
          <a:lstStyle/>
          <a:p>
            <a:pPr algn="ctr">
              <a:lnSpc>
                <a:spcPct val="150000"/>
              </a:lnSpc>
              <a:buSzPct val="100000"/>
            </a:pPr>
            <a:r>
              <a:rPr lang="en-US" sz="2800" dirty="0" smtClean="0">
                <a:solidFill>
                  <a:srgbClr val="FF0000"/>
                </a:solidFill>
                <a:latin typeface="Garamond" panose="02020404030301010803" pitchFamily="18" charset="0"/>
              </a:rPr>
              <a:t>Basic Python Objects</a:t>
            </a:r>
          </a:p>
          <a:p>
            <a:pPr marL="342900" indent="-342900">
              <a:lnSpc>
                <a:spcPct val="150000"/>
              </a:lnSpc>
              <a:buSzPct val="100000"/>
              <a:buBlip>
                <a:blip r:embed="rId2"/>
              </a:buBlip>
            </a:pPr>
            <a:r>
              <a:rPr lang="en-US" sz="2400" dirty="0" smtClean="0">
                <a:solidFill>
                  <a:srgbClr val="003399"/>
                </a:solidFill>
                <a:latin typeface="Garamond" pitchFamily="18" charset="0"/>
              </a:rPr>
              <a:t>The basic Python objects considered here are Values and Variables.</a:t>
            </a:r>
          </a:p>
          <a:p>
            <a:pPr marL="342900" indent="-342900">
              <a:lnSpc>
                <a:spcPct val="150000"/>
              </a:lnSpc>
              <a:buSzPct val="100000"/>
              <a:buBlip>
                <a:blip r:embed="rId2"/>
              </a:buBlip>
            </a:pPr>
            <a:r>
              <a:rPr lang="en-US" sz="2400" dirty="0" smtClean="0">
                <a:solidFill>
                  <a:srgbClr val="003399"/>
                </a:solidFill>
                <a:latin typeface="Garamond" pitchFamily="18" charset="0"/>
              </a:rPr>
              <a:t>Later, some sets of sophisticated objects known as data structure shall be considered. </a:t>
            </a:r>
          </a:p>
          <a:p>
            <a:pPr marL="342900" indent="-342900">
              <a:lnSpc>
                <a:spcPct val="150000"/>
              </a:lnSpc>
              <a:buSzPct val="100000"/>
              <a:buBlip>
                <a:blip r:embed="rId2"/>
              </a:buBlip>
            </a:pPr>
            <a:endParaRPr lang="en-US" sz="2400" dirty="0">
              <a:solidFill>
                <a:srgbClr val="003399"/>
              </a:solidFill>
              <a:latin typeface="Garamond" pitchFamily="18" charset="0"/>
            </a:endParaRPr>
          </a:p>
        </p:txBody>
      </p:sp>
    </p:spTree>
    <p:extLst>
      <p:ext uri="{BB962C8B-B14F-4D97-AF65-F5344CB8AC3E}">
        <p14:creationId xmlns:p14="http://schemas.microsoft.com/office/powerpoint/2010/main" val="247851641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Image result for fluid flow through porous media, imag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Image result for fluid flow through porous media, imag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Title 1"/>
          <p:cNvSpPr txBox="1">
            <a:spLocks/>
          </p:cNvSpPr>
          <p:nvPr/>
        </p:nvSpPr>
        <p:spPr>
          <a:xfrm>
            <a:off x="1587" y="0"/>
            <a:ext cx="10470340" cy="990600"/>
          </a:xfrm>
          <a:prstGeom prst="rect">
            <a:avLst/>
          </a:prstGeom>
          <a:solidFill>
            <a:srgbClr val="7030A0"/>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000" dirty="0">
                <a:solidFill>
                  <a:schemeClr val="bg1"/>
                </a:solidFill>
                <a:latin typeface="Monotype Corsiva" panose="03010101010201010101" pitchFamily="66" charset="0"/>
              </a:rPr>
              <a:t>PET </a:t>
            </a:r>
            <a:r>
              <a:rPr lang="en-US" sz="2000" dirty="0" smtClean="0">
                <a:solidFill>
                  <a:schemeClr val="bg1"/>
                </a:solidFill>
                <a:latin typeface="Monotype Corsiva" panose="03010101010201010101" pitchFamily="66" charset="0"/>
              </a:rPr>
              <a:t>328: Computer Applications in Petroleum Engineering – with Python Programming	</a:t>
            </a:r>
            <a:r>
              <a:rPr lang="en-US" sz="2000" dirty="0" smtClean="0">
                <a:solidFill>
                  <a:srgbClr val="FFFF00"/>
                </a:solidFill>
                <a:latin typeface="Monotype Corsiva" panose="03010101010201010101" pitchFamily="66" charset="0"/>
              </a:rPr>
              <a:t>Dr. Mosobalaje, O. O.</a:t>
            </a:r>
            <a:endParaRPr lang="en-US" sz="2000" dirty="0">
              <a:solidFill>
                <a:srgbClr val="FFFF00"/>
              </a:solidFill>
              <a:latin typeface="Monotype Corsiva" panose="03010101010201010101" pitchFamily="66" charset="0"/>
            </a:endParaRPr>
          </a:p>
          <a:p>
            <a:r>
              <a:rPr lang="en-US" sz="2800" dirty="0">
                <a:solidFill>
                  <a:schemeClr val="bg1"/>
                </a:solidFill>
                <a:latin typeface="Garamond" panose="02020404030301010803" pitchFamily="18" charset="0"/>
              </a:rPr>
              <a:t>GETTING STARTED WITH PYTHON</a:t>
            </a:r>
            <a:endParaRPr lang="en-US" sz="2800" dirty="0" smtClean="0">
              <a:solidFill>
                <a:schemeClr val="bg1"/>
              </a:solidFill>
              <a:latin typeface="Garamond" panose="02020404030301010803" pitchFamily="18" charset="0"/>
            </a:endParaRPr>
          </a:p>
        </p:txBody>
      </p:sp>
      <p:sp>
        <p:nvSpPr>
          <p:cNvPr id="6" name="Rectangle 5"/>
          <p:cNvSpPr/>
          <p:nvPr/>
        </p:nvSpPr>
        <p:spPr>
          <a:xfrm>
            <a:off x="612775" y="1066800"/>
            <a:ext cx="6094412" cy="5170646"/>
          </a:xfrm>
          <a:prstGeom prst="rect">
            <a:avLst/>
          </a:prstGeom>
        </p:spPr>
        <p:txBody>
          <a:bodyPr wrap="square" numCol="1">
            <a:spAutoFit/>
          </a:bodyPr>
          <a:lstStyle/>
          <a:p>
            <a:pPr algn="ctr">
              <a:lnSpc>
                <a:spcPct val="150000"/>
              </a:lnSpc>
              <a:buSzPct val="100000"/>
            </a:pPr>
            <a:r>
              <a:rPr lang="en-US" sz="2800" dirty="0" smtClean="0">
                <a:solidFill>
                  <a:srgbClr val="FF0000"/>
                </a:solidFill>
                <a:latin typeface="Garamond" panose="02020404030301010803" pitchFamily="18" charset="0"/>
              </a:rPr>
              <a:t>Basic Python Objects</a:t>
            </a:r>
          </a:p>
          <a:p>
            <a:pPr>
              <a:lnSpc>
                <a:spcPct val="150000"/>
              </a:lnSpc>
              <a:buSzPct val="100000"/>
            </a:pPr>
            <a:r>
              <a:rPr lang="en-US" sz="2400" dirty="0" smtClean="0">
                <a:solidFill>
                  <a:srgbClr val="FF0000"/>
                </a:solidFill>
                <a:latin typeface="Garamond" pitchFamily="18" charset="0"/>
              </a:rPr>
              <a:t>Values</a:t>
            </a:r>
          </a:p>
          <a:p>
            <a:pPr marL="342900" indent="-342900">
              <a:lnSpc>
                <a:spcPct val="150000"/>
              </a:lnSpc>
              <a:buSzPct val="100000"/>
              <a:buBlip>
                <a:blip r:embed="rId2"/>
              </a:buBlip>
            </a:pPr>
            <a:r>
              <a:rPr lang="en-US" sz="2400" dirty="0" smtClean="0">
                <a:solidFill>
                  <a:srgbClr val="003399"/>
                </a:solidFill>
                <a:latin typeface="Garamond" pitchFamily="18" charset="0"/>
              </a:rPr>
              <a:t>Values are simply the representation of data entities.</a:t>
            </a:r>
          </a:p>
          <a:p>
            <a:pPr>
              <a:lnSpc>
                <a:spcPct val="150000"/>
              </a:lnSpc>
              <a:buSzPct val="100000"/>
            </a:pPr>
            <a:r>
              <a:rPr lang="en-US" sz="2400" dirty="0" smtClean="0">
                <a:solidFill>
                  <a:srgbClr val="FF0000"/>
                </a:solidFill>
                <a:latin typeface="Garamond" pitchFamily="18" charset="0"/>
              </a:rPr>
              <a:t>Types of Values</a:t>
            </a:r>
            <a:endParaRPr lang="en-US" sz="2400" dirty="0">
              <a:solidFill>
                <a:srgbClr val="FF0000"/>
              </a:solidFill>
              <a:latin typeface="Garamond" pitchFamily="18" charset="0"/>
            </a:endParaRPr>
          </a:p>
          <a:p>
            <a:pPr marL="342900" indent="-342900">
              <a:lnSpc>
                <a:spcPct val="150000"/>
              </a:lnSpc>
              <a:buSzPct val="100000"/>
              <a:buBlip>
                <a:blip r:embed="rId2"/>
              </a:buBlip>
            </a:pPr>
            <a:r>
              <a:rPr lang="en-US" sz="2400" dirty="0" smtClean="0">
                <a:solidFill>
                  <a:srgbClr val="003399"/>
                </a:solidFill>
                <a:latin typeface="Garamond" pitchFamily="18" charset="0"/>
              </a:rPr>
              <a:t>Values in Python belong to various types such as type </a:t>
            </a:r>
            <a:r>
              <a:rPr lang="en-US" sz="2400" i="1" dirty="0" smtClean="0">
                <a:solidFill>
                  <a:srgbClr val="003399"/>
                </a:solidFill>
                <a:latin typeface="Garamond" pitchFamily="18" charset="0"/>
              </a:rPr>
              <a:t>integer</a:t>
            </a:r>
            <a:r>
              <a:rPr lang="en-US" sz="2400" dirty="0" smtClean="0">
                <a:solidFill>
                  <a:srgbClr val="003399"/>
                </a:solidFill>
                <a:latin typeface="Garamond" pitchFamily="18" charset="0"/>
              </a:rPr>
              <a:t>, type </a:t>
            </a:r>
            <a:r>
              <a:rPr lang="en-US" sz="2400" i="1" dirty="0" smtClean="0">
                <a:solidFill>
                  <a:srgbClr val="003399"/>
                </a:solidFill>
                <a:latin typeface="Garamond" pitchFamily="18" charset="0"/>
              </a:rPr>
              <a:t>float</a:t>
            </a:r>
            <a:r>
              <a:rPr lang="en-US" sz="2400" dirty="0" smtClean="0">
                <a:solidFill>
                  <a:srgbClr val="003399"/>
                </a:solidFill>
                <a:latin typeface="Garamond" pitchFamily="18" charset="0"/>
              </a:rPr>
              <a:t>, and type </a:t>
            </a:r>
            <a:r>
              <a:rPr lang="en-US" sz="2400" i="1" dirty="0" smtClean="0">
                <a:solidFill>
                  <a:srgbClr val="003399"/>
                </a:solidFill>
                <a:latin typeface="Garamond" pitchFamily="18" charset="0"/>
              </a:rPr>
              <a:t>string</a:t>
            </a:r>
            <a:r>
              <a:rPr lang="en-US" sz="2400" dirty="0" smtClean="0">
                <a:solidFill>
                  <a:srgbClr val="003399"/>
                </a:solidFill>
                <a:latin typeface="Garamond" pitchFamily="18" charset="0"/>
              </a:rPr>
              <a:t>.</a:t>
            </a:r>
          </a:p>
          <a:p>
            <a:pPr marL="342900" indent="-342900">
              <a:lnSpc>
                <a:spcPct val="150000"/>
              </a:lnSpc>
              <a:buSzPct val="100000"/>
              <a:buBlip>
                <a:blip r:embed="rId2"/>
              </a:buBlip>
            </a:pPr>
            <a:r>
              <a:rPr lang="en-US" sz="2400" dirty="0" smtClean="0">
                <a:solidFill>
                  <a:srgbClr val="003399"/>
                </a:solidFill>
                <a:latin typeface="Garamond" pitchFamily="18" charset="0"/>
              </a:rPr>
              <a:t>Use the function </a:t>
            </a:r>
            <a:r>
              <a:rPr lang="en-US" sz="2400" i="1" dirty="0" smtClean="0">
                <a:solidFill>
                  <a:srgbClr val="003399"/>
                </a:solidFill>
                <a:latin typeface="Garamond" pitchFamily="18" charset="0"/>
              </a:rPr>
              <a:t>type</a:t>
            </a:r>
            <a:r>
              <a:rPr lang="en-US" sz="2400" dirty="0" smtClean="0">
                <a:solidFill>
                  <a:srgbClr val="003399"/>
                </a:solidFill>
                <a:latin typeface="Garamond" pitchFamily="18" charset="0"/>
              </a:rPr>
              <a:t> to find out the type to which a value belong.</a:t>
            </a:r>
            <a:endParaRPr lang="en-US" sz="2400" dirty="0">
              <a:solidFill>
                <a:srgbClr val="003399"/>
              </a:solidFill>
              <a:latin typeface="Garamond" pitchFamily="18" charset="0"/>
            </a:endParaRP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92987" y="1633281"/>
            <a:ext cx="4191000" cy="35257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01585192"/>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Image result for fluid flow through porous media, imag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Image result for fluid flow through porous media, imag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Title 1"/>
          <p:cNvSpPr txBox="1">
            <a:spLocks/>
          </p:cNvSpPr>
          <p:nvPr/>
        </p:nvSpPr>
        <p:spPr>
          <a:xfrm>
            <a:off x="1587" y="0"/>
            <a:ext cx="10470340" cy="990600"/>
          </a:xfrm>
          <a:prstGeom prst="rect">
            <a:avLst/>
          </a:prstGeom>
          <a:solidFill>
            <a:srgbClr val="7030A0"/>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000" dirty="0">
                <a:solidFill>
                  <a:schemeClr val="bg1"/>
                </a:solidFill>
                <a:latin typeface="Monotype Corsiva" panose="03010101010201010101" pitchFamily="66" charset="0"/>
              </a:rPr>
              <a:t>PET </a:t>
            </a:r>
            <a:r>
              <a:rPr lang="en-US" sz="2000" dirty="0" smtClean="0">
                <a:solidFill>
                  <a:schemeClr val="bg1"/>
                </a:solidFill>
                <a:latin typeface="Monotype Corsiva" panose="03010101010201010101" pitchFamily="66" charset="0"/>
              </a:rPr>
              <a:t>328: Computer Applications in Petroleum Engineering – with Python Programming	</a:t>
            </a:r>
            <a:r>
              <a:rPr lang="en-US" sz="2000" dirty="0" smtClean="0">
                <a:solidFill>
                  <a:srgbClr val="FFFF00"/>
                </a:solidFill>
                <a:latin typeface="Monotype Corsiva" panose="03010101010201010101" pitchFamily="66" charset="0"/>
              </a:rPr>
              <a:t>Dr. Mosobalaje, O. O.</a:t>
            </a:r>
            <a:endParaRPr lang="en-US" sz="2000" dirty="0">
              <a:solidFill>
                <a:srgbClr val="FFFF00"/>
              </a:solidFill>
              <a:latin typeface="Monotype Corsiva" panose="03010101010201010101" pitchFamily="66" charset="0"/>
            </a:endParaRPr>
          </a:p>
          <a:p>
            <a:r>
              <a:rPr lang="en-US" sz="2800" dirty="0">
                <a:solidFill>
                  <a:schemeClr val="bg1"/>
                </a:solidFill>
                <a:latin typeface="Garamond" panose="02020404030301010803" pitchFamily="18" charset="0"/>
              </a:rPr>
              <a:t>GETTING STARTED WITH PYTHON</a:t>
            </a:r>
            <a:endParaRPr lang="en-US" sz="2800" dirty="0" smtClean="0">
              <a:solidFill>
                <a:schemeClr val="bg1"/>
              </a:solidFill>
              <a:latin typeface="Garamond" panose="02020404030301010803" pitchFamily="18" charset="0"/>
            </a:endParaRPr>
          </a:p>
        </p:txBody>
      </p:sp>
      <p:sp>
        <p:nvSpPr>
          <p:cNvPr id="6" name="Rectangle 5"/>
          <p:cNvSpPr/>
          <p:nvPr/>
        </p:nvSpPr>
        <p:spPr>
          <a:xfrm>
            <a:off x="612775" y="1066800"/>
            <a:ext cx="6094412" cy="5170646"/>
          </a:xfrm>
          <a:prstGeom prst="rect">
            <a:avLst/>
          </a:prstGeom>
        </p:spPr>
        <p:txBody>
          <a:bodyPr wrap="square" numCol="1">
            <a:spAutoFit/>
          </a:bodyPr>
          <a:lstStyle/>
          <a:p>
            <a:pPr algn="ctr">
              <a:lnSpc>
                <a:spcPct val="150000"/>
              </a:lnSpc>
              <a:buSzPct val="100000"/>
            </a:pPr>
            <a:r>
              <a:rPr lang="en-US" sz="2800" dirty="0" smtClean="0">
                <a:solidFill>
                  <a:srgbClr val="FF0000"/>
                </a:solidFill>
                <a:latin typeface="Garamond" panose="02020404030301010803" pitchFamily="18" charset="0"/>
              </a:rPr>
              <a:t>Basic Python Objects</a:t>
            </a:r>
          </a:p>
          <a:p>
            <a:pPr>
              <a:lnSpc>
                <a:spcPct val="150000"/>
              </a:lnSpc>
              <a:buSzPct val="100000"/>
            </a:pPr>
            <a:r>
              <a:rPr lang="en-US" sz="2400" dirty="0" smtClean="0">
                <a:solidFill>
                  <a:srgbClr val="FF0000"/>
                </a:solidFill>
                <a:latin typeface="Garamond" pitchFamily="18" charset="0"/>
              </a:rPr>
              <a:t>Types of Values</a:t>
            </a:r>
            <a:endParaRPr lang="en-US" sz="2400" dirty="0">
              <a:solidFill>
                <a:srgbClr val="FF0000"/>
              </a:solidFill>
              <a:latin typeface="Garamond" pitchFamily="18" charset="0"/>
            </a:endParaRPr>
          </a:p>
          <a:p>
            <a:pPr marL="342900" indent="-342900">
              <a:lnSpc>
                <a:spcPct val="150000"/>
              </a:lnSpc>
              <a:buSzPct val="100000"/>
              <a:buBlip>
                <a:blip r:embed="rId2"/>
              </a:buBlip>
            </a:pPr>
            <a:r>
              <a:rPr lang="en-US" sz="2400" dirty="0" smtClean="0">
                <a:solidFill>
                  <a:srgbClr val="003399"/>
                </a:solidFill>
                <a:latin typeface="Garamond" pitchFamily="18" charset="0"/>
              </a:rPr>
              <a:t>2 is of type (class) integer</a:t>
            </a:r>
          </a:p>
          <a:p>
            <a:pPr marL="342900" indent="-342900">
              <a:lnSpc>
                <a:spcPct val="150000"/>
              </a:lnSpc>
              <a:buSzPct val="100000"/>
              <a:buBlip>
                <a:blip r:embed="rId2"/>
              </a:buBlip>
            </a:pPr>
            <a:r>
              <a:rPr lang="en-US" sz="2400" dirty="0" smtClean="0">
                <a:solidFill>
                  <a:srgbClr val="003399"/>
                </a:solidFill>
                <a:latin typeface="Garamond" pitchFamily="18" charset="0"/>
              </a:rPr>
              <a:t>‘TTOWG’ and ‘2’ are of type string; just like any set of characters (alphanumeric and non-alphanumeric) enclosed in quotes</a:t>
            </a:r>
          </a:p>
          <a:p>
            <a:pPr marL="342900" indent="-342900">
              <a:lnSpc>
                <a:spcPct val="150000"/>
              </a:lnSpc>
              <a:buSzPct val="100000"/>
              <a:buBlip>
                <a:blip r:embed="rId2"/>
              </a:buBlip>
            </a:pPr>
            <a:r>
              <a:rPr lang="en-US" sz="2400" dirty="0" smtClean="0">
                <a:solidFill>
                  <a:srgbClr val="003399"/>
                </a:solidFill>
                <a:latin typeface="Garamond" pitchFamily="18" charset="0"/>
              </a:rPr>
              <a:t>2.0 is of type float; just as are all numbers expressed in decimals.</a:t>
            </a:r>
          </a:p>
          <a:p>
            <a:pPr marL="342900" indent="-342900">
              <a:lnSpc>
                <a:spcPct val="150000"/>
              </a:lnSpc>
              <a:buSzPct val="100000"/>
              <a:buBlip>
                <a:blip r:embed="rId2"/>
              </a:buBlip>
            </a:pPr>
            <a:endParaRPr lang="en-US" sz="2400" dirty="0">
              <a:solidFill>
                <a:srgbClr val="003399"/>
              </a:solidFill>
              <a:latin typeface="Garamond" pitchFamily="18" charset="0"/>
            </a:endParaRP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92987" y="1633281"/>
            <a:ext cx="4191000" cy="35257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1109138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Image result for fluid flow through porous media, imag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Image result for fluid flow through porous media, imag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Title 1"/>
          <p:cNvSpPr txBox="1">
            <a:spLocks/>
          </p:cNvSpPr>
          <p:nvPr/>
        </p:nvSpPr>
        <p:spPr>
          <a:xfrm>
            <a:off x="1587" y="0"/>
            <a:ext cx="10470340" cy="990600"/>
          </a:xfrm>
          <a:prstGeom prst="rect">
            <a:avLst/>
          </a:prstGeom>
          <a:solidFill>
            <a:srgbClr val="7030A0"/>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000" dirty="0">
                <a:solidFill>
                  <a:schemeClr val="bg1"/>
                </a:solidFill>
                <a:latin typeface="Monotype Corsiva" panose="03010101010201010101" pitchFamily="66" charset="0"/>
              </a:rPr>
              <a:t>PET </a:t>
            </a:r>
            <a:r>
              <a:rPr lang="en-US" sz="2000" dirty="0" smtClean="0">
                <a:solidFill>
                  <a:schemeClr val="bg1"/>
                </a:solidFill>
                <a:latin typeface="Monotype Corsiva" panose="03010101010201010101" pitchFamily="66" charset="0"/>
              </a:rPr>
              <a:t>328: Computer Applications in Petroleum Engineering – with Python Programming	</a:t>
            </a:r>
            <a:r>
              <a:rPr lang="en-US" sz="2000" dirty="0" smtClean="0">
                <a:solidFill>
                  <a:srgbClr val="FFFF00"/>
                </a:solidFill>
                <a:latin typeface="Monotype Corsiva" panose="03010101010201010101" pitchFamily="66" charset="0"/>
              </a:rPr>
              <a:t>Dr. Mosobalaje, O. O.</a:t>
            </a:r>
            <a:endParaRPr lang="en-US" sz="2000" dirty="0">
              <a:solidFill>
                <a:srgbClr val="FFFF00"/>
              </a:solidFill>
              <a:latin typeface="Monotype Corsiva" panose="03010101010201010101" pitchFamily="66" charset="0"/>
            </a:endParaRPr>
          </a:p>
          <a:p>
            <a:r>
              <a:rPr lang="en-US" sz="2800" dirty="0" smtClean="0">
                <a:solidFill>
                  <a:schemeClr val="bg1"/>
                </a:solidFill>
                <a:latin typeface="Garamond" panose="02020404030301010803" pitchFamily="18" charset="0"/>
              </a:rPr>
              <a:t>PREAMBLES</a:t>
            </a:r>
          </a:p>
        </p:txBody>
      </p:sp>
      <p:sp>
        <p:nvSpPr>
          <p:cNvPr id="6" name="Rectangle 5"/>
          <p:cNvSpPr/>
          <p:nvPr/>
        </p:nvSpPr>
        <p:spPr>
          <a:xfrm>
            <a:off x="612775" y="1066800"/>
            <a:ext cx="9448800" cy="2954655"/>
          </a:xfrm>
          <a:prstGeom prst="rect">
            <a:avLst/>
          </a:prstGeom>
        </p:spPr>
        <p:txBody>
          <a:bodyPr wrap="square" numCol="1">
            <a:spAutoFit/>
          </a:bodyPr>
          <a:lstStyle/>
          <a:p>
            <a:pPr algn="ctr">
              <a:lnSpc>
                <a:spcPct val="150000"/>
              </a:lnSpc>
              <a:buSzPct val="100000"/>
            </a:pPr>
            <a:r>
              <a:rPr lang="en-US" sz="2800" dirty="0" smtClean="0">
                <a:solidFill>
                  <a:srgbClr val="FF0000"/>
                </a:solidFill>
                <a:latin typeface="Garamond" panose="02020404030301010803" pitchFamily="18" charset="0"/>
              </a:rPr>
              <a:t>The Toolbox</a:t>
            </a:r>
          </a:p>
          <a:p>
            <a:pPr marL="342900" indent="-342900">
              <a:lnSpc>
                <a:spcPct val="150000"/>
              </a:lnSpc>
              <a:buSzPct val="100000"/>
              <a:buBlip>
                <a:blip r:embed="rId2"/>
              </a:buBlip>
            </a:pPr>
            <a:r>
              <a:rPr lang="en-US" sz="2400" dirty="0" smtClean="0">
                <a:solidFill>
                  <a:srgbClr val="003399"/>
                </a:solidFill>
                <a:latin typeface="Garamond" pitchFamily="18" charset="0"/>
              </a:rPr>
              <a:t>For this course, the following tools would be needed:</a:t>
            </a:r>
          </a:p>
          <a:p>
            <a:pPr marL="800100" lvl="1" indent="-342900">
              <a:lnSpc>
                <a:spcPct val="150000"/>
              </a:lnSpc>
              <a:buSzPct val="100000"/>
              <a:buBlip>
                <a:blip r:embed="rId2"/>
              </a:buBlip>
            </a:pPr>
            <a:r>
              <a:rPr lang="en-US" sz="2400" dirty="0" smtClean="0">
                <a:solidFill>
                  <a:srgbClr val="003399"/>
                </a:solidFill>
                <a:latin typeface="Garamond" pitchFamily="18" charset="0"/>
              </a:rPr>
              <a:t>Python 3</a:t>
            </a:r>
          </a:p>
          <a:p>
            <a:pPr marL="800100" lvl="1" indent="-342900">
              <a:lnSpc>
                <a:spcPct val="150000"/>
              </a:lnSpc>
              <a:buSzPct val="100000"/>
              <a:buBlip>
                <a:blip r:embed="rId2"/>
              </a:buBlip>
            </a:pPr>
            <a:r>
              <a:rPr lang="en-US" sz="2400" dirty="0" smtClean="0">
                <a:solidFill>
                  <a:srgbClr val="003399"/>
                </a:solidFill>
                <a:latin typeface="Garamond" pitchFamily="18" charset="0"/>
              </a:rPr>
              <a:t>Python Integrated Development and Learning Environment (IDLE)</a:t>
            </a:r>
          </a:p>
          <a:p>
            <a:pPr marL="800100" lvl="1" indent="-342900">
              <a:lnSpc>
                <a:spcPct val="150000"/>
              </a:lnSpc>
              <a:buSzPct val="100000"/>
              <a:buBlip>
                <a:blip r:embed="rId2"/>
              </a:buBlip>
            </a:pPr>
            <a:r>
              <a:rPr lang="en-US" sz="2400" dirty="0" err="1" smtClean="0">
                <a:solidFill>
                  <a:srgbClr val="003399"/>
                </a:solidFill>
                <a:latin typeface="Garamond" pitchFamily="18" charset="0"/>
              </a:rPr>
              <a:t>Git</a:t>
            </a:r>
            <a:r>
              <a:rPr lang="en-US" sz="2400" dirty="0" smtClean="0">
                <a:solidFill>
                  <a:srgbClr val="003399"/>
                </a:solidFill>
                <a:latin typeface="Garamond" pitchFamily="18" charset="0"/>
              </a:rPr>
              <a:t> and GitHub</a:t>
            </a:r>
            <a:endParaRPr lang="en-US" sz="2400" dirty="0">
              <a:solidFill>
                <a:srgbClr val="003399"/>
              </a:solidFill>
              <a:latin typeface="Garamond" pitchFamily="18" charset="0"/>
            </a:endParaRPr>
          </a:p>
        </p:txBody>
      </p:sp>
    </p:spTree>
    <p:extLst>
      <p:ext uri="{BB962C8B-B14F-4D97-AF65-F5344CB8AC3E}">
        <p14:creationId xmlns:p14="http://schemas.microsoft.com/office/powerpoint/2010/main" val="487262681"/>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Image result for fluid flow through porous media, imag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Image result for fluid flow through porous media, imag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Title 1"/>
          <p:cNvSpPr txBox="1">
            <a:spLocks/>
          </p:cNvSpPr>
          <p:nvPr/>
        </p:nvSpPr>
        <p:spPr>
          <a:xfrm>
            <a:off x="1587" y="0"/>
            <a:ext cx="10470340" cy="990600"/>
          </a:xfrm>
          <a:prstGeom prst="rect">
            <a:avLst/>
          </a:prstGeom>
          <a:solidFill>
            <a:srgbClr val="7030A0"/>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000" dirty="0">
                <a:solidFill>
                  <a:schemeClr val="bg1"/>
                </a:solidFill>
                <a:latin typeface="Monotype Corsiva" panose="03010101010201010101" pitchFamily="66" charset="0"/>
              </a:rPr>
              <a:t>PET </a:t>
            </a:r>
            <a:r>
              <a:rPr lang="en-US" sz="2000" dirty="0" smtClean="0">
                <a:solidFill>
                  <a:schemeClr val="bg1"/>
                </a:solidFill>
                <a:latin typeface="Monotype Corsiva" panose="03010101010201010101" pitchFamily="66" charset="0"/>
              </a:rPr>
              <a:t>328: Computer Applications in Petroleum Engineering – with Python Programming	</a:t>
            </a:r>
            <a:r>
              <a:rPr lang="en-US" sz="2000" dirty="0" smtClean="0">
                <a:solidFill>
                  <a:srgbClr val="FFFF00"/>
                </a:solidFill>
                <a:latin typeface="Monotype Corsiva" panose="03010101010201010101" pitchFamily="66" charset="0"/>
              </a:rPr>
              <a:t>Dr. Mosobalaje, O. O.</a:t>
            </a:r>
            <a:endParaRPr lang="en-US" sz="2000" dirty="0">
              <a:solidFill>
                <a:srgbClr val="FFFF00"/>
              </a:solidFill>
              <a:latin typeface="Monotype Corsiva" panose="03010101010201010101" pitchFamily="66" charset="0"/>
            </a:endParaRPr>
          </a:p>
          <a:p>
            <a:r>
              <a:rPr lang="en-US" sz="2800" dirty="0">
                <a:solidFill>
                  <a:schemeClr val="bg1"/>
                </a:solidFill>
                <a:latin typeface="Garamond" panose="02020404030301010803" pitchFamily="18" charset="0"/>
              </a:rPr>
              <a:t>GETTING STARTED WITH PYTHON</a:t>
            </a:r>
            <a:endParaRPr lang="en-US" sz="2800" dirty="0" smtClean="0">
              <a:solidFill>
                <a:schemeClr val="bg1"/>
              </a:solidFill>
              <a:latin typeface="Garamond" panose="02020404030301010803" pitchFamily="18" charset="0"/>
            </a:endParaRPr>
          </a:p>
        </p:txBody>
      </p:sp>
      <p:sp>
        <p:nvSpPr>
          <p:cNvPr id="6" name="Rectangle 5"/>
          <p:cNvSpPr/>
          <p:nvPr/>
        </p:nvSpPr>
        <p:spPr>
          <a:xfrm>
            <a:off x="77787" y="1326952"/>
            <a:ext cx="6094412" cy="4616648"/>
          </a:xfrm>
          <a:prstGeom prst="rect">
            <a:avLst/>
          </a:prstGeom>
        </p:spPr>
        <p:txBody>
          <a:bodyPr wrap="square" numCol="1">
            <a:spAutoFit/>
          </a:bodyPr>
          <a:lstStyle/>
          <a:p>
            <a:pPr algn="ctr">
              <a:lnSpc>
                <a:spcPct val="150000"/>
              </a:lnSpc>
              <a:buSzPct val="100000"/>
            </a:pPr>
            <a:r>
              <a:rPr lang="en-US" sz="2800" dirty="0" smtClean="0">
                <a:solidFill>
                  <a:srgbClr val="FF0000"/>
                </a:solidFill>
                <a:latin typeface="Garamond" panose="02020404030301010803" pitchFamily="18" charset="0"/>
              </a:rPr>
              <a:t>Basic Python Objects</a:t>
            </a:r>
          </a:p>
          <a:p>
            <a:pPr>
              <a:lnSpc>
                <a:spcPct val="150000"/>
              </a:lnSpc>
              <a:buSzPct val="100000"/>
            </a:pPr>
            <a:r>
              <a:rPr lang="en-US" sz="2400" dirty="0" smtClean="0">
                <a:solidFill>
                  <a:srgbClr val="FF0000"/>
                </a:solidFill>
                <a:latin typeface="Garamond" pitchFamily="18" charset="0"/>
              </a:rPr>
              <a:t>Types of Values</a:t>
            </a:r>
            <a:endParaRPr lang="en-US" sz="2400" dirty="0">
              <a:solidFill>
                <a:srgbClr val="FF0000"/>
              </a:solidFill>
              <a:latin typeface="Garamond" pitchFamily="18" charset="0"/>
            </a:endParaRPr>
          </a:p>
          <a:p>
            <a:pPr marL="342900" indent="-342900">
              <a:lnSpc>
                <a:spcPct val="150000"/>
              </a:lnSpc>
              <a:buSzPct val="100000"/>
              <a:buBlip>
                <a:blip r:embed="rId2"/>
              </a:buBlip>
            </a:pPr>
            <a:r>
              <a:rPr lang="en-US" sz="2400" dirty="0" smtClean="0">
                <a:solidFill>
                  <a:srgbClr val="003399"/>
                </a:solidFill>
                <a:latin typeface="Garamond" pitchFamily="18" charset="0"/>
              </a:rPr>
              <a:t>Please, take note that users’ response to the input function prompt is stored as a string.</a:t>
            </a:r>
          </a:p>
          <a:p>
            <a:pPr marL="342900" indent="-342900">
              <a:lnSpc>
                <a:spcPct val="150000"/>
              </a:lnSpc>
              <a:buSzPct val="100000"/>
              <a:buBlip>
                <a:blip r:embed="rId2"/>
              </a:buBlip>
            </a:pPr>
            <a:r>
              <a:rPr lang="en-US" sz="2400" dirty="0" smtClean="0">
                <a:solidFill>
                  <a:srgbClr val="003399"/>
                </a:solidFill>
                <a:latin typeface="Garamond" pitchFamily="18" charset="0"/>
              </a:rPr>
              <a:t>Before using such </a:t>
            </a:r>
            <a:r>
              <a:rPr lang="en-US" sz="2400" i="1" dirty="0" smtClean="0">
                <a:solidFill>
                  <a:srgbClr val="003399"/>
                </a:solidFill>
                <a:latin typeface="Garamond" pitchFamily="18" charset="0"/>
              </a:rPr>
              <a:t>input</a:t>
            </a:r>
            <a:r>
              <a:rPr lang="en-US" sz="2400" dirty="0" smtClean="0">
                <a:solidFill>
                  <a:srgbClr val="003399"/>
                </a:solidFill>
                <a:latin typeface="Garamond" pitchFamily="18" charset="0"/>
              </a:rPr>
              <a:t> in a mathematical operation, they should be converted to a numerical type using </a:t>
            </a:r>
            <a:r>
              <a:rPr lang="en-US" sz="2400" i="1" dirty="0" smtClean="0">
                <a:solidFill>
                  <a:srgbClr val="003399"/>
                </a:solidFill>
                <a:latin typeface="Garamond" pitchFamily="18" charset="0"/>
              </a:rPr>
              <a:t>float</a:t>
            </a:r>
            <a:r>
              <a:rPr lang="en-US" sz="2400" dirty="0" smtClean="0">
                <a:solidFill>
                  <a:srgbClr val="003399"/>
                </a:solidFill>
                <a:latin typeface="Garamond" pitchFamily="18" charset="0"/>
              </a:rPr>
              <a:t> or </a:t>
            </a:r>
            <a:r>
              <a:rPr lang="en-US" sz="2400" i="1" dirty="0" err="1" smtClean="0">
                <a:solidFill>
                  <a:srgbClr val="003399"/>
                </a:solidFill>
                <a:latin typeface="Garamond" pitchFamily="18" charset="0"/>
              </a:rPr>
              <a:t>int</a:t>
            </a:r>
            <a:r>
              <a:rPr lang="en-US" sz="2400" dirty="0" smtClean="0">
                <a:solidFill>
                  <a:srgbClr val="003399"/>
                </a:solidFill>
                <a:latin typeface="Garamond" pitchFamily="18" charset="0"/>
              </a:rPr>
              <a:t> functions.</a:t>
            </a:r>
          </a:p>
          <a:p>
            <a:pPr marL="342900" indent="-342900">
              <a:lnSpc>
                <a:spcPct val="150000"/>
              </a:lnSpc>
              <a:buSzPct val="100000"/>
              <a:buBlip>
                <a:blip r:embed="rId2"/>
              </a:buBlip>
            </a:pPr>
            <a:endParaRPr lang="en-US" sz="2400" dirty="0">
              <a:solidFill>
                <a:srgbClr val="003399"/>
              </a:solidFill>
              <a:latin typeface="Garamond" pitchFamily="18" charset="0"/>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92787" y="990600"/>
            <a:ext cx="6267450" cy="51381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16135235"/>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Image result for fluid flow through porous media, imag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Image result for fluid flow through porous media, imag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Title 1"/>
          <p:cNvSpPr txBox="1">
            <a:spLocks/>
          </p:cNvSpPr>
          <p:nvPr/>
        </p:nvSpPr>
        <p:spPr>
          <a:xfrm>
            <a:off x="1587" y="0"/>
            <a:ext cx="10470340" cy="990600"/>
          </a:xfrm>
          <a:prstGeom prst="rect">
            <a:avLst/>
          </a:prstGeom>
          <a:solidFill>
            <a:srgbClr val="7030A0"/>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000" dirty="0">
                <a:solidFill>
                  <a:schemeClr val="bg1"/>
                </a:solidFill>
                <a:latin typeface="Monotype Corsiva" panose="03010101010201010101" pitchFamily="66" charset="0"/>
              </a:rPr>
              <a:t>PET </a:t>
            </a:r>
            <a:r>
              <a:rPr lang="en-US" sz="2000" dirty="0" smtClean="0">
                <a:solidFill>
                  <a:schemeClr val="bg1"/>
                </a:solidFill>
                <a:latin typeface="Monotype Corsiva" panose="03010101010201010101" pitchFamily="66" charset="0"/>
              </a:rPr>
              <a:t>328: Computer Applications in Petroleum Engineering – with Python Programming	</a:t>
            </a:r>
            <a:r>
              <a:rPr lang="en-US" sz="2000" dirty="0" smtClean="0">
                <a:solidFill>
                  <a:srgbClr val="FFFF00"/>
                </a:solidFill>
                <a:latin typeface="Monotype Corsiva" panose="03010101010201010101" pitchFamily="66" charset="0"/>
              </a:rPr>
              <a:t>Dr. Mosobalaje, O. O.</a:t>
            </a:r>
            <a:endParaRPr lang="en-US" sz="2000" dirty="0">
              <a:solidFill>
                <a:srgbClr val="FFFF00"/>
              </a:solidFill>
              <a:latin typeface="Monotype Corsiva" panose="03010101010201010101" pitchFamily="66" charset="0"/>
            </a:endParaRPr>
          </a:p>
          <a:p>
            <a:r>
              <a:rPr lang="en-US" sz="2800" dirty="0">
                <a:solidFill>
                  <a:schemeClr val="bg1"/>
                </a:solidFill>
                <a:latin typeface="Garamond" panose="02020404030301010803" pitchFamily="18" charset="0"/>
              </a:rPr>
              <a:t>GETTING STARTED WITH PYTHON</a:t>
            </a:r>
            <a:endParaRPr lang="en-US" sz="2800" dirty="0" smtClean="0">
              <a:solidFill>
                <a:schemeClr val="bg1"/>
              </a:solidFill>
              <a:latin typeface="Garamond" panose="02020404030301010803" pitchFamily="18" charset="0"/>
            </a:endParaRPr>
          </a:p>
        </p:txBody>
      </p:sp>
      <p:sp>
        <p:nvSpPr>
          <p:cNvPr id="6" name="Rectangle 5"/>
          <p:cNvSpPr/>
          <p:nvPr/>
        </p:nvSpPr>
        <p:spPr>
          <a:xfrm>
            <a:off x="612775" y="1066800"/>
            <a:ext cx="6094412" cy="4616648"/>
          </a:xfrm>
          <a:prstGeom prst="rect">
            <a:avLst/>
          </a:prstGeom>
        </p:spPr>
        <p:txBody>
          <a:bodyPr wrap="square" numCol="1">
            <a:spAutoFit/>
          </a:bodyPr>
          <a:lstStyle/>
          <a:p>
            <a:pPr algn="ctr">
              <a:lnSpc>
                <a:spcPct val="150000"/>
              </a:lnSpc>
              <a:buSzPct val="100000"/>
            </a:pPr>
            <a:r>
              <a:rPr lang="en-US" sz="2800" dirty="0" smtClean="0">
                <a:solidFill>
                  <a:srgbClr val="FF0000"/>
                </a:solidFill>
                <a:latin typeface="Garamond" panose="02020404030301010803" pitchFamily="18" charset="0"/>
              </a:rPr>
              <a:t>Basic Python Objects</a:t>
            </a:r>
          </a:p>
          <a:p>
            <a:pPr>
              <a:lnSpc>
                <a:spcPct val="150000"/>
              </a:lnSpc>
              <a:buSzPct val="100000"/>
            </a:pPr>
            <a:r>
              <a:rPr lang="en-US" sz="2400" dirty="0" smtClean="0">
                <a:solidFill>
                  <a:srgbClr val="FF0000"/>
                </a:solidFill>
                <a:latin typeface="Garamond" pitchFamily="18" charset="0"/>
              </a:rPr>
              <a:t>Variables</a:t>
            </a:r>
            <a:endParaRPr lang="en-US" sz="2400" dirty="0">
              <a:solidFill>
                <a:srgbClr val="FF0000"/>
              </a:solidFill>
              <a:latin typeface="Garamond" pitchFamily="18" charset="0"/>
            </a:endParaRPr>
          </a:p>
          <a:p>
            <a:pPr marL="342900" indent="-342900">
              <a:lnSpc>
                <a:spcPct val="150000"/>
              </a:lnSpc>
              <a:buSzPct val="100000"/>
              <a:buBlip>
                <a:blip r:embed="rId2"/>
              </a:buBlip>
            </a:pPr>
            <a:r>
              <a:rPr lang="en-US" sz="2400" dirty="0" smtClean="0">
                <a:solidFill>
                  <a:srgbClr val="003399"/>
                </a:solidFill>
                <a:latin typeface="Garamond" pitchFamily="18" charset="0"/>
              </a:rPr>
              <a:t>A variable is a value stored in memory and referred to with a chosen name. </a:t>
            </a:r>
          </a:p>
          <a:p>
            <a:pPr marL="342900" indent="-342900">
              <a:lnSpc>
                <a:spcPct val="150000"/>
              </a:lnSpc>
              <a:buSzPct val="100000"/>
              <a:buBlip>
                <a:blip r:embed="rId2"/>
              </a:buBlip>
            </a:pPr>
            <a:r>
              <a:rPr lang="en-US" sz="2400" dirty="0" smtClean="0">
                <a:solidFill>
                  <a:srgbClr val="003399"/>
                </a:solidFill>
                <a:latin typeface="Garamond" pitchFamily="18" charset="0"/>
              </a:rPr>
              <a:t>In other words, values are assigned to variables.</a:t>
            </a:r>
          </a:p>
          <a:p>
            <a:pPr marL="342900" indent="-342900">
              <a:lnSpc>
                <a:spcPct val="150000"/>
              </a:lnSpc>
              <a:buSzPct val="100000"/>
              <a:buBlip>
                <a:blip r:embed="rId2"/>
              </a:buBlip>
            </a:pPr>
            <a:r>
              <a:rPr lang="en-US" sz="2400" dirty="0" smtClean="0">
                <a:solidFill>
                  <a:srgbClr val="003399"/>
                </a:solidFill>
                <a:latin typeface="Garamond" pitchFamily="18" charset="0"/>
              </a:rPr>
              <a:t>When the name of a variable is called, the value assigned therein answers.</a:t>
            </a:r>
            <a:endParaRPr lang="en-US" sz="2400" dirty="0">
              <a:solidFill>
                <a:srgbClr val="003399"/>
              </a:solidFill>
              <a:latin typeface="Garamond" pitchFamily="18" charset="0"/>
            </a:endParaRPr>
          </a:p>
        </p:txBody>
      </p:sp>
    </p:spTree>
    <p:extLst>
      <p:ext uri="{BB962C8B-B14F-4D97-AF65-F5344CB8AC3E}">
        <p14:creationId xmlns:p14="http://schemas.microsoft.com/office/powerpoint/2010/main" val="31359412"/>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Image result for fluid flow through porous media, imag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Image result for fluid flow through porous media, imag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Title 1"/>
          <p:cNvSpPr txBox="1">
            <a:spLocks/>
          </p:cNvSpPr>
          <p:nvPr/>
        </p:nvSpPr>
        <p:spPr>
          <a:xfrm>
            <a:off x="1587" y="0"/>
            <a:ext cx="10470340" cy="990600"/>
          </a:xfrm>
          <a:prstGeom prst="rect">
            <a:avLst/>
          </a:prstGeom>
          <a:solidFill>
            <a:srgbClr val="7030A0"/>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000" dirty="0">
                <a:solidFill>
                  <a:schemeClr val="bg1"/>
                </a:solidFill>
                <a:latin typeface="Monotype Corsiva" panose="03010101010201010101" pitchFamily="66" charset="0"/>
              </a:rPr>
              <a:t>PET </a:t>
            </a:r>
            <a:r>
              <a:rPr lang="en-US" sz="2000" dirty="0" smtClean="0">
                <a:solidFill>
                  <a:schemeClr val="bg1"/>
                </a:solidFill>
                <a:latin typeface="Monotype Corsiva" panose="03010101010201010101" pitchFamily="66" charset="0"/>
              </a:rPr>
              <a:t>328: Computer Applications in Petroleum Engineering – with Python Programming	</a:t>
            </a:r>
            <a:r>
              <a:rPr lang="en-US" sz="2000" dirty="0" smtClean="0">
                <a:solidFill>
                  <a:srgbClr val="FFFF00"/>
                </a:solidFill>
                <a:latin typeface="Monotype Corsiva" panose="03010101010201010101" pitchFamily="66" charset="0"/>
              </a:rPr>
              <a:t>Dr. Mosobalaje, O. O.</a:t>
            </a:r>
            <a:endParaRPr lang="en-US" sz="2000" dirty="0">
              <a:solidFill>
                <a:srgbClr val="FFFF00"/>
              </a:solidFill>
              <a:latin typeface="Monotype Corsiva" panose="03010101010201010101" pitchFamily="66" charset="0"/>
            </a:endParaRPr>
          </a:p>
          <a:p>
            <a:r>
              <a:rPr lang="en-US" sz="2800" dirty="0">
                <a:solidFill>
                  <a:schemeClr val="bg1"/>
                </a:solidFill>
                <a:latin typeface="Garamond" panose="02020404030301010803" pitchFamily="18" charset="0"/>
              </a:rPr>
              <a:t>GETTING STARTED WITH PYTHON</a:t>
            </a:r>
            <a:endParaRPr lang="en-US" sz="2800" dirty="0" smtClean="0">
              <a:solidFill>
                <a:schemeClr val="bg1"/>
              </a:solidFill>
              <a:latin typeface="Garamond" panose="02020404030301010803" pitchFamily="18" charset="0"/>
            </a:endParaRPr>
          </a:p>
        </p:txBody>
      </p:sp>
      <p:sp>
        <p:nvSpPr>
          <p:cNvPr id="6" name="Rectangle 5"/>
          <p:cNvSpPr/>
          <p:nvPr/>
        </p:nvSpPr>
        <p:spPr>
          <a:xfrm>
            <a:off x="155575" y="762000"/>
            <a:ext cx="7770812" cy="5447645"/>
          </a:xfrm>
          <a:prstGeom prst="rect">
            <a:avLst/>
          </a:prstGeom>
        </p:spPr>
        <p:txBody>
          <a:bodyPr wrap="square" numCol="1">
            <a:spAutoFit/>
          </a:bodyPr>
          <a:lstStyle/>
          <a:p>
            <a:pPr algn="ctr">
              <a:lnSpc>
                <a:spcPct val="150000"/>
              </a:lnSpc>
              <a:buSzPct val="100000"/>
            </a:pPr>
            <a:r>
              <a:rPr lang="en-US" sz="2800" dirty="0" smtClean="0">
                <a:solidFill>
                  <a:srgbClr val="FF0000"/>
                </a:solidFill>
                <a:latin typeface="Garamond" panose="02020404030301010803" pitchFamily="18" charset="0"/>
              </a:rPr>
              <a:t>Basic Python Objects</a:t>
            </a:r>
          </a:p>
          <a:p>
            <a:pPr>
              <a:lnSpc>
                <a:spcPct val="150000"/>
              </a:lnSpc>
              <a:buSzPct val="100000"/>
            </a:pPr>
            <a:r>
              <a:rPr lang="en-US" sz="2400" dirty="0" smtClean="0">
                <a:solidFill>
                  <a:srgbClr val="FF0000"/>
                </a:solidFill>
                <a:latin typeface="Garamond" pitchFamily="18" charset="0"/>
              </a:rPr>
              <a:t>Variables</a:t>
            </a:r>
            <a:endParaRPr lang="en-US" sz="2400" dirty="0">
              <a:solidFill>
                <a:srgbClr val="FF0000"/>
              </a:solidFill>
              <a:latin typeface="Garamond" pitchFamily="18" charset="0"/>
            </a:endParaRPr>
          </a:p>
          <a:p>
            <a:pPr marL="342900" indent="-342900">
              <a:lnSpc>
                <a:spcPct val="150000"/>
              </a:lnSpc>
              <a:buSzPct val="100000"/>
              <a:buBlip>
                <a:blip r:embed="rId2"/>
              </a:buBlip>
            </a:pPr>
            <a:r>
              <a:rPr lang="en-US" sz="2000" dirty="0" smtClean="0">
                <a:solidFill>
                  <a:srgbClr val="003399"/>
                </a:solidFill>
                <a:latin typeface="Garamond" pitchFamily="18" charset="0"/>
              </a:rPr>
              <a:t>A raw value can be assigned to a variable.</a:t>
            </a:r>
          </a:p>
          <a:p>
            <a:pPr marL="800100" lvl="2" indent="-342900">
              <a:lnSpc>
                <a:spcPct val="150000"/>
              </a:lnSpc>
              <a:buSzPct val="100000"/>
              <a:buBlip>
                <a:blip r:embed="rId2"/>
              </a:buBlip>
            </a:pPr>
            <a:r>
              <a:rPr lang="en-US" sz="2000" dirty="0" smtClean="0">
                <a:latin typeface="Garamond" pitchFamily="18" charset="0"/>
              </a:rPr>
              <a:t>Example: </a:t>
            </a:r>
            <a:r>
              <a:rPr lang="en-US" sz="2000" dirty="0">
                <a:latin typeface="Garamond" pitchFamily="18" charset="0"/>
              </a:rPr>
              <a:t>j is a variable; the value 12 is assigned to it.</a:t>
            </a:r>
          </a:p>
          <a:p>
            <a:pPr marL="342900" indent="-342900">
              <a:lnSpc>
                <a:spcPct val="150000"/>
              </a:lnSpc>
              <a:buSzPct val="100000"/>
              <a:buBlip>
                <a:blip r:embed="rId2"/>
              </a:buBlip>
            </a:pPr>
            <a:r>
              <a:rPr lang="en-US" sz="2000" dirty="0" smtClean="0">
                <a:solidFill>
                  <a:srgbClr val="003399"/>
                </a:solidFill>
                <a:latin typeface="Garamond" pitchFamily="18" charset="0"/>
              </a:rPr>
              <a:t>Also, the output of an expression (involving a variable) may be stored in another variable.</a:t>
            </a:r>
          </a:p>
          <a:p>
            <a:pPr marL="800100" lvl="1" indent="-342900">
              <a:lnSpc>
                <a:spcPct val="150000"/>
              </a:lnSpc>
              <a:buSzPct val="100000"/>
              <a:buBlip>
                <a:blip r:embed="rId2"/>
              </a:buBlip>
            </a:pPr>
            <a:r>
              <a:rPr lang="en-US" sz="2000" dirty="0" smtClean="0">
                <a:latin typeface="Garamond" pitchFamily="18" charset="0"/>
              </a:rPr>
              <a:t>Example: k is a variable, the value obtained when j+7 is executed is subsequently assigned to variable k.</a:t>
            </a:r>
          </a:p>
          <a:p>
            <a:pPr marL="342900" indent="-342900">
              <a:lnSpc>
                <a:spcPct val="150000"/>
              </a:lnSpc>
              <a:buSzPct val="100000"/>
              <a:buBlip>
                <a:blip r:embed="rId2"/>
              </a:buBlip>
            </a:pPr>
            <a:r>
              <a:rPr lang="en-US" sz="2000" dirty="0" smtClean="0">
                <a:solidFill>
                  <a:srgbClr val="003399"/>
                </a:solidFill>
                <a:latin typeface="Garamond" pitchFamily="18" charset="0"/>
              </a:rPr>
              <a:t>Not only numeric values are assigned to variables, strings are also assigned. </a:t>
            </a:r>
          </a:p>
          <a:p>
            <a:pPr marL="800100" lvl="1" indent="-342900">
              <a:lnSpc>
                <a:spcPct val="150000"/>
              </a:lnSpc>
              <a:buSzPct val="100000"/>
              <a:buBlip>
                <a:blip r:embed="rId2"/>
              </a:buBlip>
            </a:pPr>
            <a:r>
              <a:rPr lang="en-US" sz="2000" dirty="0" smtClean="0">
                <a:latin typeface="Garamond" pitchFamily="18" charset="0"/>
              </a:rPr>
              <a:t>Example, mantra is a variable with string ‘TTOWG!’ assigned to it.</a:t>
            </a:r>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21637" y="1600200"/>
            <a:ext cx="4095750" cy="40837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17048669"/>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Image result for fluid flow through porous media, imag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Image result for fluid flow through porous media, imag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Title 1"/>
          <p:cNvSpPr txBox="1">
            <a:spLocks/>
          </p:cNvSpPr>
          <p:nvPr/>
        </p:nvSpPr>
        <p:spPr>
          <a:xfrm>
            <a:off x="1587" y="0"/>
            <a:ext cx="10470340" cy="990600"/>
          </a:xfrm>
          <a:prstGeom prst="rect">
            <a:avLst/>
          </a:prstGeom>
          <a:solidFill>
            <a:srgbClr val="7030A0"/>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000" dirty="0">
                <a:solidFill>
                  <a:schemeClr val="bg1"/>
                </a:solidFill>
                <a:latin typeface="Monotype Corsiva" panose="03010101010201010101" pitchFamily="66" charset="0"/>
              </a:rPr>
              <a:t>PET </a:t>
            </a:r>
            <a:r>
              <a:rPr lang="en-US" sz="2000" dirty="0" smtClean="0">
                <a:solidFill>
                  <a:schemeClr val="bg1"/>
                </a:solidFill>
                <a:latin typeface="Monotype Corsiva" panose="03010101010201010101" pitchFamily="66" charset="0"/>
              </a:rPr>
              <a:t>328: Computer Applications in Petroleum Engineering – with Python Programming	</a:t>
            </a:r>
            <a:r>
              <a:rPr lang="en-US" sz="2000" dirty="0" smtClean="0">
                <a:solidFill>
                  <a:srgbClr val="FFFF00"/>
                </a:solidFill>
                <a:latin typeface="Monotype Corsiva" panose="03010101010201010101" pitchFamily="66" charset="0"/>
              </a:rPr>
              <a:t>Dr. Mosobalaje, O. O.</a:t>
            </a:r>
            <a:endParaRPr lang="en-US" sz="2000" dirty="0">
              <a:solidFill>
                <a:srgbClr val="FFFF00"/>
              </a:solidFill>
              <a:latin typeface="Monotype Corsiva" panose="03010101010201010101" pitchFamily="66" charset="0"/>
            </a:endParaRPr>
          </a:p>
          <a:p>
            <a:r>
              <a:rPr lang="en-US" sz="2800" dirty="0">
                <a:solidFill>
                  <a:schemeClr val="bg1"/>
                </a:solidFill>
                <a:latin typeface="Garamond" panose="02020404030301010803" pitchFamily="18" charset="0"/>
              </a:rPr>
              <a:t>GETTING STARTED WITH PYTHON</a:t>
            </a:r>
            <a:endParaRPr lang="en-US" sz="2800" dirty="0" smtClean="0">
              <a:solidFill>
                <a:schemeClr val="bg1"/>
              </a:solidFill>
              <a:latin typeface="Garamond" panose="02020404030301010803" pitchFamily="18" charset="0"/>
            </a:endParaRPr>
          </a:p>
        </p:txBody>
      </p:sp>
      <p:sp>
        <p:nvSpPr>
          <p:cNvPr id="6" name="Rectangle 5"/>
          <p:cNvSpPr/>
          <p:nvPr/>
        </p:nvSpPr>
        <p:spPr>
          <a:xfrm>
            <a:off x="155575" y="720090"/>
            <a:ext cx="11809412" cy="5909310"/>
          </a:xfrm>
          <a:prstGeom prst="rect">
            <a:avLst/>
          </a:prstGeom>
        </p:spPr>
        <p:txBody>
          <a:bodyPr wrap="square" numCol="1">
            <a:spAutoFit/>
          </a:bodyPr>
          <a:lstStyle/>
          <a:p>
            <a:pPr algn="ctr">
              <a:lnSpc>
                <a:spcPct val="150000"/>
              </a:lnSpc>
              <a:buSzPct val="100000"/>
            </a:pPr>
            <a:r>
              <a:rPr lang="en-US" sz="2800" dirty="0" smtClean="0">
                <a:solidFill>
                  <a:srgbClr val="FF0000"/>
                </a:solidFill>
                <a:latin typeface="Garamond" panose="02020404030301010803" pitchFamily="18" charset="0"/>
              </a:rPr>
              <a:t>Basic Python Objects</a:t>
            </a:r>
          </a:p>
          <a:p>
            <a:pPr>
              <a:buSzPct val="100000"/>
            </a:pPr>
            <a:r>
              <a:rPr lang="en-US" sz="2400" dirty="0" smtClean="0">
                <a:solidFill>
                  <a:srgbClr val="FF0000"/>
                </a:solidFill>
                <a:latin typeface="Garamond" pitchFamily="18" charset="0"/>
              </a:rPr>
              <a:t>Choosing Variable Names</a:t>
            </a:r>
            <a:endParaRPr lang="en-US" sz="2400" dirty="0">
              <a:solidFill>
                <a:srgbClr val="FF0000"/>
              </a:solidFill>
              <a:latin typeface="Garamond" pitchFamily="18" charset="0"/>
            </a:endParaRPr>
          </a:p>
          <a:p>
            <a:pPr marL="342900" indent="-342900">
              <a:lnSpc>
                <a:spcPct val="150000"/>
              </a:lnSpc>
              <a:buSzPct val="100000"/>
              <a:buBlip>
                <a:blip r:embed="rId2"/>
              </a:buBlip>
            </a:pPr>
            <a:r>
              <a:rPr lang="en-US" sz="2000" dirty="0" smtClean="0">
                <a:solidFill>
                  <a:srgbClr val="003399"/>
                </a:solidFill>
                <a:latin typeface="Garamond" pitchFamily="18" charset="0"/>
              </a:rPr>
              <a:t>In naming variable, the following rules are recommended:</a:t>
            </a:r>
          </a:p>
          <a:p>
            <a:pPr marL="800100" lvl="2" indent="-342900">
              <a:lnSpc>
                <a:spcPct val="150000"/>
              </a:lnSpc>
              <a:buSzPct val="100000"/>
              <a:buBlip>
                <a:blip r:embed="rId2"/>
              </a:buBlip>
            </a:pPr>
            <a:r>
              <a:rPr lang="en-US" sz="2000" dirty="0" smtClean="0">
                <a:solidFill>
                  <a:srgbClr val="003399"/>
                </a:solidFill>
                <a:latin typeface="Garamond" pitchFamily="18" charset="0"/>
              </a:rPr>
              <a:t>Variable names should be descriptive, as much as possible. That is, the name should somewhat tell us something about the variable. Example: a variable to hold the value of reservoir permeability is better named ‘perm’ than named ‘x’</a:t>
            </a:r>
          </a:p>
          <a:p>
            <a:pPr marL="800100" lvl="2" indent="-342900">
              <a:lnSpc>
                <a:spcPct val="150000"/>
              </a:lnSpc>
              <a:buSzPct val="100000"/>
              <a:buBlip>
                <a:blip r:embed="rId2"/>
              </a:buBlip>
            </a:pPr>
            <a:r>
              <a:rPr lang="en-US" sz="2000" dirty="0" smtClean="0">
                <a:solidFill>
                  <a:srgbClr val="003399"/>
                </a:solidFill>
                <a:latin typeface="Garamond" pitchFamily="18" charset="0"/>
              </a:rPr>
              <a:t>The name must be a single word. Where multiple words are necessary for descriptive purposes, they can be joined with the underscore character; e. g.: </a:t>
            </a:r>
            <a:r>
              <a:rPr lang="en-US" sz="2000" dirty="0" err="1" smtClean="0">
                <a:solidFill>
                  <a:srgbClr val="003399"/>
                </a:solidFill>
                <a:latin typeface="Garamond" pitchFamily="18" charset="0"/>
              </a:rPr>
              <a:t>init_pressure</a:t>
            </a:r>
            <a:r>
              <a:rPr lang="en-US" sz="2000" dirty="0" smtClean="0">
                <a:solidFill>
                  <a:srgbClr val="003399"/>
                </a:solidFill>
                <a:latin typeface="Garamond" pitchFamily="18" charset="0"/>
              </a:rPr>
              <a:t>.</a:t>
            </a:r>
          </a:p>
          <a:p>
            <a:pPr marL="800100" lvl="2" indent="-342900">
              <a:lnSpc>
                <a:spcPct val="150000"/>
              </a:lnSpc>
              <a:buSzPct val="100000"/>
              <a:buBlip>
                <a:blip r:embed="rId2"/>
              </a:buBlip>
            </a:pPr>
            <a:r>
              <a:rPr lang="en-US" sz="2000" dirty="0" smtClean="0">
                <a:solidFill>
                  <a:srgbClr val="003399"/>
                </a:solidFill>
                <a:latin typeface="Garamond" pitchFamily="18" charset="0"/>
              </a:rPr>
              <a:t>Names should not be too long.</a:t>
            </a:r>
          </a:p>
          <a:p>
            <a:pPr marL="800100" lvl="2" indent="-342900">
              <a:lnSpc>
                <a:spcPct val="150000"/>
              </a:lnSpc>
              <a:buSzPct val="100000"/>
              <a:buBlip>
                <a:blip r:embed="rId2"/>
              </a:buBlip>
            </a:pPr>
            <a:r>
              <a:rPr lang="en-US" sz="2000" dirty="0" smtClean="0">
                <a:solidFill>
                  <a:srgbClr val="003399"/>
                </a:solidFill>
                <a:latin typeface="Garamond" pitchFamily="18" charset="0"/>
              </a:rPr>
              <a:t>Names may contain both alphabets and numbers; but must not start with numbers.</a:t>
            </a:r>
          </a:p>
          <a:p>
            <a:pPr marL="800100" lvl="2" indent="-342900">
              <a:lnSpc>
                <a:spcPct val="150000"/>
              </a:lnSpc>
              <a:buSzPct val="100000"/>
              <a:buBlip>
                <a:blip r:embed="rId2"/>
              </a:buBlip>
            </a:pPr>
            <a:r>
              <a:rPr lang="en-US" sz="2000" dirty="0" smtClean="0">
                <a:solidFill>
                  <a:srgbClr val="003399"/>
                </a:solidFill>
                <a:latin typeface="Garamond" pitchFamily="18" charset="0"/>
              </a:rPr>
              <a:t>Names are case sensitive. If you named a variable as ‘</a:t>
            </a:r>
            <a:r>
              <a:rPr lang="en-US" sz="2000" dirty="0" err="1" smtClean="0">
                <a:solidFill>
                  <a:srgbClr val="003399"/>
                </a:solidFill>
                <a:latin typeface="Garamond" pitchFamily="18" charset="0"/>
              </a:rPr>
              <a:t>poro</a:t>
            </a:r>
            <a:r>
              <a:rPr lang="en-US" sz="2000" dirty="0" smtClean="0">
                <a:solidFill>
                  <a:srgbClr val="003399"/>
                </a:solidFill>
                <a:latin typeface="Garamond" pitchFamily="18" charset="0"/>
              </a:rPr>
              <a:t>’, do not refer to it as ‘</a:t>
            </a:r>
            <a:r>
              <a:rPr lang="en-US" sz="2000" dirty="0" err="1" smtClean="0">
                <a:solidFill>
                  <a:srgbClr val="003399"/>
                </a:solidFill>
                <a:latin typeface="Garamond" pitchFamily="18" charset="0"/>
              </a:rPr>
              <a:t>Poro</a:t>
            </a:r>
            <a:r>
              <a:rPr lang="en-US" sz="2000" dirty="0" smtClean="0">
                <a:solidFill>
                  <a:srgbClr val="003399"/>
                </a:solidFill>
                <a:latin typeface="Garamond" pitchFamily="18" charset="0"/>
              </a:rPr>
              <a:t>’.</a:t>
            </a:r>
          </a:p>
          <a:p>
            <a:pPr marL="800100" lvl="2" indent="-342900">
              <a:lnSpc>
                <a:spcPct val="150000"/>
              </a:lnSpc>
              <a:buSzPct val="100000"/>
              <a:buBlip>
                <a:blip r:embed="rId2"/>
              </a:buBlip>
            </a:pPr>
            <a:r>
              <a:rPr lang="en-US" sz="2000" dirty="0" smtClean="0">
                <a:solidFill>
                  <a:srgbClr val="003399"/>
                </a:solidFill>
                <a:latin typeface="Garamond" pitchFamily="18" charset="0"/>
              </a:rPr>
              <a:t>Avoid using special characters like ‘@’, ‘$’ in names.</a:t>
            </a:r>
            <a:endParaRPr lang="en-US" sz="2000" dirty="0">
              <a:solidFill>
                <a:srgbClr val="003399"/>
              </a:solidFill>
              <a:latin typeface="Garamond" pitchFamily="18" charset="0"/>
            </a:endParaRPr>
          </a:p>
        </p:txBody>
      </p:sp>
    </p:spTree>
    <p:extLst>
      <p:ext uri="{BB962C8B-B14F-4D97-AF65-F5344CB8AC3E}">
        <p14:creationId xmlns:p14="http://schemas.microsoft.com/office/powerpoint/2010/main" val="2167107649"/>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Image result for fluid flow through porous media, imag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Image result for fluid flow through porous media, imag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Title 1"/>
          <p:cNvSpPr txBox="1">
            <a:spLocks/>
          </p:cNvSpPr>
          <p:nvPr/>
        </p:nvSpPr>
        <p:spPr>
          <a:xfrm>
            <a:off x="1587" y="0"/>
            <a:ext cx="10470340" cy="990600"/>
          </a:xfrm>
          <a:prstGeom prst="rect">
            <a:avLst/>
          </a:prstGeom>
          <a:solidFill>
            <a:srgbClr val="7030A0"/>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000" dirty="0">
                <a:solidFill>
                  <a:schemeClr val="bg1"/>
                </a:solidFill>
                <a:latin typeface="Monotype Corsiva" panose="03010101010201010101" pitchFamily="66" charset="0"/>
              </a:rPr>
              <a:t>PET </a:t>
            </a:r>
            <a:r>
              <a:rPr lang="en-US" sz="2000" dirty="0" smtClean="0">
                <a:solidFill>
                  <a:schemeClr val="bg1"/>
                </a:solidFill>
                <a:latin typeface="Monotype Corsiva" panose="03010101010201010101" pitchFamily="66" charset="0"/>
              </a:rPr>
              <a:t>328: Computer Applications in Petroleum Engineering – with Python Programming	</a:t>
            </a:r>
            <a:r>
              <a:rPr lang="en-US" sz="2000" dirty="0" smtClean="0">
                <a:solidFill>
                  <a:srgbClr val="FFFF00"/>
                </a:solidFill>
                <a:latin typeface="Monotype Corsiva" panose="03010101010201010101" pitchFamily="66" charset="0"/>
              </a:rPr>
              <a:t>Dr. Mosobalaje, O. O.</a:t>
            </a:r>
            <a:endParaRPr lang="en-US" sz="2000" dirty="0">
              <a:solidFill>
                <a:srgbClr val="FFFF00"/>
              </a:solidFill>
              <a:latin typeface="Monotype Corsiva" panose="03010101010201010101" pitchFamily="66" charset="0"/>
            </a:endParaRPr>
          </a:p>
          <a:p>
            <a:r>
              <a:rPr lang="en-US" sz="2800" dirty="0">
                <a:solidFill>
                  <a:schemeClr val="bg1"/>
                </a:solidFill>
                <a:latin typeface="Garamond" panose="02020404030301010803" pitchFamily="18" charset="0"/>
              </a:rPr>
              <a:t>GETTING STARTED WITH PYTHON</a:t>
            </a:r>
            <a:endParaRPr lang="en-US" sz="2800" dirty="0" smtClean="0">
              <a:solidFill>
                <a:schemeClr val="bg1"/>
              </a:solidFill>
              <a:latin typeface="Garamond" panose="02020404030301010803" pitchFamily="18" charset="0"/>
            </a:endParaRPr>
          </a:p>
        </p:txBody>
      </p:sp>
      <p:sp>
        <p:nvSpPr>
          <p:cNvPr id="6" name="Rectangle 5"/>
          <p:cNvSpPr/>
          <p:nvPr/>
        </p:nvSpPr>
        <p:spPr>
          <a:xfrm>
            <a:off x="155575" y="720090"/>
            <a:ext cx="4037012" cy="4801314"/>
          </a:xfrm>
          <a:prstGeom prst="rect">
            <a:avLst/>
          </a:prstGeom>
        </p:spPr>
        <p:txBody>
          <a:bodyPr wrap="square" numCol="1">
            <a:spAutoFit/>
          </a:bodyPr>
          <a:lstStyle/>
          <a:p>
            <a:pPr algn="ctr">
              <a:lnSpc>
                <a:spcPct val="150000"/>
              </a:lnSpc>
              <a:buSzPct val="100000"/>
            </a:pPr>
            <a:r>
              <a:rPr lang="en-US" sz="2800" dirty="0" smtClean="0">
                <a:solidFill>
                  <a:srgbClr val="FF0000"/>
                </a:solidFill>
                <a:latin typeface="Garamond" panose="02020404030301010803" pitchFamily="18" charset="0"/>
              </a:rPr>
              <a:t>Basic Python Objects</a:t>
            </a:r>
          </a:p>
          <a:p>
            <a:pPr>
              <a:buSzPct val="100000"/>
            </a:pPr>
            <a:r>
              <a:rPr lang="en-US" sz="2400" dirty="0" smtClean="0">
                <a:solidFill>
                  <a:srgbClr val="FF0000"/>
                </a:solidFill>
                <a:latin typeface="Garamond" pitchFamily="18" charset="0"/>
              </a:rPr>
              <a:t>Keywords</a:t>
            </a:r>
            <a:endParaRPr lang="en-US" sz="2400" dirty="0">
              <a:solidFill>
                <a:srgbClr val="FF0000"/>
              </a:solidFill>
              <a:latin typeface="Garamond" pitchFamily="18" charset="0"/>
            </a:endParaRPr>
          </a:p>
          <a:p>
            <a:pPr marL="342900" indent="-342900">
              <a:lnSpc>
                <a:spcPct val="150000"/>
              </a:lnSpc>
              <a:buSzPct val="100000"/>
              <a:buBlip>
                <a:blip r:embed="rId2"/>
              </a:buBlip>
            </a:pPr>
            <a:r>
              <a:rPr lang="en-US" sz="2000" dirty="0" smtClean="0">
                <a:solidFill>
                  <a:srgbClr val="003399"/>
                </a:solidFill>
                <a:latin typeface="Garamond" pitchFamily="18" charset="0"/>
              </a:rPr>
              <a:t>Keywords are words that are reserved for Python’s in-built structure.</a:t>
            </a:r>
          </a:p>
          <a:p>
            <a:pPr marL="342900" indent="-342900">
              <a:lnSpc>
                <a:spcPct val="150000"/>
              </a:lnSpc>
              <a:buSzPct val="100000"/>
              <a:buBlip>
                <a:blip r:embed="rId2"/>
              </a:buBlip>
            </a:pPr>
            <a:r>
              <a:rPr lang="en-US" sz="2000" dirty="0" smtClean="0">
                <a:solidFill>
                  <a:srgbClr val="003399"/>
                </a:solidFill>
                <a:latin typeface="Garamond" pitchFamily="18" charset="0"/>
              </a:rPr>
              <a:t>Here is the list of Python’s keywords.</a:t>
            </a:r>
          </a:p>
          <a:p>
            <a:pPr marL="342900" indent="-342900">
              <a:lnSpc>
                <a:spcPct val="150000"/>
              </a:lnSpc>
              <a:buSzPct val="100000"/>
              <a:buBlip>
                <a:blip r:embed="rId2"/>
              </a:buBlip>
            </a:pPr>
            <a:r>
              <a:rPr lang="en-US" sz="2000" dirty="0" smtClean="0">
                <a:solidFill>
                  <a:srgbClr val="003399"/>
                </a:solidFill>
                <a:latin typeface="Garamond" pitchFamily="18" charset="0"/>
              </a:rPr>
              <a:t>Keywords cannot be used as variable names; doing so would cause error.</a:t>
            </a: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48041" y="1524000"/>
            <a:ext cx="7293122" cy="27822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68987" y="4275772"/>
            <a:ext cx="3352800" cy="1962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15792081"/>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Image result for fluid flow through porous media, imag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Image result for fluid flow through porous media, imag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Title 1"/>
          <p:cNvSpPr txBox="1">
            <a:spLocks/>
          </p:cNvSpPr>
          <p:nvPr/>
        </p:nvSpPr>
        <p:spPr>
          <a:xfrm>
            <a:off x="1587" y="0"/>
            <a:ext cx="10470340" cy="990600"/>
          </a:xfrm>
          <a:prstGeom prst="rect">
            <a:avLst/>
          </a:prstGeom>
          <a:solidFill>
            <a:srgbClr val="7030A0"/>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000" dirty="0">
                <a:solidFill>
                  <a:schemeClr val="bg1"/>
                </a:solidFill>
                <a:latin typeface="Monotype Corsiva" panose="03010101010201010101" pitchFamily="66" charset="0"/>
              </a:rPr>
              <a:t>PET </a:t>
            </a:r>
            <a:r>
              <a:rPr lang="en-US" sz="2000" dirty="0" smtClean="0">
                <a:solidFill>
                  <a:schemeClr val="bg1"/>
                </a:solidFill>
                <a:latin typeface="Monotype Corsiva" panose="03010101010201010101" pitchFamily="66" charset="0"/>
              </a:rPr>
              <a:t>328: Computer Applications in Petroleum Engineering – with Python Programming	</a:t>
            </a:r>
            <a:r>
              <a:rPr lang="en-US" sz="2000" dirty="0" smtClean="0">
                <a:solidFill>
                  <a:srgbClr val="FFFF00"/>
                </a:solidFill>
                <a:latin typeface="Monotype Corsiva" panose="03010101010201010101" pitchFamily="66" charset="0"/>
              </a:rPr>
              <a:t>Dr. Mosobalaje, O. O.</a:t>
            </a:r>
            <a:endParaRPr lang="en-US" sz="2000" dirty="0">
              <a:solidFill>
                <a:srgbClr val="FFFF00"/>
              </a:solidFill>
              <a:latin typeface="Monotype Corsiva" panose="03010101010201010101" pitchFamily="66" charset="0"/>
            </a:endParaRPr>
          </a:p>
          <a:p>
            <a:r>
              <a:rPr lang="en-US" sz="2800" dirty="0">
                <a:solidFill>
                  <a:schemeClr val="bg1"/>
                </a:solidFill>
                <a:latin typeface="Garamond" panose="02020404030301010803" pitchFamily="18" charset="0"/>
              </a:rPr>
              <a:t>GETTING STARTED WITH PYTHON</a:t>
            </a:r>
            <a:endParaRPr lang="en-US" sz="2800" dirty="0" smtClean="0">
              <a:solidFill>
                <a:schemeClr val="bg1"/>
              </a:solidFill>
              <a:latin typeface="Garamond" panose="02020404030301010803" pitchFamily="18" charset="0"/>
            </a:endParaRPr>
          </a:p>
        </p:txBody>
      </p:sp>
      <p:sp>
        <p:nvSpPr>
          <p:cNvPr id="6" name="Rectangle 5"/>
          <p:cNvSpPr/>
          <p:nvPr/>
        </p:nvSpPr>
        <p:spPr>
          <a:xfrm>
            <a:off x="155575" y="685800"/>
            <a:ext cx="11885612" cy="3877985"/>
          </a:xfrm>
          <a:prstGeom prst="rect">
            <a:avLst/>
          </a:prstGeom>
        </p:spPr>
        <p:txBody>
          <a:bodyPr wrap="square" numCol="1">
            <a:spAutoFit/>
          </a:bodyPr>
          <a:lstStyle/>
          <a:p>
            <a:pPr algn="ctr">
              <a:lnSpc>
                <a:spcPct val="150000"/>
              </a:lnSpc>
              <a:buSzPct val="100000"/>
            </a:pPr>
            <a:r>
              <a:rPr lang="en-US" sz="2800" dirty="0" smtClean="0">
                <a:solidFill>
                  <a:srgbClr val="FF0000"/>
                </a:solidFill>
                <a:latin typeface="Garamond" panose="02020404030301010803" pitchFamily="18" charset="0"/>
              </a:rPr>
              <a:t>Basic Python Objects</a:t>
            </a:r>
          </a:p>
          <a:p>
            <a:pPr>
              <a:buSzPct val="100000"/>
            </a:pPr>
            <a:r>
              <a:rPr lang="en-US" sz="2400" dirty="0" smtClean="0">
                <a:solidFill>
                  <a:srgbClr val="FF0000"/>
                </a:solidFill>
                <a:latin typeface="Garamond" pitchFamily="18" charset="0"/>
              </a:rPr>
              <a:t>Statements</a:t>
            </a:r>
            <a:endParaRPr lang="en-US" sz="2400" dirty="0">
              <a:solidFill>
                <a:srgbClr val="FF0000"/>
              </a:solidFill>
              <a:latin typeface="Garamond" pitchFamily="18" charset="0"/>
            </a:endParaRPr>
          </a:p>
          <a:p>
            <a:pPr marL="342900" indent="-342900">
              <a:lnSpc>
                <a:spcPct val="150000"/>
              </a:lnSpc>
              <a:buSzPct val="100000"/>
              <a:buBlip>
                <a:blip r:embed="rId2"/>
              </a:buBlip>
            </a:pPr>
            <a:r>
              <a:rPr lang="en-US" sz="2000" dirty="0" smtClean="0">
                <a:solidFill>
                  <a:srgbClr val="003399"/>
                </a:solidFill>
                <a:latin typeface="Garamond" pitchFamily="18" charset="0"/>
              </a:rPr>
              <a:t>A statement is simply unit of code (commands) that is interpretable and executable by Python; just like a sentence in natural language.</a:t>
            </a:r>
          </a:p>
          <a:p>
            <a:pPr marL="342900" indent="-342900">
              <a:lnSpc>
                <a:spcPct val="150000"/>
              </a:lnSpc>
              <a:buSzPct val="100000"/>
              <a:buBlip>
                <a:blip r:embed="rId2"/>
              </a:buBlip>
            </a:pPr>
            <a:r>
              <a:rPr lang="en-US" sz="2000" dirty="0" smtClean="0">
                <a:solidFill>
                  <a:srgbClr val="003399"/>
                </a:solidFill>
                <a:latin typeface="Garamond" pitchFamily="18" charset="0"/>
              </a:rPr>
              <a:t>Two common types of Python statements are Assignment statements and Expressions.</a:t>
            </a:r>
          </a:p>
          <a:p>
            <a:pPr marL="342900" indent="-342900">
              <a:lnSpc>
                <a:spcPct val="150000"/>
              </a:lnSpc>
              <a:buSzPct val="100000"/>
              <a:buBlip>
                <a:blip r:embed="rId2"/>
              </a:buBlip>
            </a:pPr>
            <a:r>
              <a:rPr lang="en-US" sz="2000" dirty="0" smtClean="0">
                <a:solidFill>
                  <a:srgbClr val="003399"/>
                </a:solidFill>
                <a:latin typeface="Garamond" pitchFamily="18" charset="0"/>
              </a:rPr>
              <a:t>Assignment statements simply assigns values to a variable.</a:t>
            </a:r>
          </a:p>
          <a:p>
            <a:pPr marL="342900" indent="-342900">
              <a:lnSpc>
                <a:spcPct val="150000"/>
              </a:lnSpc>
              <a:buSzPct val="100000"/>
              <a:buBlip>
                <a:blip r:embed="rId2"/>
              </a:buBlip>
            </a:pPr>
            <a:r>
              <a:rPr lang="en-US" sz="2000" dirty="0" smtClean="0">
                <a:solidFill>
                  <a:srgbClr val="003399"/>
                </a:solidFill>
                <a:latin typeface="Garamond" pitchFamily="18" charset="0"/>
              </a:rPr>
              <a:t>An expression is a statement that combines variables, values, functions and operators.</a:t>
            </a:r>
          </a:p>
          <a:p>
            <a:pPr marL="342900" indent="-342900">
              <a:lnSpc>
                <a:spcPct val="150000"/>
              </a:lnSpc>
              <a:buSzPct val="100000"/>
              <a:buBlip>
                <a:blip r:embed="rId2"/>
              </a:buBlip>
            </a:pPr>
            <a:r>
              <a:rPr lang="en-US" sz="2000" dirty="0" smtClean="0">
                <a:solidFill>
                  <a:srgbClr val="003399"/>
                </a:solidFill>
                <a:latin typeface="Garamond" pitchFamily="18" charset="0"/>
              </a:rPr>
              <a:t>A statement could combine both types such that the result of an expression (RHS) is assigned to a variable (LHS). </a:t>
            </a:r>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1787" y="4638675"/>
            <a:ext cx="8229600" cy="2295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35283700"/>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Image result for fluid flow through porous media, imag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Image result for fluid flow through porous media, imag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Title 1"/>
          <p:cNvSpPr txBox="1">
            <a:spLocks/>
          </p:cNvSpPr>
          <p:nvPr/>
        </p:nvSpPr>
        <p:spPr>
          <a:xfrm>
            <a:off x="1587" y="0"/>
            <a:ext cx="10470340" cy="990600"/>
          </a:xfrm>
          <a:prstGeom prst="rect">
            <a:avLst/>
          </a:prstGeom>
          <a:solidFill>
            <a:srgbClr val="7030A0"/>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000" dirty="0">
                <a:solidFill>
                  <a:schemeClr val="bg1"/>
                </a:solidFill>
                <a:latin typeface="Monotype Corsiva" panose="03010101010201010101" pitchFamily="66" charset="0"/>
              </a:rPr>
              <a:t>PET </a:t>
            </a:r>
            <a:r>
              <a:rPr lang="en-US" sz="2000" dirty="0" smtClean="0">
                <a:solidFill>
                  <a:schemeClr val="bg1"/>
                </a:solidFill>
                <a:latin typeface="Monotype Corsiva" panose="03010101010201010101" pitchFamily="66" charset="0"/>
              </a:rPr>
              <a:t>328: Computer Applications in Petroleum Engineering – with Python Programming	</a:t>
            </a:r>
            <a:r>
              <a:rPr lang="en-US" sz="2000" dirty="0" smtClean="0">
                <a:solidFill>
                  <a:srgbClr val="FFFF00"/>
                </a:solidFill>
                <a:latin typeface="Monotype Corsiva" panose="03010101010201010101" pitchFamily="66" charset="0"/>
              </a:rPr>
              <a:t>Dr. Mosobalaje, O. O.</a:t>
            </a:r>
            <a:endParaRPr lang="en-US" sz="2000" dirty="0">
              <a:solidFill>
                <a:srgbClr val="FFFF00"/>
              </a:solidFill>
              <a:latin typeface="Monotype Corsiva" panose="03010101010201010101" pitchFamily="66" charset="0"/>
            </a:endParaRPr>
          </a:p>
          <a:p>
            <a:r>
              <a:rPr lang="en-US" sz="2800" dirty="0">
                <a:solidFill>
                  <a:schemeClr val="bg1"/>
                </a:solidFill>
                <a:latin typeface="Garamond" panose="02020404030301010803" pitchFamily="18" charset="0"/>
              </a:rPr>
              <a:t>GETTING STARTED WITH PYTHON</a:t>
            </a:r>
            <a:endParaRPr lang="en-US" sz="2800" dirty="0" smtClean="0">
              <a:solidFill>
                <a:schemeClr val="bg1"/>
              </a:solidFill>
              <a:latin typeface="Garamond" panose="02020404030301010803" pitchFamily="18" charset="0"/>
            </a:endParaRPr>
          </a:p>
        </p:txBody>
      </p:sp>
      <p:sp>
        <p:nvSpPr>
          <p:cNvPr id="6" name="Rectangle 5"/>
          <p:cNvSpPr/>
          <p:nvPr/>
        </p:nvSpPr>
        <p:spPr>
          <a:xfrm>
            <a:off x="155575" y="685800"/>
            <a:ext cx="6323012" cy="5632311"/>
          </a:xfrm>
          <a:prstGeom prst="rect">
            <a:avLst/>
          </a:prstGeom>
        </p:spPr>
        <p:txBody>
          <a:bodyPr wrap="square" numCol="1">
            <a:spAutoFit/>
          </a:bodyPr>
          <a:lstStyle/>
          <a:p>
            <a:pPr algn="ctr">
              <a:lnSpc>
                <a:spcPct val="150000"/>
              </a:lnSpc>
              <a:buSzPct val="100000"/>
            </a:pPr>
            <a:r>
              <a:rPr lang="en-US" sz="2800" dirty="0" smtClean="0">
                <a:solidFill>
                  <a:srgbClr val="FF0000"/>
                </a:solidFill>
                <a:latin typeface="Garamond" panose="02020404030301010803" pitchFamily="18" charset="0"/>
              </a:rPr>
              <a:t>Basic Python Objects</a:t>
            </a:r>
          </a:p>
          <a:p>
            <a:pPr>
              <a:buSzPct val="100000"/>
            </a:pPr>
            <a:r>
              <a:rPr lang="en-US" sz="2400" dirty="0" smtClean="0">
                <a:solidFill>
                  <a:srgbClr val="FF0000"/>
                </a:solidFill>
                <a:latin typeface="Garamond" pitchFamily="18" charset="0"/>
              </a:rPr>
              <a:t>Multi-line statements</a:t>
            </a:r>
            <a:endParaRPr lang="en-US" sz="2400" dirty="0">
              <a:solidFill>
                <a:srgbClr val="FF0000"/>
              </a:solidFill>
              <a:latin typeface="Garamond" pitchFamily="18" charset="0"/>
            </a:endParaRPr>
          </a:p>
          <a:p>
            <a:pPr marL="342900" indent="-342900">
              <a:lnSpc>
                <a:spcPct val="150000"/>
              </a:lnSpc>
              <a:buSzPct val="100000"/>
              <a:buBlip>
                <a:blip r:embed="rId2"/>
              </a:buBlip>
            </a:pPr>
            <a:r>
              <a:rPr lang="en-US" sz="2000" dirty="0" smtClean="0">
                <a:solidFill>
                  <a:srgbClr val="003399"/>
                </a:solidFill>
                <a:latin typeface="Garamond" pitchFamily="18" charset="0"/>
              </a:rPr>
              <a:t>Typically, a Python statement is written in a single line.</a:t>
            </a:r>
          </a:p>
          <a:p>
            <a:pPr marL="342900" indent="-342900">
              <a:lnSpc>
                <a:spcPct val="150000"/>
              </a:lnSpc>
              <a:buSzPct val="100000"/>
              <a:buBlip>
                <a:blip r:embed="rId2"/>
              </a:buBlip>
            </a:pPr>
            <a:r>
              <a:rPr lang="en-US" sz="2000" dirty="0" smtClean="0">
                <a:solidFill>
                  <a:srgbClr val="003399"/>
                </a:solidFill>
                <a:latin typeface="Garamond" pitchFamily="18" charset="0"/>
              </a:rPr>
              <a:t>However, if the statement is too long, it could be continued in the next line; but the current line should end with the line continuation character i.e. \</a:t>
            </a:r>
          </a:p>
          <a:p>
            <a:pPr marL="342900" indent="-342900">
              <a:lnSpc>
                <a:spcPct val="150000"/>
              </a:lnSpc>
              <a:buSzPct val="100000"/>
              <a:buBlip>
                <a:blip r:embed="rId2"/>
              </a:buBlip>
            </a:pPr>
            <a:endParaRPr lang="en-US" sz="2000" dirty="0" smtClean="0">
              <a:solidFill>
                <a:srgbClr val="003399"/>
              </a:solidFill>
              <a:latin typeface="Garamond" pitchFamily="18" charset="0"/>
            </a:endParaRPr>
          </a:p>
          <a:p>
            <a:pPr>
              <a:buSzPct val="100000"/>
            </a:pPr>
            <a:r>
              <a:rPr lang="en-US" sz="2400" dirty="0" smtClean="0">
                <a:solidFill>
                  <a:srgbClr val="FF0000"/>
                </a:solidFill>
                <a:latin typeface="Garamond" pitchFamily="18" charset="0"/>
              </a:rPr>
              <a:t>Multiple statements in a line</a:t>
            </a:r>
            <a:endParaRPr lang="en-US" sz="2400" dirty="0">
              <a:solidFill>
                <a:srgbClr val="FF0000"/>
              </a:solidFill>
              <a:latin typeface="Garamond" pitchFamily="18" charset="0"/>
            </a:endParaRPr>
          </a:p>
          <a:p>
            <a:pPr marL="342900" indent="-342900">
              <a:lnSpc>
                <a:spcPct val="150000"/>
              </a:lnSpc>
              <a:buSzPct val="100000"/>
              <a:buBlip>
                <a:blip r:embed="rId2"/>
              </a:buBlip>
            </a:pPr>
            <a:r>
              <a:rPr lang="en-US" sz="2000" dirty="0" smtClean="0">
                <a:solidFill>
                  <a:srgbClr val="003399"/>
                </a:solidFill>
                <a:latin typeface="Garamond" pitchFamily="18" charset="0"/>
              </a:rPr>
              <a:t>Writing multiple statements in same line is not encouraged; however, if that has to be done, the statements should be separated by semicolon.</a:t>
            </a:r>
            <a:endParaRPr lang="en-US" sz="2000" dirty="0">
              <a:solidFill>
                <a:srgbClr val="003399"/>
              </a:solidFill>
              <a:latin typeface="Garamond" pitchFamily="18" charset="0"/>
            </a:endParaRPr>
          </a:p>
          <a:p>
            <a:pPr marL="342900" indent="-342900">
              <a:lnSpc>
                <a:spcPct val="150000"/>
              </a:lnSpc>
              <a:buSzPct val="100000"/>
              <a:buBlip>
                <a:blip r:embed="rId2"/>
              </a:buBlip>
            </a:pPr>
            <a:endParaRPr lang="en-US" sz="2000" dirty="0" smtClean="0">
              <a:solidFill>
                <a:srgbClr val="003399"/>
              </a:solidFill>
              <a:latin typeface="Garamond" pitchFamily="18" charset="0"/>
            </a:endParaRP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35987" y="1828800"/>
            <a:ext cx="2295525" cy="1095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35787" y="4419600"/>
            <a:ext cx="4562475" cy="1009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15854013"/>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Image result for fluid flow through porous media, imag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Image result for fluid flow through porous media, imag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Title 1"/>
          <p:cNvSpPr txBox="1">
            <a:spLocks/>
          </p:cNvSpPr>
          <p:nvPr/>
        </p:nvSpPr>
        <p:spPr>
          <a:xfrm>
            <a:off x="1587" y="0"/>
            <a:ext cx="10470340" cy="990600"/>
          </a:xfrm>
          <a:prstGeom prst="rect">
            <a:avLst/>
          </a:prstGeom>
          <a:solidFill>
            <a:srgbClr val="7030A0"/>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000" dirty="0">
                <a:solidFill>
                  <a:schemeClr val="bg1"/>
                </a:solidFill>
                <a:latin typeface="Monotype Corsiva" panose="03010101010201010101" pitchFamily="66" charset="0"/>
              </a:rPr>
              <a:t>PET </a:t>
            </a:r>
            <a:r>
              <a:rPr lang="en-US" sz="2000" dirty="0" smtClean="0">
                <a:solidFill>
                  <a:schemeClr val="bg1"/>
                </a:solidFill>
                <a:latin typeface="Monotype Corsiva" panose="03010101010201010101" pitchFamily="66" charset="0"/>
              </a:rPr>
              <a:t>328: Computer Applications in Petroleum Engineering – with Python Programming	</a:t>
            </a:r>
            <a:r>
              <a:rPr lang="en-US" sz="2000" dirty="0" smtClean="0">
                <a:solidFill>
                  <a:srgbClr val="FFFF00"/>
                </a:solidFill>
                <a:latin typeface="Monotype Corsiva" panose="03010101010201010101" pitchFamily="66" charset="0"/>
              </a:rPr>
              <a:t>Dr. Mosobalaje, O. O.</a:t>
            </a:r>
            <a:endParaRPr lang="en-US" sz="2000" dirty="0">
              <a:solidFill>
                <a:srgbClr val="FFFF00"/>
              </a:solidFill>
              <a:latin typeface="Monotype Corsiva" panose="03010101010201010101" pitchFamily="66" charset="0"/>
            </a:endParaRPr>
          </a:p>
          <a:p>
            <a:r>
              <a:rPr lang="en-US" sz="2800" dirty="0">
                <a:solidFill>
                  <a:schemeClr val="bg1"/>
                </a:solidFill>
                <a:latin typeface="Garamond" panose="02020404030301010803" pitchFamily="18" charset="0"/>
              </a:rPr>
              <a:t>GETTING STARTED WITH PYTHON</a:t>
            </a:r>
            <a:endParaRPr lang="en-US" sz="2800" dirty="0" smtClean="0">
              <a:solidFill>
                <a:schemeClr val="bg1"/>
              </a:solidFill>
              <a:latin typeface="Garamond" panose="02020404030301010803" pitchFamily="18" charset="0"/>
            </a:endParaRPr>
          </a:p>
        </p:txBody>
      </p:sp>
      <p:sp>
        <p:nvSpPr>
          <p:cNvPr id="6" name="Rectangle 5"/>
          <p:cNvSpPr/>
          <p:nvPr/>
        </p:nvSpPr>
        <p:spPr>
          <a:xfrm>
            <a:off x="155575" y="685800"/>
            <a:ext cx="7313612" cy="5724644"/>
          </a:xfrm>
          <a:prstGeom prst="rect">
            <a:avLst/>
          </a:prstGeom>
        </p:spPr>
        <p:txBody>
          <a:bodyPr wrap="square" numCol="1">
            <a:spAutoFit/>
          </a:bodyPr>
          <a:lstStyle/>
          <a:p>
            <a:pPr algn="ctr">
              <a:lnSpc>
                <a:spcPct val="150000"/>
              </a:lnSpc>
              <a:buSzPct val="100000"/>
            </a:pPr>
            <a:r>
              <a:rPr lang="en-US" sz="2800" dirty="0" smtClean="0">
                <a:solidFill>
                  <a:srgbClr val="FF0000"/>
                </a:solidFill>
                <a:latin typeface="Garamond" panose="02020404030301010803" pitchFamily="18" charset="0"/>
              </a:rPr>
              <a:t>Basic Python Objects</a:t>
            </a:r>
          </a:p>
          <a:p>
            <a:pPr>
              <a:buSzPct val="100000"/>
            </a:pPr>
            <a:r>
              <a:rPr lang="en-US" sz="2400" dirty="0" smtClean="0">
                <a:solidFill>
                  <a:srgbClr val="FF0000"/>
                </a:solidFill>
                <a:latin typeface="Garamond" pitchFamily="18" charset="0"/>
              </a:rPr>
              <a:t>Operators</a:t>
            </a:r>
            <a:endParaRPr lang="en-US" sz="2400" dirty="0">
              <a:solidFill>
                <a:srgbClr val="FF0000"/>
              </a:solidFill>
              <a:latin typeface="Garamond" pitchFamily="18" charset="0"/>
            </a:endParaRPr>
          </a:p>
          <a:p>
            <a:pPr marL="342900" indent="-342900">
              <a:lnSpc>
                <a:spcPct val="150000"/>
              </a:lnSpc>
              <a:buSzPct val="100000"/>
              <a:buBlip>
                <a:blip r:embed="rId2"/>
              </a:buBlip>
            </a:pPr>
            <a:r>
              <a:rPr lang="en-US" sz="2000" dirty="0" smtClean="0">
                <a:solidFill>
                  <a:srgbClr val="003399"/>
                </a:solidFill>
                <a:latin typeface="Garamond" pitchFamily="18" charset="0"/>
              </a:rPr>
              <a:t>Operators are symbols of mathematical operations.</a:t>
            </a:r>
          </a:p>
          <a:p>
            <a:pPr marL="800100" lvl="1" indent="-342900">
              <a:lnSpc>
                <a:spcPct val="150000"/>
              </a:lnSpc>
              <a:buSzPct val="100000"/>
              <a:buBlip>
                <a:blip r:embed="rId2"/>
              </a:buBlip>
            </a:pPr>
            <a:r>
              <a:rPr lang="en-US" sz="2000" dirty="0" smtClean="0">
                <a:solidFill>
                  <a:srgbClr val="003399"/>
                </a:solidFill>
                <a:latin typeface="Garamond" pitchFamily="18" charset="0"/>
              </a:rPr>
              <a:t>+ for addition</a:t>
            </a:r>
          </a:p>
          <a:p>
            <a:pPr marL="800100" lvl="1" indent="-342900">
              <a:lnSpc>
                <a:spcPct val="150000"/>
              </a:lnSpc>
              <a:buSzPct val="100000"/>
              <a:buBlip>
                <a:blip r:embed="rId2"/>
              </a:buBlip>
            </a:pPr>
            <a:r>
              <a:rPr lang="en-US" sz="2000" dirty="0" smtClean="0">
                <a:solidFill>
                  <a:srgbClr val="003399"/>
                </a:solidFill>
                <a:latin typeface="Garamond" pitchFamily="18" charset="0"/>
              </a:rPr>
              <a:t>- for subtraction</a:t>
            </a:r>
          </a:p>
          <a:p>
            <a:pPr marL="800100" lvl="1" indent="-342900">
              <a:lnSpc>
                <a:spcPct val="150000"/>
              </a:lnSpc>
              <a:buSzPct val="100000"/>
              <a:buBlip>
                <a:blip r:embed="rId2"/>
              </a:buBlip>
            </a:pPr>
            <a:r>
              <a:rPr lang="en-US" sz="2000" dirty="0" smtClean="0">
                <a:solidFill>
                  <a:srgbClr val="003399"/>
                </a:solidFill>
                <a:latin typeface="Garamond" pitchFamily="18" charset="0"/>
              </a:rPr>
              <a:t>* for multiplication</a:t>
            </a:r>
          </a:p>
          <a:p>
            <a:pPr marL="800100" lvl="1" indent="-342900">
              <a:lnSpc>
                <a:spcPct val="150000"/>
              </a:lnSpc>
              <a:buSzPct val="100000"/>
              <a:buBlip>
                <a:blip r:embed="rId2"/>
              </a:buBlip>
            </a:pPr>
            <a:r>
              <a:rPr lang="en-US" sz="2000" dirty="0" smtClean="0">
                <a:solidFill>
                  <a:srgbClr val="003399"/>
                </a:solidFill>
                <a:latin typeface="Garamond" pitchFamily="18" charset="0"/>
              </a:rPr>
              <a:t>/ for division</a:t>
            </a:r>
          </a:p>
          <a:p>
            <a:pPr marL="800100" lvl="1" indent="-342900">
              <a:lnSpc>
                <a:spcPct val="150000"/>
              </a:lnSpc>
              <a:buSzPct val="100000"/>
              <a:buBlip>
                <a:blip r:embed="rId2"/>
              </a:buBlip>
            </a:pPr>
            <a:r>
              <a:rPr lang="en-US" sz="2000" dirty="0" smtClean="0">
                <a:solidFill>
                  <a:srgbClr val="003399"/>
                </a:solidFill>
                <a:latin typeface="Garamond" pitchFamily="18" charset="0"/>
              </a:rPr>
              <a:t>** for exponentiation (raise to power)</a:t>
            </a:r>
          </a:p>
          <a:p>
            <a:pPr marL="800100" lvl="1" indent="-342900">
              <a:lnSpc>
                <a:spcPct val="150000"/>
              </a:lnSpc>
              <a:buSzPct val="100000"/>
              <a:buBlip>
                <a:blip r:embed="rId2"/>
              </a:buBlip>
            </a:pPr>
            <a:r>
              <a:rPr lang="en-US" sz="2000" dirty="0" smtClean="0">
                <a:solidFill>
                  <a:srgbClr val="003399"/>
                </a:solidFill>
                <a:latin typeface="Garamond" pitchFamily="18" charset="0"/>
              </a:rPr>
              <a:t>// integer division (truncates the result of division to its integer part. </a:t>
            </a:r>
          </a:p>
          <a:p>
            <a:pPr marL="800100" lvl="1" indent="-342900">
              <a:lnSpc>
                <a:spcPct val="150000"/>
              </a:lnSpc>
              <a:buSzPct val="100000"/>
              <a:buBlip>
                <a:blip r:embed="rId2"/>
              </a:buBlip>
            </a:pPr>
            <a:r>
              <a:rPr lang="en-US" sz="2000" dirty="0" smtClean="0">
                <a:solidFill>
                  <a:srgbClr val="003399"/>
                </a:solidFill>
                <a:latin typeface="Garamond" pitchFamily="18" charset="0"/>
              </a:rPr>
              <a:t>% modulus (gives the remainder of an  integer division).</a:t>
            </a:r>
          </a:p>
          <a:p>
            <a:pPr marL="342900" indent="-342900">
              <a:lnSpc>
                <a:spcPct val="150000"/>
              </a:lnSpc>
              <a:buSzPct val="100000"/>
              <a:buBlip>
                <a:blip r:embed="rId2"/>
              </a:buBlip>
            </a:pPr>
            <a:r>
              <a:rPr lang="en-US" sz="2000" dirty="0" smtClean="0">
                <a:solidFill>
                  <a:srgbClr val="003399"/>
                </a:solidFill>
                <a:latin typeface="Garamond" pitchFamily="18" charset="0"/>
              </a:rPr>
              <a:t>The objects acted upon by operators are called operands.</a:t>
            </a: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16987" y="1100197"/>
            <a:ext cx="1952625" cy="4895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17267877"/>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Image result for fluid flow through porous media, imag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Image result for fluid flow through porous media, imag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Title 1"/>
          <p:cNvSpPr txBox="1">
            <a:spLocks/>
          </p:cNvSpPr>
          <p:nvPr/>
        </p:nvSpPr>
        <p:spPr>
          <a:xfrm>
            <a:off x="1587" y="0"/>
            <a:ext cx="10470340" cy="990600"/>
          </a:xfrm>
          <a:prstGeom prst="rect">
            <a:avLst/>
          </a:prstGeom>
          <a:solidFill>
            <a:srgbClr val="7030A0"/>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000" dirty="0">
                <a:solidFill>
                  <a:schemeClr val="bg1"/>
                </a:solidFill>
                <a:latin typeface="Monotype Corsiva" panose="03010101010201010101" pitchFamily="66" charset="0"/>
              </a:rPr>
              <a:t>PET </a:t>
            </a:r>
            <a:r>
              <a:rPr lang="en-US" sz="2000" dirty="0" smtClean="0">
                <a:solidFill>
                  <a:schemeClr val="bg1"/>
                </a:solidFill>
                <a:latin typeface="Monotype Corsiva" panose="03010101010201010101" pitchFamily="66" charset="0"/>
              </a:rPr>
              <a:t>328: Computer Applications in Petroleum Engineering – with Python Programming	</a:t>
            </a:r>
            <a:r>
              <a:rPr lang="en-US" sz="2000" dirty="0" smtClean="0">
                <a:solidFill>
                  <a:srgbClr val="FFFF00"/>
                </a:solidFill>
                <a:latin typeface="Monotype Corsiva" panose="03010101010201010101" pitchFamily="66" charset="0"/>
              </a:rPr>
              <a:t>Dr. Mosobalaje, O. O.</a:t>
            </a:r>
            <a:endParaRPr lang="en-US" sz="2000" dirty="0">
              <a:solidFill>
                <a:srgbClr val="FFFF00"/>
              </a:solidFill>
              <a:latin typeface="Monotype Corsiva" panose="03010101010201010101" pitchFamily="66" charset="0"/>
            </a:endParaRPr>
          </a:p>
          <a:p>
            <a:r>
              <a:rPr lang="en-US" sz="2800" dirty="0">
                <a:solidFill>
                  <a:schemeClr val="bg1"/>
                </a:solidFill>
                <a:latin typeface="Garamond" panose="02020404030301010803" pitchFamily="18" charset="0"/>
              </a:rPr>
              <a:t>GETTING STARTED WITH PYTHON</a:t>
            </a:r>
            <a:endParaRPr lang="en-US" sz="2800" dirty="0" smtClean="0">
              <a:solidFill>
                <a:schemeClr val="bg1"/>
              </a:solidFill>
              <a:latin typeface="Garamond" panose="02020404030301010803" pitchFamily="18" charset="0"/>
            </a:endParaRPr>
          </a:p>
        </p:txBody>
      </p:sp>
      <p:sp>
        <p:nvSpPr>
          <p:cNvPr id="6" name="Rectangle 5"/>
          <p:cNvSpPr/>
          <p:nvPr/>
        </p:nvSpPr>
        <p:spPr>
          <a:xfrm>
            <a:off x="155575" y="685800"/>
            <a:ext cx="10133012" cy="5262979"/>
          </a:xfrm>
          <a:prstGeom prst="rect">
            <a:avLst/>
          </a:prstGeom>
        </p:spPr>
        <p:txBody>
          <a:bodyPr wrap="square" numCol="1">
            <a:spAutoFit/>
          </a:bodyPr>
          <a:lstStyle/>
          <a:p>
            <a:pPr algn="ctr">
              <a:lnSpc>
                <a:spcPct val="150000"/>
              </a:lnSpc>
              <a:buSzPct val="100000"/>
            </a:pPr>
            <a:r>
              <a:rPr lang="en-US" sz="2800" dirty="0" smtClean="0">
                <a:solidFill>
                  <a:srgbClr val="FF0000"/>
                </a:solidFill>
                <a:latin typeface="Garamond" panose="02020404030301010803" pitchFamily="18" charset="0"/>
              </a:rPr>
              <a:t>Basic Python Objects</a:t>
            </a:r>
          </a:p>
          <a:p>
            <a:pPr>
              <a:buSzPct val="100000"/>
            </a:pPr>
            <a:r>
              <a:rPr lang="en-US" sz="2400" dirty="0" smtClean="0">
                <a:solidFill>
                  <a:srgbClr val="FF0000"/>
                </a:solidFill>
                <a:latin typeface="Garamond" pitchFamily="18" charset="0"/>
              </a:rPr>
              <a:t>Order of Operations</a:t>
            </a:r>
            <a:endParaRPr lang="en-US" sz="2400" dirty="0">
              <a:solidFill>
                <a:srgbClr val="FF0000"/>
              </a:solidFill>
              <a:latin typeface="Garamond" pitchFamily="18" charset="0"/>
            </a:endParaRPr>
          </a:p>
          <a:p>
            <a:pPr marL="342900" indent="-342900">
              <a:lnSpc>
                <a:spcPct val="150000"/>
              </a:lnSpc>
              <a:buSzPct val="100000"/>
              <a:buBlip>
                <a:blip r:embed="rId2"/>
              </a:buBlip>
            </a:pPr>
            <a:r>
              <a:rPr lang="en-US" sz="2000" dirty="0" smtClean="0">
                <a:solidFill>
                  <a:srgbClr val="003399"/>
                </a:solidFill>
                <a:latin typeface="Garamond" pitchFamily="18" charset="0"/>
              </a:rPr>
              <a:t>When multiple operations are featured in a statement, Python executes them in the order specified by the </a:t>
            </a:r>
            <a:r>
              <a:rPr lang="en-US" sz="2000" dirty="0" err="1" smtClean="0">
                <a:solidFill>
                  <a:srgbClr val="003399"/>
                </a:solidFill>
                <a:latin typeface="Garamond" pitchFamily="18" charset="0"/>
              </a:rPr>
              <a:t>accronym</a:t>
            </a:r>
            <a:r>
              <a:rPr lang="en-US" sz="2000" dirty="0" smtClean="0">
                <a:solidFill>
                  <a:srgbClr val="003399"/>
                </a:solidFill>
                <a:latin typeface="Garamond" pitchFamily="18" charset="0"/>
              </a:rPr>
              <a:t>: PE-MD-AS (</a:t>
            </a:r>
            <a:r>
              <a:rPr lang="en-US" sz="2000" dirty="0" smtClean="0">
                <a:solidFill>
                  <a:srgbClr val="FF0000"/>
                </a:solidFill>
                <a:latin typeface="Garamond" pitchFamily="18" charset="0"/>
              </a:rPr>
              <a:t>P</a:t>
            </a:r>
            <a:r>
              <a:rPr lang="en-US" sz="2000" dirty="0" smtClean="0">
                <a:solidFill>
                  <a:srgbClr val="003399"/>
                </a:solidFill>
                <a:latin typeface="Garamond" pitchFamily="18" charset="0"/>
              </a:rPr>
              <a:t>arenthesis, </a:t>
            </a:r>
            <a:r>
              <a:rPr lang="en-US" sz="2000" dirty="0" smtClean="0">
                <a:solidFill>
                  <a:srgbClr val="FF0000"/>
                </a:solidFill>
                <a:latin typeface="Garamond" pitchFamily="18" charset="0"/>
              </a:rPr>
              <a:t>E</a:t>
            </a:r>
            <a:r>
              <a:rPr lang="en-US" sz="2000" dirty="0" smtClean="0">
                <a:solidFill>
                  <a:srgbClr val="003399"/>
                </a:solidFill>
                <a:latin typeface="Garamond" pitchFamily="18" charset="0"/>
              </a:rPr>
              <a:t>xponentiation, </a:t>
            </a:r>
            <a:r>
              <a:rPr lang="en-US" sz="2000" dirty="0" smtClean="0">
                <a:solidFill>
                  <a:srgbClr val="FF0000"/>
                </a:solidFill>
                <a:latin typeface="Garamond" pitchFamily="18" charset="0"/>
              </a:rPr>
              <a:t>M</a:t>
            </a:r>
            <a:r>
              <a:rPr lang="en-US" sz="2000" dirty="0" smtClean="0">
                <a:solidFill>
                  <a:srgbClr val="003399"/>
                </a:solidFill>
                <a:latin typeface="Garamond" pitchFamily="18" charset="0"/>
              </a:rPr>
              <a:t>ultiplication, </a:t>
            </a:r>
            <a:r>
              <a:rPr lang="en-US" sz="2000" dirty="0" smtClean="0">
                <a:solidFill>
                  <a:srgbClr val="FF0000"/>
                </a:solidFill>
                <a:latin typeface="Garamond" pitchFamily="18" charset="0"/>
              </a:rPr>
              <a:t>D</a:t>
            </a:r>
            <a:r>
              <a:rPr lang="en-US" sz="2000" dirty="0" smtClean="0">
                <a:solidFill>
                  <a:srgbClr val="003399"/>
                </a:solidFill>
                <a:latin typeface="Garamond" pitchFamily="18" charset="0"/>
              </a:rPr>
              <a:t>ivision, and </a:t>
            </a:r>
            <a:r>
              <a:rPr lang="en-US" sz="2000" dirty="0" smtClean="0">
                <a:solidFill>
                  <a:srgbClr val="FF0000"/>
                </a:solidFill>
                <a:latin typeface="Garamond" pitchFamily="18" charset="0"/>
              </a:rPr>
              <a:t>S</a:t>
            </a:r>
            <a:r>
              <a:rPr lang="en-US" sz="2000" dirty="0" smtClean="0">
                <a:solidFill>
                  <a:srgbClr val="003399"/>
                </a:solidFill>
                <a:latin typeface="Garamond" pitchFamily="18" charset="0"/>
              </a:rPr>
              <a:t>ubtraction).</a:t>
            </a:r>
          </a:p>
          <a:p>
            <a:pPr marL="342900" indent="-342900">
              <a:lnSpc>
                <a:spcPct val="150000"/>
              </a:lnSpc>
              <a:buSzPct val="100000"/>
              <a:buBlip>
                <a:blip r:embed="rId2"/>
              </a:buBlip>
            </a:pPr>
            <a:r>
              <a:rPr lang="en-US" sz="2000" dirty="0" smtClean="0">
                <a:solidFill>
                  <a:srgbClr val="003399"/>
                </a:solidFill>
                <a:latin typeface="Garamond" pitchFamily="18" charset="0"/>
              </a:rPr>
              <a:t>You can used parenthesis to dictate the order you desire.</a:t>
            </a:r>
          </a:p>
          <a:p>
            <a:pPr marL="342900" indent="-342900">
              <a:lnSpc>
                <a:spcPct val="150000"/>
              </a:lnSpc>
              <a:buSzPct val="100000"/>
              <a:buBlip>
                <a:blip r:embed="rId2"/>
              </a:buBlip>
            </a:pPr>
            <a:r>
              <a:rPr lang="en-US" sz="2000" dirty="0" smtClean="0">
                <a:solidFill>
                  <a:srgbClr val="003399"/>
                </a:solidFill>
                <a:latin typeface="Garamond" pitchFamily="18" charset="0"/>
              </a:rPr>
              <a:t>Multiplication and Division has equal precedence; hence are executed left to right.</a:t>
            </a:r>
          </a:p>
          <a:p>
            <a:pPr marL="342900" indent="-342900">
              <a:lnSpc>
                <a:spcPct val="150000"/>
              </a:lnSpc>
              <a:buSzPct val="100000"/>
              <a:buBlip>
                <a:blip r:embed="rId2"/>
              </a:buBlip>
            </a:pPr>
            <a:r>
              <a:rPr lang="en-US" sz="2000" dirty="0" err="1" smtClean="0">
                <a:solidFill>
                  <a:srgbClr val="003399"/>
                </a:solidFill>
                <a:latin typeface="Garamond" pitchFamily="18" charset="0"/>
              </a:rPr>
              <a:t>Addittion</a:t>
            </a:r>
            <a:r>
              <a:rPr lang="en-US" sz="2000" dirty="0" smtClean="0">
                <a:solidFill>
                  <a:srgbClr val="003399"/>
                </a:solidFill>
                <a:latin typeface="Garamond" pitchFamily="18" charset="0"/>
              </a:rPr>
              <a:t> </a:t>
            </a:r>
            <a:r>
              <a:rPr lang="en-US" sz="2000" dirty="0">
                <a:solidFill>
                  <a:srgbClr val="003399"/>
                </a:solidFill>
                <a:latin typeface="Garamond" pitchFamily="18" charset="0"/>
              </a:rPr>
              <a:t>and </a:t>
            </a:r>
            <a:r>
              <a:rPr lang="en-US" sz="2000" dirty="0" smtClean="0">
                <a:solidFill>
                  <a:srgbClr val="003399"/>
                </a:solidFill>
                <a:latin typeface="Garamond" pitchFamily="18" charset="0"/>
              </a:rPr>
              <a:t>Subtraction </a:t>
            </a:r>
            <a:r>
              <a:rPr lang="en-US" sz="2000" dirty="0">
                <a:solidFill>
                  <a:srgbClr val="003399"/>
                </a:solidFill>
                <a:latin typeface="Garamond" pitchFamily="18" charset="0"/>
              </a:rPr>
              <a:t>has equal precedence; hence are executed left to right</a:t>
            </a:r>
            <a:r>
              <a:rPr lang="en-US" sz="2000" dirty="0" smtClean="0">
                <a:solidFill>
                  <a:srgbClr val="003399"/>
                </a:solidFill>
                <a:latin typeface="Garamond" pitchFamily="18" charset="0"/>
              </a:rPr>
              <a:t>.</a:t>
            </a:r>
          </a:p>
          <a:p>
            <a:pPr marL="342900" indent="-342900">
              <a:lnSpc>
                <a:spcPct val="150000"/>
              </a:lnSpc>
              <a:buSzPct val="100000"/>
              <a:buBlip>
                <a:blip r:embed="rId2"/>
              </a:buBlip>
            </a:pPr>
            <a:r>
              <a:rPr lang="en-US" sz="2000" dirty="0">
                <a:solidFill>
                  <a:srgbClr val="003399"/>
                </a:solidFill>
                <a:latin typeface="Garamond" pitchFamily="18" charset="0"/>
              </a:rPr>
              <a:t>You </a:t>
            </a:r>
            <a:r>
              <a:rPr lang="en-US" sz="2000" dirty="0" smtClean="0">
                <a:solidFill>
                  <a:srgbClr val="003399"/>
                </a:solidFill>
                <a:latin typeface="Garamond" pitchFamily="18" charset="0"/>
              </a:rPr>
              <a:t>may also use </a:t>
            </a:r>
            <a:r>
              <a:rPr lang="en-US" sz="2000" dirty="0">
                <a:solidFill>
                  <a:srgbClr val="003399"/>
                </a:solidFill>
                <a:latin typeface="Garamond" pitchFamily="18" charset="0"/>
              </a:rPr>
              <a:t>parenthesis to </a:t>
            </a:r>
            <a:r>
              <a:rPr lang="en-US" sz="2000" dirty="0" smtClean="0">
                <a:solidFill>
                  <a:srgbClr val="003399"/>
                </a:solidFill>
                <a:latin typeface="Garamond" pitchFamily="18" charset="0"/>
              </a:rPr>
              <a:t>make an expression more readable and less confusing.</a:t>
            </a:r>
          </a:p>
          <a:p>
            <a:pPr marL="342900" indent="-342900">
              <a:lnSpc>
                <a:spcPct val="150000"/>
              </a:lnSpc>
              <a:buSzPct val="100000"/>
              <a:buBlip>
                <a:blip r:embed="rId2"/>
              </a:buBlip>
            </a:pPr>
            <a:r>
              <a:rPr lang="en-US" sz="2000" dirty="0" smtClean="0">
                <a:solidFill>
                  <a:srgbClr val="003399"/>
                </a:solidFill>
                <a:latin typeface="Garamond" pitchFamily="18" charset="0"/>
              </a:rPr>
              <a:t>Nested parenthesis are executed from inside to outside.</a:t>
            </a:r>
            <a:endParaRPr lang="en-US" sz="2000" dirty="0">
              <a:solidFill>
                <a:srgbClr val="003399"/>
              </a:solidFill>
              <a:latin typeface="Garamond" pitchFamily="18" charset="0"/>
            </a:endParaRPr>
          </a:p>
          <a:p>
            <a:pPr marL="342900" indent="-342900">
              <a:lnSpc>
                <a:spcPct val="150000"/>
              </a:lnSpc>
              <a:buSzPct val="100000"/>
              <a:buBlip>
                <a:blip r:embed="rId2"/>
              </a:buBlip>
            </a:pPr>
            <a:endParaRPr lang="en-US" sz="2000" dirty="0" smtClean="0">
              <a:solidFill>
                <a:srgbClr val="003399"/>
              </a:solidFill>
              <a:latin typeface="Garamond" pitchFamily="18" charset="0"/>
            </a:endParaRPr>
          </a:p>
        </p:txBody>
      </p:sp>
    </p:spTree>
    <p:extLst>
      <p:ext uri="{BB962C8B-B14F-4D97-AF65-F5344CB8AC3E}">
        <p14:creationId xmlns:p14="http://schemas.microsoft.com/office/powerpoint/2010/main" val="3075747554"/>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Image result for fluid flow through porous media, imag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Image result for fluid flow through porous media, imag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Title 1"/>
          <p:cNvSpPr txBox="1">
            <a:spLocks/>
          </p:cNvSpPr>
          <p:nvPr/>
        </p:nvSpPr>
        <p:spPr>
          <a:xfrm>
            <a:off x="1587" y="0"/>
            <a:ext cx="10470340" cy="990600"/>
          </a:xfrm>
          <a:prstGeom prst="rect">
            <a:avLst/>
          </a:prstGeom>
          <a:solidFill>
            <a:srgbClr val="7030A0"/>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000" dirty="0">
                <a:solidFill>
                  <a:schemeClr val="bg1"/>
                </a:solidFill>
                <a:latin typeface="Monotype Corsiva" panose="03010101010201010101" pitchFamily="66" charset="0"/>
              </a:rPr>
              <a:t>PET </a:t>
            </a:r>
            <a:r>
              <a:rPr lang="en-US" sz="2000" dirty="0" smtClean="0">
                <a:solidFill>
                  <a:schemeClr val="bg1"/>
                </a:solidFill>
                <a:latin typeface="Monotype Corsiva" panose="03010101010201010101" pitchFamily="66" charset="0"/>
              </a:rPr>
              <a:t>328: Computer Applications in Petroleum Engineering – with Python Programming	</a:t>
            </a:r>
            <a:r>
              <a:rPr lang="en-US" sz="2000" dirty="0" smtClean="0">
                <a:solidFill>
                  <a:srgbClr val="FFFF00"/>
                </a:solidFill>
                <a:latin typeface="Monotype Corsiva" panose="03010101010201010101" pitchFamily="66" charset="0"/>
              </a:rPr>
              <a:t>Dr. Mosobalaje, O. O.</a:t>
            </a:r>
            <a:endParaRPr lang="en-US" sz="2000" dirty="0">
              <a:solidFill>
                <a:srgbClr val="FFFF00"/>
              </a:solidFill>
              <a:latin typeface="Monotype Corsiva" panose="03010101010201010101" pitchFamily="66" charset="0"/>
            </a:endParaRPr>
          </a:p>
          <a:p>
            <a:r>
              <a:rPr lang="en-US" sz="2800" dirty="0">
                <a:solidFill>
                  <a:schemeClr val="bg1"/>
                </a:solidFill>
                <a:latin typeface="Garamond" panose="02020404030301010803" pitchFamily="18" charset="0"/>
              </a:rPr>
              <a:t>GETTING STARTED WITH PYTHON</a:t>
            </a:r>
            <a:endParaRPr lang="en-US" sz="2800" dirty="0" smtClean="0">
              <a:solidFill>
                <a:schemeClr val="bg1"/>
              </a:solidFill>
              <a:latin typeface="Garamond" panose="02020404030301010803" pitchFamily="18" charset="0"/>
            </a:endParaRPr>
          </a:p>
        </p:txBody>
      </p:sp>
      <p:sp>
        <p:nvSpPr>
          <p:cNvPr id="6" name="Rectangle 5"/>
          <p:cNvSpPr/>
          <p:nvPr/>
        </p:nvSpPr>
        <p:spPr>
          <a:xfrm>
            <a:off x="155575" y="685800"/>
            <a:ext cx="3580606" cy="2954655"/>
          </a:xfrm>
          <a:prstGeom prst="rect">
            <a:avLst/>
          </a:prstGeom>
        </p:spPr>
        <p:txBody>
          <a:bodyPr wrap="square" numCol="1">
            <a:spAutoFit/>
          </a:bodyPr>
          <a:lstStyle/>
          <a:p>
            <a:pPr algn="ctr">
              <a:lnSpc>
                <a:spcPct val="150000"/>
              </a:lnSpc>
              <a:buSzPct val="100000"/>
            </a:pPr>
            <a:r>
              <a:rPr lang="en-US" sz="2800" dirty="0" smtClean="0">
                <a:solidFill>
                  <a:srgbClr val="FF0000"/>
                </a:solidFill>
                <a:latin typeface="Garamond" panose="02020404030301010803" pitchFamily="18" charset="0"/>
              </a:rPr>
              <a:t>Basic Python Objects</a:t>
            </a:r>
          </a:p>
          <a:p>
            <a:pPr>
              <a:buSzPct val="100000"/>
            </a:pPr>
            <a:r>
              <a:rPr lang="en-US" sz="2400" dirty="0" smtClean="0">
                <a:solidFill>
                  <a:srgbClr val="FF0000"/>
                </a:solidFill>
                <a:latin typeface="Garamond" pitchFamily="18" charset="0"/>
              </a:rPr>
              <a:t>Order of Operations</a:t>
            </a:r>
            <a:endParaRPr lang="en-US" sz="2400" dirty="0">
              <a:solidFill>
                <a:srgbClr val="FF0000"/>
              </a:solidFill>
              <a:latin typeface="Garamond" pitchFamily="18" charset="0"/>
            </a:endParaRPr>
          </a:p>
          <a:p>
            <a:pPr marL="342900" indent="-342900">
              <a:lnSpc>
                <a:spcPct val="150000"/>
              </a:lnSpc>
              <a:buSzPct val="100000"/>
              <a:buBlip>
                <a:blip r:embed="rId2"/>
              </a:buBlip>
            </a:pPr>
            <a:r>
              <a:rPr lang="en-US" sz="2000" dirty="0" smtClean="0">
                <a:solidFill>
                  <a:srgbClr val="003399"/>
                </a:solidFill>
                <a:latin typeface="Garamond" pitchFamily="18" charset="0"/>
              </a:rPr>
              <a:t>Consider the following operations to convince yourself of the PEMDAS order.</a:t>
            </a:r>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3587" y="1100138"/>
            <a:ext cx="7324725" cy="4810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1772471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Image result for fluid flow through porous media, imag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Image result for fluid flow through porous media, imag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Title 1"/>
          <p:cNvSpPr txBox="1">
            <a:spLocks/>
          </p:cNvSpPr>
          <p:nvPr/>
        </p:nvSpPr>
        <p:spPr>
          <a:xfrm>
            <a:off x="1587" y="0"/>
            <a:ext cx="10470340" cy="990600"/>
          </a:xfrm>
          <a:prstGeom prst="rect">
            <a:avLst/>
          </a:prstGeom>
          <a:solidFill>
            <a:srgbClr val="7030A0"/>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000" dirty="0">
                <a:solidFill>
                  <a:schemeClr val="bg1"/>
                </a:solidFill>
                <a:latin typeface="Monotype Corsiva" panose="03010101010201010101" pitchFamily="66" charset="0"/>
              </a:rPr>
              <a:t>PET </a:t>
            </a:r>
            <a:r>
              <a:rPr lang="en-US" sz="2000" dirty="0" smtClean="0">
                <a:solidFill>
                  <a:schemeClr val="bg1"/>
                </a:solidFill>
                <a:latin typeface="Monotype Corsiva" panose="03010101010201010101" pitchFamily="66" charset="0"/>
              </a:rPr>
              <a:t>328: Computer Applications in Petroleum Engineering – with Python Programming	</a:t>
            </a:r>
            <a:r>
              <a:rPr lang="en-US" sz="2000" dirty="0" smtClean="0">
                <a:solidFill>
                  <a:srgbClr val="FFFF00"/>
                </a:solidFill>
                <a:latin typeface="Monotype Corsiva" panose="03010101010201010101" pitchFamily="66" charset="0"/>
              </a:rPr>
              <a:t>Dr. Mosobalaje, O. O.</a:t>
            </a:r>
            <a:endParaRPr lang="en-US" sz="2000" dirty="0">
              <a:solidFill>
                <a:srgbClr val="FFFF00"/>
              </a:solidFill>
              <a:latin typeface="Monotype Corsiva" panose="03010101010201010101" pitchFamily="66" charset="0"/>
            </a:endParaRPr>
          </a:p>
          <a:p>
            <a:r>
              <a:rPr lang="en-US" sz="2800" dirty="0" smtClean="0">
                <a:solidFill>
                  <a:schemeClr val="bg1"/>
                </a:solidFill>
                <a:latin typeface="Garamond" panose="02020404030301010803" pitchFamily="18" charset="0"/>
              </a:rPr>
              <a:t>PREAMBLES</a:t>
            </a:r>
          </a:p>
        </p:txBody>
      </p:sp>
      <p:sp>
        <p:nvSpPr>
          <p:cNvPr id="6" name="Rectangle 5"/>
          <p:cNvSpPr/>
          <p:nvPr/>
        </p:nvSpPr>
        <p:spPr>
          <a:xfrm>
            <a:off x="155575" y="1066800"/>
            <a:ext cx="4799012" cy="2954655"/>
          </a:xfrm>
          <a:prstGeom prst="rect">
            <a:avLst/>
          </a:prstGeom>
        </p:spPr>
        <p:txBody>
          <a:bodyPr wrap="square" numCol="1">
            <a:spAutoFit/>
          </a:bodyPr>
          <a:lstStyle/>
          <a:p>
            <a:pPr algn="ctr">
              <a:lnSpc>
                <a:spcPct val="150000"/>
              </a:lnSpc>
              <a:buSzPct val="100000"/>
            </a:pPr>
            <a:r>
              <a:rPr lang="en-US" sz="2800" dirty="0" smtClean="0">
                <a:solidFill>
                  <a:srgbClr val="FF0000"/>
                </a:solidFill>
                <a:latin typeface="Garamond" panose="02020404030301010803" pitchFamily="18" charset="0"/>
              </a:rPr>
              <a:t>The Toolbox</a:t>
            </a:r>
          </a:p>
          <a:p>
            <a:pPr marL="342900" indent="-342900">
              <a:lnSpc>
                <a:spcPct val="150000"/>
              </a:lnSpc>
              <a:buSzPct val="100000"/>
              <a:buBlip>
                <a:blip r:embed="rId2"/>
              </a:buBlip>
            </a:pPr>
            <a:r>
              <a:rPr lang="en-US" sz="2400" dirty="0" smtClean="0">
                <a:solidFill>
                  <a:srgbClr val="FF0000"/>
                </a:solidFill>
                <a:latin typeface="Garamond" pitchFamily="18" charset="0"/>
              </a:rPr>
              <a:t>Installing Python 3</a:t>
            </a:r>
          </a:p>
          <a:p>
            <a:pPr>
              <a:lnSpc>
                <a:spcPct val="150000"/>
              </a:lnSpc>
              <a:buSzPct val="100000"/>
            </a:pPr>
            <a:r>
              <a:rPr lang="en-US" sz="2400" dirty="0" smtClean="0">
                <a:solidFill>
                  <a:srgbClr val="003399"/>
                </a:solidFill>
                <a:latin typeface="Garamond" pitchFamily="18" charset="0"/>
              </a:rPr>
              <a:t>To install the latest release of Python 3, go to Python download website: </a:t>
            </a:r>
            <a:r>
              <a:rPr lang="en-US" sz="2400" dirty="0" smtClean="0">
                <a:solidFill>
                  <a:srgbClr val="003399"/>
                </a:solidFill>
                <a:latin typeface="Garamond" pitchFamily="18" charset="0"/>
                <a:hlinkClick r:id="rId3"/>
              </a:rPr>
              <a:t>https://www.python.org/downloads/</a:t>
            </a:r>
            <a:r>
              <a:rPr lang="en-US" sz="2400" dirty="0" smtClean="0">
                <a:solidFill>
                  <a:srgbClr val="003399"/>
                </a:solidFill>
                <a:latin typeface="Garamond" pitchFamily="18" charset="0"/>
              </a:rPr>
              <a:t> </a:t>
            </a:r>
          </a:p>
        </p:txBody>
      </p:sp>
      <p:pic>
        <p:nvPicPr>
          <p:cNvPr id="1026" name="Picture 2" descr="F:\Capture\Capture 2.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54587" y="1066800"/>
            <a:ext cx="6991350" cy="4981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0424025"/>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Image result for fluid flow through porous media, imag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Image result for fluid flow through porous media, imag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Title 1"/>
          <p:cNvSpPr txBox="1">
            <a:spLocks/>
          </p:cNvSpPr>
          <p:nvPr/>
        </p:nvSpPr>
        <p:spPr>
          <a:xfrm>
            <a:off x="1587" y="0"/>
            <a:ext cx="10470340" cy="990600"/>
          </a:xfrm>
          <a:prstGeom prst="rect">
            <a:avLst/>
          </a:prstGeom>
          <a:solidFill>
            <a:srgbClr val="7030A0"/>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000" dirty="0">
                <a:solidFill>
                  <a:schemeClr val="bg1"/>
                </a:solidFill>
                <a:latin typeface="Monotype Corsiva" panose="03010101010201010101" pitchFamily="66" charset="0"/>
              </a:rPr>
              <a:t>PET </a:t>
            </a:r>
            <a:r>
              <a:rPr lang="en-US" sz="2000" dirty="0" smtClean="0">
                <a:solidFill>
                  <a:schemeClr val="bg1"/>
                </a:solidFill>
                <a:latin typeface="Monotype Corsiva" panose="03010101010201010101" pitchFamily="66" charset="0"/>
              </a:rPr>
              <a:t>328: Computer Applications in Petroleum Engineering – with Python Programming	</a:t>
            </a:r>
            <a:r>
              <a:rPr lang="en-US" sz="2000" dirty="0" smtClean="0">
                <a:solidFill>
                  <a:srgbClr val="FFFF00"/>
                </a:solidFill>
                <a:latin typeface="Monotype Corsiva" panose="03010101010201010101" pitchFamily="66" charset="0"/>
              </a:rPr>
              <a:t>Dr. Mosobalaje, O. O.</a:t>
            </a:r>
            <a:endParaRPr lang="en-US" sz="2000" dirty="0">
              <a:solidFill>
                <a:srgbClr val="FFFF00"/>
              </a:solidFill>
              <a:latin typeface="Monotype Corsiva" panose="03010101010201010101" pitchFamily="66" charset="0"/>
            </a:endParaRPr>
          </a:p>
          <a:p>
            <a:r>
              <a:rPr lang="en-US" sz="2800" dirty="0">
                <a:solidFill>
                  <a:schemeClr val="bg1"/>
                </a:solidFill>
                <a:latin typeface="Garamond" panose="02020404030301010803" pitchFamily="18" charset="0"/>
              </a:rPr>
              <a:t>GETTING STARTED WITH PYTHON</a:t>
            </a:r>
            <a:endParaRPr lang="en-US" sz="2800" dirty="0" smtClean="0">
              <a:solidFill>
                <a:schemeClr val="bg1"/>
              </a:solidFill>
              <a:latin typeface="Garamond" panose="02020404030301010803" pitchFamily="18" charset="0"/>
            </a:endParaRPr>
          </a:p>
        </p:txBody>
      </p:sp>
      <p:sp>
        <p:nvSpPr>
          <p:cNvPr id="6" name="Rectangle 5"/>
          <p:cNvSpPr/>
          <p:nvPr/>
        </p:nvSpPr>
        <p:spPr>
          <a:xfrm>
            <a:off x="155575" y="685800"/>
            <a:ext cx="5637212" cy="3416320"/>
          </a:xfrm>
          <a:prstGeom prst="rect">
            <a:avLst/>
          </a:prstGeom>
        </p:spPr>
        <p:txBody>
          <a:bodyPr wrap="square" numCol="1">
            <a:spAutoFit/>
          </a:bodyPr>
          <a:lstStyle/>
          <a:p>
            <a:pPr algn="ctr">
              <a:lnSpc>
                <a:spcPct val="150000"/>
              </a:lnSpc>
              <a:buSzPct val="100000"/>
            </a:pPr>
            <a:r>
              <a:rPr lang="en-US" sz="2800" dirty="0" smtClean="0">
                <a:solidFill>
                  <a:srgbClr val="FF0000"/>
                </a:solidFill>
                <a:latin typeface="Garamond" panose="02020404030301010803" pitchFamily="18" charset="0"/>
              </a:rPr>
              <a:t>Basic Python Objects</a:t>
            </a:r>
          </a:p>
          <a:p>
            <a:pPr>
              <a:buSzPct val="100000"/>
            </a:pPr>
            <a:r>
              <a:rPr lang="en-US" sz="2400" dirty="0" smtClean="0">
                <a:solidFill>
                  <a:srgbClr val="FF0000"/>
                </a:solidFill>
                <a:latin typeface="Garamond" pitchFamily="18" charset="0"/>
              </a:rPr>
              <a:t>String Operations</a:t>
            </a:r>
            <a:endParaRPr lang="en-US" sz="2400" dirty="0">
              <a:solidFill>
                <a:srgbClr val="FF0000"/>
              </a:solidFill>
              <a:latin typeface="Garamond" pitchFamily="18" charset="0"/>
            </a:endParaRPr>
          </a:p>
          <a:p>
            <a:pPr marL="342900" indent="-342900">
              <a:lnSpc>
                <a:spcPct val="150000"/>
              </a:lnSpc>
              <a:buSzPct val="100000"/>
              <a:buBlip>
                <a:blip r:embed="rId2"/>
              </a:buBlip>
            </a:pPr>
            <a:r>
              <a:rPr lang="en-US" sz="2000" dirty="0" smtClean="0">
                <a:solidFill>
                  <a:srgbClr val="003399"/>
                </a:solidFill>
                <a:latin typeface="Garamond" pitchFamily="18" charset="0"/>
              </a:rPr>
              <a:t>Strings can be joined end-to-end by using the + operator. If you want a space between the strings, then include it in one of the strings.</a:t>
            </a:r>
          </a:p>
          <a:p>
            <a:pPr marL="342900" indent="-342900">
              <a:lnSpc>
                <a:spcPct val="150000"/>
              </a:lnSpc>
              <a:buSzPct val="100000"/>
              <a:buBlip>
                <a:blip r:embed="rId2"/>
              </a:buBlip>
            </a:pPr>
            <a:r>
              <a:rPr lang="en-US" sz="2000" dirty="0" smtClean="0">
                <a:solidFill>
                  <a:srgbClr val="003399"/>
                </a:solidFill>
                <a:latin typeface="Garamond" pitchFamily="18" charset="0"/>
              </a:rPr>
              <a:t>Also, a string can be repeated multiple times using the * operator (with and integer, of course).</a:t>
            </a:r>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68694" y="1530667"/>
            <a:ext cx="5553075" cy="4219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91200753"/>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Image result for fluid flow through porous media, imag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Image result for fluid flow through porous media, imag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Title 1"/>
          <p:cNvSpPr txBox="1">
            <a:spLocks/>
          </p:cNvSpPr>
          <p:nvPr/>
        </p:nvSpPr>
        <p:spPr>
          <a:xfrm>
            <a:off x="1587" y="0"/>
            <a:ext cx="10470340" cy="990600"/>
          </a:xfrm>
          <a:prstGeom prst="rect">
            <a:avLst/>
          </a:prstGeom>
          <a:solidFill>
            <a:srgbClr val="7030A0"/>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000" dirty="0">
                <a:solidFill>
                  <a:schemeClr val="bg1"/>
                </a:solidFill>
                <a:latin typeface="Monotype Corsiva" panose="03010101010201010101" pitchFamily="66" charset="0"/>
              </a:rPr>
              <a:t>PET </a:t>
            </a:r>
            <a:r>
              <a:rPr lang="en-US" sz="2000" dirty="0" smtClean="0">
                <a:solidFill>
                  <a:schemeClr val="bg1"/>
                </a:solidFill>
                <a:latin typeface="Monotype Corsiva" panose="03010101010201010101" pitchFamily="66" charset="0"/>
              </a:rPr>
              <a:t>328: Computer Applications in Petroleum Engineering – with Python Programming	</a:t>
            </a:r>
            <a:r>
              <a:rPr lang="en-US" sz="2000" dirty="0" smtClean="0">
                <a:solidFill>
                  <a:srgbClr val="FFFF00"/>
                </a:solidFill>
                <a:latin typeface="Monotype Corsiva" panose="03010101010201010101" pitchFamily="66" charset="0"/>
              </a:rPr>
              <a:t>Dr. Mosobalaje, O. O.</a:t>
            </a:r>
            <a:endParaRPr lang="en-US" sz="2000" dirty="0">
              <a:solidFill>
                <a:srgbClr val="FFFF00"/>
              </a:solidFill>
              <a:latin typeface="Monotype Corsiva" panose="03010101010201010101" pitchFamily="66" charset="0"/>
            </a:endParaRPr>
          </a:p>
          <a:p>
            <a:r>
              <a:rPr lang="en-US" sz="2800" dirty="0">
                <a:solidFill>
                  <a:schemeClr val="bg1"/>
                </a:solidFill>
                <a:latin typeface="Garamond" panose="02020404030301010803" pitchFamily="18" charset="0"/>
              </a:rPr>
              <a:t>GETTING STARTED WITH PYTHON</a:t>
            </a:r>
            <a:endParaRPr lang="en-US" sz="2800" dirty="0" smtClean="0">
              <a:solidFill>
                <a:schemeClr val="bg1"/>
              </a:solidFill>
              <a:latin typeface="Garamond" panose="02020404030301010803" pitchFamily="18" charset="0"/>
            </a:endParaRPr>
          </a:p>
        </p:txBody>
      </p:sp>
      <p:sp>
        <p:nvSpPr>
          <p:cNvPr id="6" name="Rectangle 5"/>
          <p:cNvSpPr/>
          <p:nvPr/>
        </p:nvSpPr>
        <p:spPr>
          <a:xfrm>
            <a:off x="155575" y="685800"/>
            <a:ext cx="8685212" cy="5078313"/>
          </a:xfrm>
          <a:prstGeom prst="rect">
            <a:avLst/>
          </a:prstGeom>
        </p:spPr>
        <p:txBody>
          <a:bodyPr wrap="square" numCol="1">
            <a:spAutoFit/>
          </a:bodyPr>
          <a:lstStyle/>
          <a:p>
            <a:pPr algn="ctr">
              <a:lnSpc>
                <a:spcPct val="150000"/>
              </a:lnSpc>
              <a:buSzPct val="100000"/>
            </a:pPr>
            <a:r>
              <a:rPr lang="en-US" sz="2800" dirty="0" smtClean="0">
                <a:solidFill>
                  <a:srgbClr val="FF0000"/>
                </a:solidFill>
                <a:latin typeface="Garamond" panose="02020404030301010803" pitchFamily="18" charset="0"/>
              </a:rPr>
              <a:t>Conditional Statements</a:t>
            </a:r>
          </a:p>
          <a:p>
            <a:pPr algn="ctr">
              <a:lnSpc>
                <a:spcPct val="150000"/>
              </a:lnSpc>
              <a:buSzPct val="100000"/>
            </a:pPr>
            <a:endParaRPr lang="en-US" sz="2800" dirty="0" smtClean="0">
              <a:solidFill>
                <a:srgbClr val="FF0000"/>
              </a:solidFill>
              <a:latin typeface="Garamond" panose="02020404030301010803" pitchFamily="18" charset="0"/>
            </a:endParaRPr>
          </a:p>
          <a:p>
            <a:pPr marL="342900" indent="-342900">
              <a:buSzPct val="100000"/>
              <a:buBlip>
                <a:blip r:embed="rId2"/>
              </a:buBlip>
            </a:pPr>
            <a:r>
              <a:rPr lang="en-US" sz="2400" dirty="0">
                <a:solidFill>
                  <a:srgbClr val="003399"/>
                </a:solidFill>
                <a:latin typeface="Garamond" pitchFamily="18" charset="0"/>
              </a:rPr>
              <a:t>Conditional </a:t>
            </a:r>
            <a:r>
              <a:rPr lang="en-US" sz="2400" dirty="0" smtClean="0">
                <a:solidFill>
                  <a:srgbClr val="003399"/>
                </a:solidFill>
                <a:latin typeface="Garamond" pitchFamily="18" charset="0"/>
              </a:rPr>
              <a:t>statements are written to make </a:t>
            </a:r>
            <a:r>
              <a:rPr lang="en-US" sz="2400" dirty="0">
                <a:solidFill>
                  <a:srgbClr val="003399"/>
                </a:solidFill>
                <a:latin typeface="Garamond" pitchFamily="18" charset="0"/>
              </a:rPr>
              <a:t>it possible for </a:t>
            </a:r>
            <a:r>
              <a:rPr lang="en-US" sz="2400" dirty="0" smtClean="0">
                <a:solidFill>
                  <a:srgbClr val="003399"/>
                </a:solidFill>
                <a:latin typeface="Garamond" pitchFamily="18" charset="0"/>
              </a:rPr>
              <a:t>a </a:t>
            </a:r>
            <a:r>
              <a:rPr lang="en-US" sz="2400" dirty="0">
                <a:solidFill>
                  <a:srgbClr val="003399"/>
                </a:solidFill>
                <a:latin typeface="Garamond" pitchFamily="18" charset="0"/>
              </a:rPr>
              <a:t>program to </a:t>
            </a:r>
            <a:r>
              <a:rPr lang="en-US" sz="2400" dirty="0">
                <a:solidFill>
                  <a:srgbClr val="FF0000"/>
                </a:solidFill>
                <a:latin typeface="Garamond" pitchFamily="18" charset="0"/>
              </a:rPr>
              <a:t>check</a:t>
            </a:r>
            <a:r>
              <a:rPr lang="en-US" sz="2400" dirty="0">
                <a:solidFill>
                  <a:srgbClr val="003399"/>
                </a:solidFill>
                <a:latin typeface="Garamond" pitchFamily="18" charset="0"/>
              </a:rPr>
              <a:t> for some </a:t>
            </a:r>
            <a:r>
              <a:rPr lang="en-US" sz="2400" dirty="0">
                <a:solidFill>
                  <a:srgbClr val="FF0000"/>
                </a:solidFill>
                <a:latin typeface="Garamond" pitchFamily="18" charset="0"/>
              </a:rPr>
              <a:t>condition</a:t>
            </a:r>
            <a:r>
              <a:rPr lang="en-US" sz="2400" dirty="0">
                <a:solidFill>
                  <a:srgbClr val="003399"/>
                </a:solidFill>
                <a:latin typeface="Garamond" pitchFamily="18" charset="0"/>
              </a:rPr>
              <a:t>s and </a:t>
            </a:r>
            <a:r>
              <a:rPr lang="en-US" sz="2400" dirty="0">
                <a:solidFill>
                  <a:srgbClr val="FF0000"/>
                </a:solidFill>
                <a:latin typeface="Garamond" pitchFamily="18" charset="0"/>
              </a:rPr>
              <a:t>decide</a:t>
            </a:r>
            <a:r>
              <a:rPr lang="en-US" sz="2400" dirty="0">
                <a:solidFill>
                  <a:srgbClr val="003399"/>
                </a:solidFill>
                <a:latin typeface="Garamond" pitchFamily="18" charset="0"/>
              </a:rPr>
              <a:t> to:</a:t>
            </a:r>
          </a:p>
          <a:p>
            <a:pPr marL="800100" lvl="1" indent="-342900">
              <a:buSzPct val="100000"/>
              <a:buBlip>
                <a:blip r:embed="rId2"/>
              </a:buBlip>
            </a:pPr>
            <a:r>
              <a:rPr lang="en-US" sz="2400" dirty="0">
                <a:solidFill>
                  <a:srgbClr val="003399"/>
                </a:solidFill>
                <a:latin typeface="Garamond" pitchFamily="18" charset="0"/>
              </a:rPr>
              <a:t>perform a statement(s) or skip the statement(s)</a:t>
            </a:r>
          </a:p>
          <a:p>
            <a:pPr marL="800100" lvl="1" indent="-342900">
              <a:buSzPct val="100000"/>
              <a:buBlip>
                <a:blip r:embed="rId2"/>
              </a:buBlip>
            </a:pPr>
            <a:r>
              <a:rPr lang="en-US" sz="2400" dirty="0">
                <a:solidFill>
                  <a:srgbClr val="003399"/>
                </a:solidFill>
                <a:latin typeface="Garamond" pitchFamily="18" charset="0"/>
              </a:rPr>
              <a:t>Choose between alternative statements</a:t>
            </a:r>
            <a:r>
              <a:rPr lang="en-US" sz="2400" dirty="0" smtClean="0">
                <a:solidFill>
                  <a:srgbClr val="003399"/>
                </a:solidFill>
                <a:latin typeface="Garamond" pitchFamily="18" charset="0"/>
              </a:rPr>
              <a:t>.</a:t>
            </a:r>
          </a:p>
          <a:p>
            <a:pPr marL="342900" indent="-342900">
              <a:buSzPct val="100000"/>
              <a:buBlip>
                <a:blip r:embed="rId2"/>
              </a:buBlip>
            </a:pPr>
            <a:endParaRPr lang="en-US" sz="2400" dirty="0">
              <a:solidFill>
                <a:srgbClr val="003399"/>
              </a:solidFill>
              <a:latin typeface="Garamond" pitchFamily="18" charset="0"/>
            </a:endParaRPr>
          </a:p>
          <a:p>
            <a:pPr marL="342900" indent="-342900">
              <a:buSzPct val="100000"/>
              <a:buBlip>
                <a:blip r:embed="rId2"/>
              </a:buBlip>
            </a:pPr>
            <a:r>
              <a:rPr lang="en-US" sz="2400" dirty="0" smtClean="0">
                <a:solidFill>
                  <a:srgbClr val="003399"/>
                </a:solidFill>
                <a:latin typeface="Garamond" pitchFamily="18" charset="0"/>
              </a:rPr>
              <a:t>So, the concept of condition is central to this kind of statements.</a:t>
            </a:r>
          </a:p>
          <a:p>
            <a:pPr marL="342900" indent="-342900">
              <a:buSzPct val="100000"/>
              <a:buBlip>
                <a:blip r:embed="rId2"/>
              </a:buBlip>
            </a:pPr>
            <a:endParaRPr lang="en-US" sz="2400" dirty="0">
              <a:solidFill>
                <a:srgbClr val="003399"/>
              </a:solidFill>
              <a:latin typeface="Garamond" pitchFamily="18" charset="0"/>
            </a:endParaRPr>
          </a:p>
          <a:p>
            <a:pPr marL="342900" indent="-342900">
              <a:buSzPct val="100000"/>
              <a:buBlip>
                <a:blip r:embed="rId2"/>
              </a:buBlip>
            </a:pPr>
            <a:r>
              <a:rPr lang="en-US" sz="2400" dirty="0" smtClean="0">
                <a:solidFill>
                  <a:srgbClr val="003399"/>
                </a:solidFill>
                <a:latin typeface="Garamond" pitchFamily="18" charset="0"/>
              </a:rPr>
              <a:t>These conditions are crafted using the concept of Boolean expressions.</a:t>
            </a:r>
          </a:p>
          <a:p>
            <a:pPr marL="342900" indent="-342900">
              <a:buSzPct val="100000"/>
              <a:buBlip>
                <a:blip r:embed="rId2"/>
              </a:buBlip>
            </a:pPr>
            <a:endParaRPr lang="en-US" sz="2400" dirty="0">
              <a:solidFill>
                <a:srgbClr val="003399"/>
              </a:solidFill>
              <a:latin typeface="Garamond" pitchFamily="18" charset="0"/>
            </a:endParaRPr>
          </a:p>
        </p:txBody>
      </p:sp>
    </p:spTree>
    <p:extLst>
      <p:ext uri="{BB962C8B-B14F-4D97-AF65-F5344CB8AC3E}">
        <p14:creationId xmlns:p14="http://schemas.microsoft.com/office/powerpoint/2010/main" val="2099283725"/>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Image result for fluid flow through porous media, imag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Image result for fluid flow through porous media, imag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Title 1"/>
          <p:cNvSpPr txBox="1">
            <a:spLocks/>
          </p:cNvSpPr>
          <p:nvPr/>
        </p:nvSpPr>
        <p:spPr>
          <a:xfrm>
            <a:off x="1587" y="0"/>
            <a:ext cx="10470340" cy="990600"/>
          </a:xfrm>
          <a:prstGeom prst="rect">
            <a:avLst/>
          </a:prstGeom>
          <a:solidFill>
            <a:srgbClr val="7030A0"/>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000" dirty="0">
                <a:solidFill>
                  <a:schemeClr val="bg1"/>
                </a:solidFill>
                <a:latin typeface="Monotype Corsiva" panose="03010101010201010101" pitchFamily="66" charset="0"/>
              </a:rPr>
              <a:t>PET </a:t>
            </a:r>
            <a:r>
              <a:rPr lang="en-US" sz="2000" dirty="0" smtClean="0">
                <a:solidFill>
                  <a:schemeClr val="bg1"/>
                </a:solidFill>
                <a:latin typeface="Monotype Corsiva" panose="03010101010201010101" pitchFamily="66" charset="0"/>
              </a:rPr>
              <a:t>328: Computer Applications in Petroleum Engineering – with Python Programming	</a:t>
            </a:r>
            <a:r>
              <a:rPr lang="en-US" sz="2000" dirty="0" smtClean="0">
                <a:solidFill>
                  <a:srgbClr val="FFFF00"/>
                </a:solidFill>
                <a:latin typeface="Monotype Corsiva" panose="03010101010201010101" pitchFamily="66" charset="0"/>
              </a:rPr>
              <a:t>Dr. Mosobalaje, O. O.</a:t>
            </a:r>
            <a:endParaRPr lang="en-US" sz="2000" dirty="0">
              <a:solidFill>
                <a:srgbClr val="FFFF00"/>
              </a:solidFill>
              <a:latin typeface="Monotype Corsiva" panose="03010101010201010101" pitchFamily="66" charset="0"/>
            </a:endParaRPr>
          </a:p>
          <a:p>
            <a:r>
              <a:rPr lang="en-US" sz="2800" dirty="0">
                <a:solidFill>
                  <a:schemeClr val="bg1"/>
                </a:solidFill>
                <a:latin typeface="Garamond" panose="02020404030301010803" pitchFamily="18" charset="0"/>
              </a:rPr>
              <a:t>GETTING STARTED WITH PYTHON</a:t>
            </a:r>
            <a:endParaRPr lang="en-US" sz="2800" dirty="0" smtClean="0">
              <a:solidFill>
                <a:schemeClr val="bg1"/>
              </a:solidFill>
              <a:latin typeface="Garamond" panose="02020404030301010803" pitchFamily="18" charset="0"/>
            </a:endParaRPr>
          </a:p>
        </p:txBody>
      </p:sp>
      <p:sp>
        <p:nvSpPr>
          <p:cNvPr id="6" name="Rectangle 5"/>
          <p:cNvSpPr/>
          <p:nvPr/>
        </p:nvSpPr>
        <p:spPr>
          <a:xfrm>
            <a:off x="155575" y="685800"/>
            <a:ext cx="8151812" cy="5447645"/>
          </a:xfrm>
          <a:prstGeom prst="rect">
            <a:avLst/>
          </a:prstGeom>
        </p:spPr>
        <p:txBody>
          <a:bodyPr wrap="square" numCol="1">
            <a:spAutoFit/>
          </a:bodyPr>
          <a:lstStyle/>
          <a:p>
            <a:pPr algn="ctr">
              <a:lnSpc>
                <a:spcPct val="150000"/>
              </a:lnSpc>
              <a:buSzPct val="100000"/>
            </a:pPr>
            <a:r>
              <a:rPr lang="en-US" sz="2800" dirty="0" smtClean="0">
                <a:solidFill>
                  <a:srgbClr val="FF0000"/>
                </a:solidFill>
                <a:latin typeface="Garamond" panose="02020404030301010803" pitchFamily="18" charset="0"/>
              </a:rPr>
              <a:t>Conditional Statements</a:t>
            </a:r>
          </a:p>
          <a:p>
            <a:pPr>
              <a:lnSpc>
                <a:spcPct val="150000"/>
              </a:lnSpc>
              <a:buSzPct val="100000"/>
            </a:pPr>
            <a:r>
              <a:rPr lang="en-US" sz="2800" dirty="0" smtClean="0">
                <a:solidFill>
                  <a:srgbClr val="FF0000"/>
                </a:solidFill>
                <a:latin typeface="Garamond" panose="02020404030301010803" pitchFamily="18" charset="0"/>
              </a:rPr>
              <a:t>Boolean Expressions</a:t>
            </a:r>
          </a:p>
          <a:p>
            <a:pPr marL="342900" indent="-342900">
              <a:buSzPct val="100000"/>
              <a:buBlip>
                <a:blip r:embed="rId2"/>
              </a:buBlip>
            </a:pPr>
            <a:r>
              <a:rPr lang="en-US" sz="2400" dirty="0" smtClean="0">
                <a:solidFill>
                  <a:srgbClr val="003399"/>
                </a:solidFill>
                <a:latin typeface="Garamond" pitchFamily="18" charset="0"/>
              </a:rPr>
              <a:t>A </a:t>
            </a:r>
            <a:r>
              <a:rPr lang="en-US" sz="2400" dirty="0" err="1" smtClean="0">
                <a:solidFill>
                  <a:srgbClr val="003399"/>
                </a:solidFill>
                <a:latin typeface="Garamond" pitchFamily="18" charset="0"/>
              </a:rPr>
              <a:t>boolean</a:t>
            </a:r>
            <a:r>
              <a:rPr lang="en-US" sz="2400" dirty="0" smtClean="0">
                <a:solidFill>
                  <a:srgbClr val="003399"/>
                </a:solidFill>
                <a:latin typeface="Garamond" pitchFamily="18" charset="0"/>
              </a:rPr>
              <a:t> is a value that is either True or False</a:t>
            </a:r>
          </a:p>
          <a:p>
            <a:pPr marL="342900" indent="-342900">
              <a:buSzPct val="100000"/>
              <a:buBlip>
                <a:blip r:embed="rId2"/>
              </a:buBlip>
            </a:pPr>
            <a:endParaRPr lang="en-US" sz="2400" dirty="0" smtClean="0">
              <a:solidFill>
                <a:srgbClr val="003399"/>
              </a:solidFill>
              <a:latin typeface="Garamond" pitchFamily="18" charset="0"/>
            </a:endParaRPr>
          </a:p>
          <a:p>
            <a:pPr marL="342900" indent="-342900">
              <a:buSzPct val="100000"/>
              <a:buBlip>
                <a:blip r:embed="rId2"/>
              </a:buBlip>
            </a:pPr>
            <a:r>
              <a:rPr lang="en-US" sz="2400" dirty="0" smtClean="0">
                <a:solidFill>
                  <a:srgbClr val="003399"/>
                </a:solidFill>
                <a:latin typeface="Garamond" pitchFamily="18" charset="0"/>
              </a:rPr>
              <a:t>Just like the integer type can take values 1, 2, 3 </a:t>
            </a:r>
            <a:r>
              <a:rPr lang="en-US" sz="2400" dirty="0" err="1" smtClean="0">
                <a:solidFill>
                  <a:srgbClr val="003399"/>
                </a:solidFill>
                <a:latin typeface="Garamond" pitchFamily="18" charset="0"/>
              </a:rPr>
              <a:t>e.t.c</a:t>
            </a:r>
            <a:r>
              <a:rPr lang="en-US" sz="2400" dirty="0" smtClean="0">
                <a:solidFill>
                  <a:srgbClr val="003399"/>
                </a:solidFill>
                <a:latin typeface="Garamond" pitchFamily="18" charset="0"/>
              </a:rPr>
              <a:t>; the </a:t>
            </a:r>
            <a:r>
              <a:rPr lang="en-US" sz="2400" dirty="0" err="1" smtClean="0">
                <a:solidFill>
                  <a:srgbClr val="003399"/>
                </a:solidFill>
                <a:latin typeface="Garamond" pitchFamily="18" charset="0"/>
              </a:rPr>
              <a:t>boolean</a:t>
            </a:r>
            <a:r>
              <a:rPr lang="en-US" sz="2400" dirty="0" smtClean="0">
                <a:solidFill>
                  <a:srgbClr val="003399"/>
                </a:solidFill>
                <a:latin typeface="Garamond" pitchFamily="18" charset="0"/>
              </a:rPr>
              <a:t> type can take one of just two values: True or False.</a:t>
            </a:r>
          </a:p>
          <a:p>
            <a:pPr marL="342900" indent="-342900">
              <a:buSzPct val="100000"/>
              <a:buBlip>
                <a:blip r:embed="rId2"/>
              </a:buBlip>
            </a:pPr>
            <a:endParaRPr lang="en-US" sz="2400" dirty="0" smtClean="0">
              <a:solidFill>
                <a:srgbClr val="003399"/>
              </a:solidFill>
              <a:latin typeface="Garamond" pitchFamily="18" charset="0"/>
            </a:endParaRPr>
          </a:p>
          <a:p>
            <a:pPr marL="342900" indent="-342900">
              <a:buSzPct val="100000"/>
              <a:buBlip>
                <a:blip r:embed="rId2"/>
              </a:buBlip>
            </a:pPr>
            <a:r>
              <a:rPr lang="en-US" sz="2400" dirty="0" smtClean="0">
                <a:solidFill>
                  <a:srgbClr val="003399"/>
                </a:solidFill>
                <a:latin typeface="Garamond" pitchFamily="18" charset="0"/>
              </a:rPr>
              <a:t>For this reason, ‘True’ and ‘False’ are Python keywords reserved for </a:t>
            </a:r>
            <a:r>
              <a:rPr lang="en-US" sz="2400" dirty="0" err="1" smtClean="0">
                <a:solidFill>
                  <a:srgbClr val="003399"/>
                </a:solidFill>
                <a:latin typeface="Garamond" pitchFamily="18" charset="0"/>
              </a:rPr>
              <a:t>boolean</a:t>
            </a:r>
            <a:r>
              <a:rPr lang="en-US" sz="2400" dirty="0" smtClean="0">
                <a:solidFill>
                  <a:srgbClr val="003399"/>
                </a:solidFill>
                <a:latin typeface="Garamond" pitchFamily="18" charset="0"/>
              </a:rPr>
              <a:t> values; a variable must not be named using these words. </a:t>
            </a:r>
          </a:p>
          <a:p>
            <a:pPr marL="342900" indent="-342900">
              <a:buSzPct val="100000"/>
              <a:buBlip>
                <a:blip r:embed="rId2"/>
              </a:buBlip>
            </a:pPr>
            <a:endParaRPr lang="en-US" sz="2400" dirty="0">
              <a:solidFill>
                <a:srgbClr val="003399"/>
              </a:solidFill>
              <a:latin typeface="Garamond" pitchFamily="18" charset="0"/>
            </a:endParaRPr>
          </a:p>
          <a:p>
            <a:pPr marL="342900" indent="-342900">
              <a:buSzPct val="100000"/>
              <a:buBlip>
                <a:blip r:embed="rId2"/>
              </a:buBlip>
            </a:pPr>
            <a:r>
              <a:rPr lang="en-US" sz="2400" dirty="0" smtClean="0">
                <a:solidFill>
                  <a:srgbClr val="003399"/>
                </a:solidFill>
                <a:latin typeface="Garamond" pitchFamily="18" charset="0"/>
              </a:rPr>
              <a:t>Now, a </a:t>
            </a:r>
            <a:r>
              <a:rPr lang="en-US" sz="2400" dirty="0" err="1" smtClean="0">
                <a:solidFill>
                  <a:srgbClr val="003399"/>
                </a:solidFill>
                <a:latin typeface="Garamond" pitchFamily="18" charset="0"/>
              </a:rPr>
              <a:t>boolean</a:t>
            </a:r>
            <a:r>
              <a:rPr lang="en-US" sz="2400" dirty="0" smtClean="0">
                <a:solidFill>
                  <a:srgbClr val="003399"/>
                </a:solidFill>
                <a:latin typeface="Garamond" pitchFamily="18" charset="0"/>
              </a:rPr>
              <a:t> expression is essentially a comparison expression that evaluates to either True or False.</a:t>
            </a:r>
            <a:endParaRPr lang="en-US" sz="2400" dirty="0">
              <a:solidFill>
                <a:srgbClr val="003399"/>
              </a:solidFill>
              <a:latin typeface="Garamond" pitchFamily="18" charset="0"/>
            </a:endParaRP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93187" y="2124700"/>
            <a:ext cx="2028825" cy="27527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35499438"/>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Image result for fluid flow through porous media, imag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Image result for fluid flow through porous media, imag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Title 1"/>
          <p:cNvSpPr txBox="1">
            <a:spLocks/>
          </p:cNvSpPr>
          <p:nvPr/>
        </p:nvSpPr>
        <p:spPr>
          <a:xfrm>
            <a:off x="1587" y="0"/>
            <a:ext cx="10470340" cy="990600"/>
          </a:xfrm>
          <a:prstGeom prst="rect">
            <a:avLst/>
          </a:prstGeom>
          <a:solidFill>
            <a:srgbClr val="7030A0"/>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000" dirty="0">
                <a:solidFill>
                  <a:schemeClr val="bg1"/>
                </a:solidFill>
                <a:latin typeface="Monotype Corsiva" panose="03010101010201010101" pitchFamily="66" charset="0"/>
              </a:rPr>
              <a:t>PET </a:t>
            </a:r>
            <a:r>
              <a:rPr lang="en-US" sz="2000" dirty="0" smtClean="0">
                <a:solidFill>
                  <a:schemeClr val="bg1"/>
                </a:solidFill>
                <a:latin typeface="Monotype Corsiva" panose="03010101010201010101" pitchFamily="66" charset="0"/>
              </a:rPr>
              <a:t>328: Computer Applications in Petroleum Engineering – with Python Programming	</a:t>
            </a:r>
            <a:r>
              <a:rPr lang="en-US" sz="2000" dirty="0" smtClean="0">
                <a:solidFill>
                  <a:srgbClr val="FFFF00"/>
                </a:solidFill>
                <a:latin typeface="Monotype Corsiva" panose="03010101010201010101" pitchFamily="66" charset="0"/>
              </a:rPr>
              <a:t>Dr. Mosobalaje, O. O.</a:t>
            </a:r>
            <a:endParaRPr lang="en-US" sz="2000" dirty="0">
              <a:solidFill>
                <a:srgbClr val="FFFF00"/>
              </a:solidFill>
              <a:latin typeface="Monotype Corsiva" panose="03010101010201010101" pitchFamily="66" charset="0"/>
            </a:endParaRPr>
          </a:p>
          <a:p>
            <a:r>
              <a:rPr lang="en-US" sz="2800" dirty="0">
                <a:solidFill>
                  <a:schemeClr val="bg1"/>
                </a:solidFill>
                <a:latin typeface="Garamond" panose="02020404030301010803" pitchFamily="18" charset="0"/>
              </a:rPr>
              <a:t>GETTING STARTED WITH PYTHON</a:t>
            </a:r>
            <a:endParaRPr lang="en-US" sz="2800" dirty="0" smtClean="0">
              <a:solidFill>
                <a:schemeClr val="bg1"/>
              </a:solidFill>
              <a:latin typeface="Garamond" panose="02020404030301010803" pitchFamily="18" charset="0"/>
            </a:endParaRPr>
          </a:p>
        </p:txBody>
      </p:sp>
      <p:sp>
        <p:nvSpPr>
          <p:cNvPr id="6" name="Rectangle 5"/>
          <p:cNvSpPr/>
          <p:nvPr/>
        </p:nvSpPr>
        <p:spPr>
          <a:xfrm>
            <a:off x="155575" y="685800"/>
            <a:ext cx="3579812" cy="4708981"/>
          </a:xfrm>
          <a:prstGeom prst="rect">
            <a:avLst/>
          </a:prstGeom>
        </p:spPr>
        <p:txBody>
          <a:bodyPr wrap="square" numCol="1">
            <a:spAutoFit/>
          </a:bodyPr>
          <a:lstStyle/>
          <a:p>
            <a:pPr algn="ctr">
              <a:lnSpc>
                <a:spcPct val="150000"/>
              </a:lnSpc>
              <a:buSzPct val="100000"/>
            </a:pPr>
            <a:r>
              <a:rPr lang="en-US" sz="2800" dirty="0" smtClean="0">
                <a:solidFill>
                  <a:srgbClr val="FF0000"/>
                </a:solidFill>
                <a:latin typeface="Garamond" panose="02020404030301010803" pitchFamily="18" charset="0"/>
              </a:rPr>
              <a:t>Conditional Statements</a:t>
            </a:r>
          </a:p>
          <a:p>
            <a:pPr>
              <a:lnSpc>
                <a:spcPct val="150000"/>
              </a:lnSpc>
              <a:buSzPct val="100000"/>
            </a:pPr>
            <a:r>
              <a:rPr lang="en-US" sz="2800" dirty="0" smtClean="0">
                <a:solidFill>
                  <a:srgbClr val="FF0000"/>
                </a:solidFill>
                <a:latin typeface="Garamond" panose="02020404030301010803" pitchFamily="18" charset="0"/>
              </a:rPr>
              <a:t>Boolean Expressions</a:t>
            </a:r>
          </a:p>
          <a:p>
            <a:pPr marL="342900" indent="-342900">
              <a:buSzPct val="100000"/>
              <a:buBlip>
                <a:blip r:embed="rId2"/>
              </a:buBlip>
            </a:pPr>
            <a:r>
              <a:rPr lang="en-US" sz="2400" dirty="0" smtClean="0">
                <a:solidFill>
                  <a:srgbClr val="003399"/>
                </a:solidFill>
                <a:latin typeface="Garamond" pitchFamily="18" charset="0"/>
              </a:rPr>
              <a:t>Boolean expressions are constructed using comparison operators listed here.</a:t>
            </a:r>
          </a:p>
          <a:p>
            <a:pPr marL="342900" indent="-342900">
              <a:buSzPct val="100000"/>
              <a:buBlip>
                <a:blip r:embed="rId2"/>
              </a:buBlip>
            </a:pPr>
            <a:endParaRPr lang="en-US" sz="2400" dirty="0">
              <a:solidFill>
                <a:srgbClr val="003399"/>
              </a:solidFill>
              <a:latin typeface="Garamond" pitchFamily="18" charset="0"/>
            </a:endParaRPr>
          </a:p>
          <a:p>
            <a:pPr marL="342900" indent="-342900">
              <a:buSzPct val="100000"/>
              <a:buBlip>
                <a:blip r:embed="rId2"/>
              </a:buBlip>
            </a:pPr>
            <a:r>
              <a:rPr lang="en-US" sz="2400" dirty="0" smtClean="0">
                <a:solidFill>
                  <a:srgbClr val="003399"/>
                </a:solidFill>
                <a:latin typeface="Garamond" pitchFamily="18" charset="0"/>
              </a:rPr>
              <a:t>Take note that </a:t>
            </a:r>
            <a:r>
              <a:rPr lang="en-US" sz="2400" dirty="0" smtClean="0">
                <a:solidFill>
                  <a:srgbClr val="FF0000"/>
                </a:solidFill>
                <a:latin typeface="Garamond" pitchFamily="18" charset="0"/>
              </a:rPr>
              <a:t>=</a:t>
            </a:r>
            <a:r>
              <a:rPr lang="en-US" sz="2400" dirty="0" smtClean="0">
                <a:solidFill>
                  <a:srgbClr val="003399"/>
                </a:solidFill>
                <a:latin typeface="Garamond" pitchFamily="18" charset="0"/>
              </a:rPr>
              <a:t> is an assignment operator while </a:t>
            </a:r>
            <a:r>
              <a:rPr lang="en-US" sz="2400" dirty="0" smtClean="0">
                <a:solidFill>
                  <a:srgbClr val="FF0000"/>
                </a:solidFill>
                <a:latin typeface="Garamond" pitchFamily="18" charset="0"/>
              </a:rPr>
              <a:t>==</a:t>
            </a:r>
            <a:r>
              <a:rPr lang="en-US" sz="2400" dirty="0" smtClean="0">
                <a:solidFill>
                  <a:srgbClr val="003399"/>
                </a:solidFill>
                <a:latin typeface="Garamond" pitchFamily="18" charset="0"/>
              </a:rPr>
              <a:t> is a comparison operator.</a:t>
            </a:r>
            <a:endParaRPr lang="en-US" sz="2400" dirty="0">
              <a:solidFill>
                <a:srgbClr val="003399"/>
              </a:solidFill>
              <a:latin typeface="Garamond" pitchFamily="18" charset="0"/>
            </a:endParaRP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97387" y="990600"/>
            <a:ext cx="7124700" cy="5391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59074377"/>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Image result for fluid flow through porous media, imag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Image result for fluid flow through porous media, imag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Title 1"/>
          <p:cNvSpPr txBox="1">
            <a:spLocks/>
          </p:cNvSpPr>
          <p:nvPr/>
        </p:nvSpPr>
        <p:spPr>
          <a:xfrm>
            <a:off x="1587" y="0"/>
            <a:ext cx="10470340" cy="990600"/>
          </a:xfrm>
          <a:prstGeom prst="rect">
            <a:avLst/>
          </a:prstGeom>
          <a:solidFill>
            <a:srgbClr val="7030A0"/>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000" dirty="0">
                <a:solidFill>
                  <a:schemeClr val="bg1"/>
                </a:solidFill>
                <a:latin typeface="Monotype Corsiva" panose="03010101010201010101" pitchFamily="66" charset="0"/>
              </a:rPr>
              <a:t>PET </a:t>
            </a:r>
            <a:r>
              <a:rPr lang="en-US" sz="2000" dirty="0" smtClean="0">
                <a:solidFill>
                  <a:schemeClr val="bg1"/>
                </a:solidFill>
                <a:latin typeface="Monotype Corsiva" panose="03010101010201010101" pitchFamily="66" charset="0"/>
              </a:rPr>
              <a:t>328: Computer Applications in Petroleum Engineering – with Python Programming	</a:t>
            </a:r>
            <a:r>
              <a:rPr lang="en-US" sz="2000" dirty="0" smtClean="0">
                <a:solidFill>
                  <a:srgbClr val="FFFF00"/>
                </a:solidFill>
                <a:latin typeface="Monotype Corsiva" panose="03010101010201010101" pitchFamily="66" charset="0"/>
              </a:rPr>
              <a:t>Dr. Mosobalaje, O. O.</a:t>
            </a:r>
            <a:endParaRPr lang="en-US" sz="2000" dirty="0">
              <a:solidFill>
                <a:srgbClr val="FFFF00"/>
              </a:solidFill>
              <a:latin typeface="Monotype Corsiva" panose="03010101010201010101" pitchFamily="66" charset="0"/>
            </a:endParaRPr>
          </a:p>
          <a:p>
            <a:r>
              <a:rPr lang="en-US" sz="2800" dirty="0">
                <a:solidFill>
                  <a:schemeClr val="bg1"/>
                </a:solidFill>
                <a:latin typeface="Garamond" panose="02020404030301010803" pitchFamily="18" charset="0"/>
              </a:rPr>
              <a:t>GETTING STARTED WITH PYTHON</a:t>
            </a:r>
            <a:endParaRPr lang="en-US" sz="2800" dirty="0" smtClean="0">
              <a:solidFill>
                <a:schemeClr val="bg1"/>
              </a:solidFill>
              <a:latin typeface="Garamond" panose="02020404030301010803" pitchFamily="18" charset="0"/>
            </a:endParaRPr>
          </a:p>
        </p:txBody>
      </p:sp>
      <p:sp>
        <p:nvSpPr>
          <p:cNvPr id="6" name="Rectangle 5"/>
          <p:cNvSpPr/>
          <p:nvPr/>
        </p:nvSpPr>
        <p:spPr>
          <a:xfrm>
            <a:off x="155575" y="685800"/>
            <a:ext cx="8837612" cy="5447645"/>
          </a:xfrm>
          <a:prstGeom prst="rect">
            <a:avLst/>
          </a:prstGeom>
        </p:spPr>
        <p:txBody>
          <a:bodyPr wrap="square" numCol="1">
            <a:spAutoFit/>
          </a:bodyPr>
          <a:lstStyle/>
          <a:p>
            <a:pPr algn="ctr">
              <a:lnSpc>
                <a:spcPct val="150000"/>
              </a:lnSpc>
              <a:buSzPct val="100000"/>
            </a:pPr>
            <a:r>
              <a:rPr lang="en-US" sz="2800" dirty="0" smtClean="0">
                <a:solidFill>
                  <a:srgbClr val="FF0000"/>
                </a:solidFill>
                <a:latin typeface="Garamond" panose="02020404030301010803" pitchFamily="18" charset="0"/>
              </a:rPr>
              <a:t>Conditional Statements</a:t>
            </a:r>
          </a:p>
          <a:p>
            <a:pPr>
              <a:lnSpc>
                <a:spcPct val="150000"/>
              </a:lnSpc>
              <a:buSzPct val="100000"/>
            </a:pPr>
            <a:r>
              <a:rPr lang="en-US" sz="2800" dirty="0" smtClean="0">
                <a:solidFill>
                  <a:srgbClr val="FF0000"/>
                </a:solidFill>
                <a:latin typeface="Garamond" panose="02020404030301010803" pitchFamily="18" charset="0"/>
              </a:rPr>
              <a:t>Logical Operators</a:t>
            </a:r>
          </a:p>
          <a:p>
            <a:pPr marL="342900" indent="-342900">
              <a:buSzPct val="100000"/>
              <a:buBlip>
                <a:blip r:embed="rId2"/>
              </a:buBlip>
            </a:pPr>
            <a:r>
              <a:rPr lang="en-US" sz="2400" dirty="0" smtClean="0">
                <a:solidFill>
                  <a:srgbClr val="003399"/>
                </a:solidFill>
                <a:latin typeface="Garamond" pitchFamily="18" charset="0"/>
              </a:rPr>
              <a:t>Sometimes, multiple conditions needed to be  checked in a conditional statement.</a:t>
            </a:r>
          </a:p>
          <a:p>
            <a:pPr marL="342900" indent="-342900">
              <a:buSzPct val="100000"/>
              <a:buBlip>
                <a:blip r:embed="rId2"/>
              </a:buBlip>
            </a:pPr>
            <a:endParaRPr lang="en-US" sz="2400" dirty="0" smtClean="0">
              <a:solidFill>
                <a:srgbClr val="003399"/>
              </a:solidFill>
              <a:latin typeface="Garamond" pitchFamily="18" charset="0"/>
            </a:endParaRPr>
          </a:p>
          <a:p>
            <a:pPr marL="342900" indent="-342900">
              <a:buSzPct val="100000"/>
              <a:buBlip>
                <a:blip r:embed="rId2"/>
              </a:buBlip>
            </a:pPr>
            <a:r>
              <a:rPr lang="en-US" sz="2400" dirty="0" smtClean="0">
                <a:solidFill>
                  <a:srgbClr val="003399"/>
                </a:solidFill>
                <a:latin typeface="Garamond" pitchFamily="18" charset="0"/>
              </a:rPr>
              <a:t>Logical operators are used to combine </a:t>
            </a:r>
            <a:r>
              <a:rPr lang="en-US" sz="2400" dirty="0" err="1" smtClean="0">
                <a:solidFill>
                  <a:srgbClr val="003399"/>
                </a:solidFill>
                <a:latin typeface="Garamond" pitchFamily="18" charset="0"/>
              </a:rPr>
              <a:t>boolean</a:t>
            </a:r>
            <a:r>
              <a:rPr lang="en-US" sz="2400" dirty="0" smtClean="0">
                <a:solidFill>
                  <a:srgbClr val="003399"/>
                </a:solidFill>
                <a:latin typeface="Garamond" pitchFamily="18" charset="0"/>
              </a:rPr>
              <a:t> expressions</a:t>
            </a:r>
          </a:p>
          <a:p>
            <a:pPr marL="800100" lvl="1" indent="-342900">
              <a:buSzPct val="100000"/>
              <a:buBlip>
                <a:blip r:embed="rId2"/>
              </a:buBlip>
            </a:pPr>
            <a:r>
              <a:rPr lang="en-US" sz="2400" i="1" dirty="0" smtClean="0">
                <a:solidFill>
                  <a:srgbClr val="FF0000"/>
                </a:solidFill>
                <a:latin typeface="Garamond" pitchFamily="18" charset="0"/>
              </a:rPr>
              <a:t>and</a:t>
            </a:r>
            <a:r>
              <a:rPr lang="en-US" sz="2400" dirty="0" smtClean="0">
                <a:solidFill>
                  <a:srgbClr val="003399"/>
                </a:solidFill>
                <a:latin typeface="Garamond" pitchFamily="18" charset="0"/>
              </a:rPr>
              <a:t> returns True if all conditions are true, </a:t>
            </a:r>
            <a:r>
              <a:rPr lang="en-US" sz="2400" dirty="0">
                <a:solidFill>
                  <a:srgbClr val="003399"/>
                </a:solidFill>
                <a:latin typeface="Garamond" pitchFamily="18" charset="0"/>
              </a:rPr>
              <a:t>true, otherwise, False is returned.</a:t>
            </a:r>
          </a:p>
          <a:p>
            <a:pPr marL="800100" lvl="1" indent="-342900">
              <a:buSzPct val="100000"/>
              <a:buBlip>
                <a:blip r:embed="rId2"/>
              </a:buBlip>
            </a:pPr>
            <a:r>
              <a:rPr lang="en-US" sz="2400" i="1" dirty="0" smtClean="0">
                <a:solidFill>
                  <a:srgbClr val="FF0000"/>
                </a:solidFill>
                <a:latin typeface="Garamond" pitchFamily="18" charset="0"/>
              </a:rPr>
              <a:t>or</a:t>
            </a:r>
            <a:r>
              <a:rPr lang="en-US" sz="2400" dirty="0" smtClean="0">
                <a:solidFill>
                  <a:srgbClr val="003399"/>
                </a:solidFill>
                <a:latin typeface="Garamond" pitchFamily="18" charset="0"/>
              </a:rPr>
              <a:t> returns True if one of the conditions is true, otherwise, False is returned.</a:t>
            </a:r>
          </a:p>
          <a:p>
            <a:pPr marL="800100" lvl="1" indent="-342900">
              <a:buSzPct val="100000"/>
              <a:buBlip>
                <a:blip r:embed="rId2"/>
              </a:buBlip>
            </a:pPr>
            <a:endParaRPr lang="en-US" sz="2400" dirty="0" smtClean="0">
              <a:solidFill>
                <a:srgbClr val="003399"/>
              </a:solidFill>
              <a:latin typeface="Garamond" pitchFamily="18" charset="0"/>
            </a:endParaRPr>
          </a:p>
          <a:p>
            <a:pPr marL="342900" indent="-342900">
              <a:buSzPct val="100000"/>
              <a:buBlip>
                <a:blip r:embed="rId2"/>
              </a:buBlip>
            </a:pPr>
            <a:r>
              <a:rPr lang="en-US" sz="2400" dirty="0" smtClean="0">
                <a:solidFill>
                  <a:srgbClr val="003399"/>
                </a:solidFill>
                <a:latin typeface="Garamond" pitchFamily="18" charset="0"/>
              </a:rPr>
              <a:t>Logical </a:t>
            </a:r>
            <a:r>
              <a:rPr lang="en-US" sz="2400" dirty="0">
                <a:solidFill>
                  <a:srgbClr val="003399"/>
                </a:solidFill>
                <a:latin typeface="Garamond" pitchFamily="18" charset="0"/>
              </a:rPr>
              <a:t>operators </a:t>
            </a:r>
            <a:r>
              <a:rPr lang="en-US" sz="2400" dirty="0" smtClean="0">
                <a:solidFill>
                  <a:srgbClr val="003399"/>
                </a:solidFill>
                <a:latin typeface="Garamond" pitchFamily="18" charset="0"/>
              </a:rPr>
              <a:t>are also </a:t>
            </a:r>
            <a:r>
              <a:rPr lang="en-US" sz="2400" dirty="0">
                <a:solidFill>
                  <a:srgbClr val="003399"/>
                </a:solidFill>
                <a:latin typeface="Garamond" pitchFamily="18" charset="0"/>
              </a:rPr>
              <a:t>used </a:t>
            </a:r>
            <a:r>
              <a:rPr lang="en-US" sz="2400" dirty="0" smtClean="0">
                <a:solidFill>
                  <a:srgbClr val="003399"/>
                </a:solidFill>
                <a:latin typeface="Garamond" pitchFamily="18" charset="0"/>
              </a:rPr>
              <a:t>to negate </a:t>
            </a:r>
            <a:r>
              <a:rPr lang="en-US" sz="2400" dirty="0" err="1" smtClean="0">
                <a:solidFill>
                  <a:srgbClr val="003399"/>
                </a:solidFill>
                <a:latin typeface="Garamond" pitchFamily="18" charset="0"/>
              </a:rPr>
              <a:t>boolean</a:t>
            </a:r>
            <a:r>
              <a:rPr lang="en-US" sz="2400" dirty="0" smtClean="0">
                <a:solidFill>
                  <a:srgbClr val="003399"/>
                </a:solidFill>
                <a:latin typeface="Garamond" pitchFamily="18" charset="0"/>
              </a:rPr>
              <a:t> expressions</a:t>
            </a:r>
          </a:p>
          <a:p>
            <a:pPr marL="800100" lvl="1" indent="-342900">
              <a:buSzPct val="100000"/>
              <a:buBlip>
                <a:blip r:embed="rId2"/>
              </a:buBlip>
            </a:pPr>
            <a:r>
              <a:rPr lang="en-US" sz="2400" i="1" dirty="0" smtClean="0">
                <a:solidFill>
                  <a:srgbClr val="FF0000"/>
                </a:solidFill>
                <a:latin typeface="Garamond" pitchFamily="18" charset="0"/>
              </a:rPr>
              <a:t>not</a:t>
            </a:r>
            <a:r>
              <a:rPr lang="en-US" sz="2400" dirty="0" smtClean="0">
                <a:solidFill>
                  <a:srgbClr val="003399"/>
                </a:solidFill>
                <a:latin typeface="Garamond" pitchFamily="18" charset="0"/>
              </a:rPr>
              <a:t> returns True for a false condition and vice-versa</a:t>
            </a:r>
            <a:endParaRPr lang="en-US" sz="2400" dirty="0">
              <a:solidFill>
                <a:srgbClr val="003399"/>
              </a:solidFill>
              <a:latin typeface="Garamond" pitchFamily="18" charset="0"/>
            </a:endParaRPr>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26587" y="2432238"/>
            <a:ext cx="2257425" cy="2324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57545483"/>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Image result for fluid flow through porous media, imag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Image result for fluid flow through porous media, imag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Title 1"/>
          <p:cNvSpPr txBox="1">
            <a:spLocks/>
          </p:cNvSpPr>
          <p:nvPr/>
        </p:nvSpPr>
        <p:spPr>
          <a:xfrm>
            <a:off x="1587" y="0"/>
            <a:ext cx="10470340" cy="990600"/>
          </a:xfrm>
          <a:prstGeom prst="rect">
            <a:avLst/>
          </a:prstGeom>
          <a:solidFill>
            <a:srgbClr val="7030A0"/>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000" dirty="0">
                <a:solidFill>
                  <a:schemeClr val="bg1"/>
                </a:solidFill>
                <a:latin typeface="Monotype Corsiva" panose="03010101010201010101" pitchFamily="66" charset="0"/>
              </a:rPr>
              <a:t>PET </a:t>
            </a:r>
            <a:r>
              <a:rPr lang="en-US" sz="2000" dirty="0" smtClean="0">
                <a:solidFill>
                  <a:schemeClr val="bg1"/>
                </a:solidFill>
                <a:latin typeface="Monotype Corsiva" panose="03010101010201010101" pitchFamily="66" charset="0"/>
              </a:rPr>
              <a:t>328: Computer Applications in Petroleum Engineering – with Python Programming	</a:t>
            </a:r>
            <a:r>
              <a:rPr lang="en-US" sz="2000" dirty="0" smtClean="0">
                <a:solidFill>
                  <a:srgbClr val="FFFF00"/>
                </a:solidFill>
                <a:latin typeface="Monotype Corsiva" panose="03010101010201010101" pitchFamily="66" charset="0"/>
              </a:rPr>
              <a:t>Dr. Mosobalaje, O. O.</a:t>
            </a:r>
            <a:endParaRPr lang="en-US" sz="2000" dirty="0">
              <a:solidFill>
                <a:srgbClr val="FFFF00"/>
              </a:solidFill>
              <a:latin typeface="Monotype Corsiva" panose="03010101010201010101" pitchFamily="66" charset="0"/>
            </a:endParaRPr>
          </a:p>
          <a:p>
            <a:r>
              <a:rPr lang="en-US" sz="2800" dirty="0">
                <a:solidFill>
                  <a:schemeClr val="bg1"/>
                </a:solidFill>
                <a:latin typeface="Garamond" panose="02020404030301010803" pitchFamily="18" charset="0"/>
              </a:rPr>
              <a:t>GETTING STARTED WITH PYTHON</a:t>
            </a:r>
            <a:endParaRPr lang="en-US" sz="2800" dirty="0" smtClean="0">
              <a:solidFill>
                <a:schemeClr val="bg1"/>
              </a:solidFill>
              <a:latin typeface="Garamond" panose="02020404030301010803" pitchFamily="18" charset="0"/>
            </a:endParaRPr>
          </a:p>
        </p:txBody>
      </p:sp>
      <p:sp>
        <p:nvSpPr>
          <p:cNvPr id="6" name="Rectangle 5"/>
          <p:cNvSpPr/>
          <p:nvPr/>
        </p:nvSpPr>
        <p:spPr>
          <a:xfrm>
            <a:off x="155575" y="685800"/>
            <a:ext cx="8837612" cy="4339650"/>
          </a:xfrm>
          <a:prstGeom prst="rect">
            <a:avLst/>
          </a:prstGeom>
        </p:spPr>
        <p:txBody>
          <a:bodyPr wrap="square" numCol="1">
            <a:spAutoFit/>
          </a:bodyPr>
          <a:lstStyle/>
          <a:p>
            <a:pPr algn="ctr">
              <a:lnSpc>
                <a:spcPct val="150000"/>
              </a:lnSpc>
              <a:buSzPct val="100000"/>
            </a:pPr>
            <a:r>
              <a:rPr lang="en-US" sz="2800" dirty="0" smtClean="0">
                <a:solidFill>
                  <a:srgbClr val="FF0000"/>
                </a:solidFill>
                <a:latin typeface="Garamond" panose="02020404030301010803" pitchFamily="18" charset="0"/>
              </a:rPr>
              <a:t>Conditional Statements</a:t>
            </a:r>
          </a:p>
          <a:p>
            <a:pPr>
              <a:lnSpc>
                <a:spcPct val="150000"/>
              </a:lnSpc>
              <a:buSzPct val="100000"/>
            </a:pPr>
            <a:r>
              <a:rPr lang="en-US" sz="2800" dirty="0" smtClean="0">
                <a:solidFill>
                  <a:srgbClr val="FF0000"/>
                </a:solidFill>
                <a:latin typeface="Garamond" panose="02020404030301010803" pitchFamily="18" charset="0"/>
              </a:rPr>
              <a:t>if… Statement (Conditional Execution)</a:t>
            </a:r>
          </a:p>
          <a:p>
            <a:pPr marL="342900" indent="-342900">
              <a:buSzPct val="100000"/>
              <a:buBlip>
                <a:blip r:embed="rId2"/>
              </a:buBlip>
            </a:pPr>
            <a:r>
              <a:rPr lang="en-US" sz="2400" dirty="0" smtClean="0">
                <a:solidFill>
                  <a:srgbClr val="003399"/>
                </a:solidFill>
                <a:latin typeface="Garamond" pitchFamily="18" charset="0"/>
              </a:rPr>
              <a:t>if statements evaluates the given condition; performs the given statement(s) if condition is true and skips </a:t>
            </a:r>
            <a:r>
              <a:rPr lang="en-US" sz="2400" dirty="0">
                <a:solidFill>
                  <a:srgbClr val="003399"/>
                </a:solidFill>
                <a:latin typeface="Garamond" pitchFamily="18" charset="0"/>
              </a:rPr>
              <a:t>the given statement(s) if condition is </a:t>
            </a:r>
            <a:r>
              <a:rPr lang="en-US" sz="2400" dirty="0" smtClean="0">
                <a:solidFill>
                  <a:srgbClr val="003399"/>
                </a:solidFill>
                <a:latin typeface="Garamond" pitchFamily="18" charset="0"/>
              </a:rPr>
              <a:t>false.</a:t>
            </a:r>
          </a:p>
          <a:p>
            <a:pPr marL="342900" indent="-342900">
              <a:buSzPct val="100000"/>
              <a:buBlip>
                <a:blip r:embed="rId2"/>
              </a:buBlip>
            </a:pPr>
            <a:r>
              <a:rPr lang="en-US" sz="2400" dirty="0" smtClean="0">
                <a:solidFill>
                  <a:srgbClr val="003399"/>
                </a:solidFill>
                <a:latin typeface="Garamond" pitchFamily="18" charset="0"/>
              </a:rPr>
              <a:t>The condition(s) is written after the </a:t>
            </a:r>
            <a:r>
              <a:rPr lang="en-US" sz="2400" i="1" dirty="0" smtClean="0">
                <a:solidFill>
                  <a:srgbClr val="003399"/>
                </a:solidFill>
                <a:latin typeface="Garamond" pitchFamily="18" charset="0"/>
              </a:rPr>
              <a:t>if</a:t>
            </a:r>
            <a:r>
              <a:rPr lang="en-US" sz="2400" dirty="0" smtClean="0">
                <a:solidFill>
                  <a:srgbClr val="003399"/>
                </a:solidFill>
                <a:latin typeface="Garamond" pitchFamily="18" charset="0"/>
              </a:rPr>
              <a:t> keyword and ended with a colon i.e. (:)</a:t>
            </a:r>
          </a:p>
          <a:p>
            <a:pPr marL="342900" indent="-342900">
              <a:buSzPct val="100000"/>
              <a:buBlip>
                <a:blip r:embed="rId2"/>
              </a:buBlip>
            </a:pPr>
            <a:r>
              <a:rPr lang="en-US" sz="2400" dirty="0" smtClean="0">
                <a:solidFill>
                  <a:srgbClr val="003399"/>
                </a:solidFill>
                <a:latin typeface="Garamond" pitchFamily="18" charset="0"/>
              </a:rPr>
              <a:t>The statements to be performed or skip are written as an indented block in subsequent line(s).</a:t>
            </a:r>
          </a:p>
          <a:p>
            <a:pPr marL="342900" indent="-342900">
              <a:buSzPct val="100000"/>
              <a:buBlip>
                <a:blip r:embed="rId2"/>
              </a:buBlip>
            </a:pPr>
            <a:r>
              <a:rPr lang="en-US" sz="2400" dirty="0" smtClean="0">
                <a:solidFill>
                  <a:srgbClr val="003399"/>
                </a:solidFill>
                <a:latin typeface="Garamond" pitchFamily="18" charset="0"/>
              </a:rPr>
              <a:t>Remove the indentation in lines after the if block.</a:t>
            </a:r>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93137" y="1981200"/>
            <a:ext cx="2838450" cy="1657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78419" y="4495800"/>
            <a:ext cx="3724275" cy="1295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59180670"/>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Image result for fluid flow through porous media, imag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Image result for fluid flow through porous media, imag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Title 1"/>
          <p:cNvSpPr txBox="1">
            <a:spLocks/>
          </p:cNvSpPr>
          <p:nvPr/>
        </p:nvSpPr>
        <p:spPr>
          <a:xfrm>
            <a:off x="1587" y="0"/>
            <a:ext cx="10470340" cy="990600"/>
          </a:xfrm>
          <a:prstGeom prst="rect">
            <a:avLst/>
          </a:prstGeom>
          <a:solidFill>
            <a:srgbClr val="7030A0"/>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000" dirty="0">
                <a:solidFill>
                  <a:schemeClr val="bg1"/>
                </a:solidFill>
                <a:latin typeface="Monotype Corsiva" panose="03010101010201010101" pitchFamily="66" charset="0"/>
              </a:rPr>
              <a:t>PET </a:t>
            </a:r>
            <a:r>
              <a:rPr lang="en-US" sz="2000" dirty="0" smtClean="0">
                <a:solidFill>
                  <a:schemeClr val="bg1"/>
                </a:solidFill>
                <a:latin typeface="Monotype Corsiva" panose="03010101010201010101" pitchFamily="66" charset="0"/>
              </a:rPr>
              <a:t>328: Computer Applications in Petroleum Engineering – with Python Programming	</a:t>
            </a:r>
            <a:r>
              <a:rPr lang="en-US" sz="2000" dirty="0" smtClean="0">
                <a:solidFill>
                  <a:srgbClr val="FFFF00"/>
                </a:solidFill>
                <a:latin typeface="Monotype Corsiva" panose="03010101010201010101" pitchFamily="66" charset="0"/>
              </a:rPr>
              <a:t>Dr. Mosobalaje, O. O.</a:t>
            </a:r>
            <a:endParaRPr lang="en-US" sz="2000" dirty="0">
              <a:solidFill>
                <a:srgbClr val="FFFF00"/>
              </a:solidFill>
              <a:latin typeface="Monotype Corsiva" panose="03010101010201010101" pitchFamily="66" charset="0"/>
            </a:endParaRPr>
          </a:p>
          <a:p>
            <a:r>
              <a:rPr lang="en-US" sz="2800" dirty="0">
                <a:solidFill>
                  <a:schemeClr val="bg1"/>
                </a:solidFill>
                <a:latin typeface="Garamond" panose="02020404030301010803" pitchFamily="18" charset="0"/>
              </a:rPr>
              <a:t>GETTING STARTED WITH PYTHON</a:t>
            </a:r>
            <a:endParaRPr lang="en-US" sz="2800" dirty="0" smtClean="0">
              <a:solidFill>
                <a:schemeClr val="bg1"/>
              </a:solidFill>
              <a:latin typeface="Garamond" panose="02020404030301010803" pitchFamily="18" charset="0"/>
            </a:endParaRPr>
          </a:p>
        </p:txBody>
      </p:sp>
      <p:sp>
        <p:nvSpPr>
          <p:cNvPr id="6" name="Rectangle 5"/>
          <p:cNvSpPr/>
          <p:nvPr/>
        </p:nvSpPr>
        <p:spPr>
          <a:xfrm>
            <a:off x="155573" y="954643"/>
            <a:ext cx="11885614" cy="4985980"/>
          </a:xfrm>
          <a:prstGeom prst="rect">
            <a:avLst/>
          </a:prstGeom>
        </p:spPr>
        <p:txBody>
          <a:bodyPr wrap="square" numCol="1">
            <a:spAutoFit/>
          </a:bodyPr>
          <a:lstStyle/>
          <a:p>
            <a:pPr algn="ctr">
              <a:buSzPct val="100000"/>
            </a:pPr>
            <a:r>
              <a:rPr lang="en-US" sz="2800" dirty="0" smtClean="0">
                <a:solidFill>
                  <a:srgbClr val="FF0000"/>
                </a:solidFill>
                <a:latin typeface="Garamond" panose="02020404030301010803" pitchFamily="18" charset="0"/>
              </a:rPr>
              <a:t>Conditional Statements</a:t>
            </a:r>
          </a:p>
          <a:p>
            <a:pPr algn="ctr">
              <a:buSzPct val="100000"/>
            </a:pPr>
            <a:r>
              <a:rPr lang="en-US" sz="2800" dirty="0" smtClean="0">
                <a:solidFill>
                  <a:srgbClr val="FF0000"/>
                </a:solidFill>
                <a:latin typeface="Garamond" panose="02020404030301010803" pitchFamily="18" charset="0"/>
              </a:rPr>
              <a:t>if… Statement (Conditional Execution)</a:t>
            </a:r>
          </a:p>
          <a:p>
            <a:pPr>
              <a:lnSpc>
                <a:spcPct val="150000"/>
              </a:lnSpc>
              <a:buSzPct val="100000"/>
            </a:pPr>
            <a:r>
              <a:rPr lang="en-US" sz="2800" dirty="0" smtClean="0">
                <a:solidFill>
                  <a:srgbClr val="FF0000"/>
                </a:solidFill>
                <a:latin typeface="Garamond" panose="02020404030301010803" pitchFamily="18" charset="0"/>
              </a:rPr>
              <a:t>Petroleum engineering application</a:t>
            </a:r>
          </a:p>
          <a:p>
            <a:pPr marL="342900" indent="-342900">
              <a:buSzPct val="100000"/>
              <a:buBlip>
                <a:blip r:embed="rId2"/>
              </a:buBlip>
            </a:pPr>
            <a:r>
              <a:rPr lang="en-US" sz="2400" dirty="0" smtClean="0">
                <a:solidFill>
                  <a:srgbClr val="FF0000"/>
                </a:solidFill>
                <a:latin typeface="Garamond" pitchFamily="18" charset="0"/>
              </a:rPr>
              <a:t>Computing pseudo-critical gas properties using Sutton’s correlation</a:t>
            </a:r>
          </a:p>
          <a:p>
            <a:pPr marL="800100" lvl="1" indent="-342900">
              <a:buSzPct val="100000"/>
              <a:buBlip>
                <a:blip r:embed="rId2"/>
              </a:buBlip>
            </a:pPr>
            <a:r>
              <a:rPr lang="en-US" sz="2400" dirty="0" smtClean="0">
                <a:solidFill>
                  <a:srgbClr val="003399"/>
                </a:solidFill>
                <a:latin typeface="Garamond" pitchFamily="18" charset="0"/>
              </a:rPr>
              <a:t>Sutton developed a correlation for estimating for estimating </a:t>
            </a:r>
            <a:r>
              <a:rPr lang="en-US" sz="2400" dirty="0" err="1" smtClean="0">
                <a:solidFill>
                  <a:srgbClr val="003399"/>
                </a:solidFill>
                <a:latin typeface="Garamond" panose="02020404030301010803" pitchFamily="18" charset="0"/>
              </a:rPr>
              <a:t>P</a:t>
            </a:r>
            <a:r>
              <a:rPr lang="en-US" sz="2400" baseline="-25000" dirty="0" err="1" smtClean="0">
                <a:solidFill>
                  <a:srgbClr val="003399"/>
                </a:solidFill>
                <a:latin typeface="Garamond" panose="02020404030301010803" pitchFamily="18" charset="0"/>
              </a:rPr>
              <a:t>pc</a:t>
            </a:r>
            <a:r>
              <a:rPr lang="en-US" sz="2400" dirty="0" smtClean="0">
                <a:solidFill>
                  <a:srgbClr val="003399"/>
                </a:solidFill>
                <a:latin typeface="Garamond" panose="02020404030301010803" pitchFamily="18" charset="0"/>
              </a:rPr>
              <a:t> and </a:t>
            </a:r>
            <a:r>
              <a:rPr lang="en-US" sz="2400" dirty="0" err="1" smtClean="0">
                <a:solidFill>
                  <a:srgbClr val="003399"/>
                </a:solidFill>
                <a:latin typeface="Garamond" panose="02020404030301010803" pitchFamily="18" charset="0"/>
              </a:rPr>
              <a:t>T</a:t>
            </a:r>
            <a:r>
              <a:rPr lang="en-US" sz="2400" baseline="-25000" dirty="0" err="1" smtClean="0">
                <a:solidFill>
                  <a:srgbClr val="003399"/>
                </a:solidFill>
                <a:latin typeface="Garamond" panose="02020404030301010803" pitchFamily="18" charset="0"/>
              </a:rPr>
              <a:t>pc</a:t>
            </a:r>
            <a:r>
              <a:rPr lang="en-US" sz="2400" dirty="0" smtClean="0">
                <a:solidFill>
                  <a:srgbClr val="003399"/>
                </a:solidFill>
                <a:latin typeface="Garamond" panose="02020404030301010803" pitchFamily="18" charset="0"/>
              </a:rPr>
              <a:t> as functions of gas gravity.</a:t>
            </a:r>
          </a:p>
          <a:p>
            <a:pPr marL="800100" lvl="1" indent="-342900">
              <a:buSzPct val="100000"/>
              <a:buBlip>
                <a:blip r:embed="rId2"/>
              </a:buBlip>
            </a:pPr>
            <a:r>
              <a:rPr lang="en-US" sz="2400" dirty="0" smtClean="0">
                <a:solidFill>
                  <a:srgbClr val="003399"/>
                </a:solidFill>
                <a:latin typeface="Garamond" panose="02020404030301010803" pitchFamily="18" charset="0"/>
              </a:rPr>
              <a:t>Here is the first step in Sutton’s procedure:</a:t>
            </a:r>
          </a:p>
          <a:p>
            <a:pPr marL="1257300" lvl="2" indent="-342900">
              <a:buSzPct val="100000"/>
              <a:buBlip>
                <a:blip r:embed="rId2"/>
              </a:buBlip>
            </a:pPr>
            <a:r>
              <a:rPr lang="en-US" sz="2000" dirty="0" smtClean="0">
                <a:solidFill>
                  <a:srgbClr val="003399"/>
                </a:solidFill>
                <a:latin typeface="Garamond" panose="02020404030301010803" pitchFamily="18" charset="0"/>
              </a:rPr>
              <a:t>If </a:t>
            </a:r>
            <a:r>
              <a:rPr lang="en-GB" sz="2000" dirty="0">
                <a:solidFill>
                  <a:srgbClr val="003399"/>
                </a:solidFill>
                <a:latin typeface="Garamond" panose="02020404030301010803" pitchFamily="18" charset="0"/>
              </a:rPr>
              <a:t>the gas mixture contains &lt;12 </a:t>
            </a:r>
            <a:r>
              <a:rPr lang="en-GB" sz="2000" dirty="0" err="1">
                <a:solidFill>
                  <a:srgbClr val="003399"/>
                </a:solidFill>
                <a:latin typeface="Garamond" panose="02020404030301010803" pitchFamily="18" charset="0"/>
              </a:rPr>
              <a:t>mol</a:t>
            </a:r>
            <a:r>
              <a:rPr lang="en-GB" sz="2000" dirty="0">
                <a:solidFill>
                  <a:srgbClr val="003399"/>
                </a:solidFill>
                <a:latin typeface="Garamond" panose="02020404030301010803" pitchFamily="18" charset="0"/>
              </a:rPr>
              <a:t>% of CO</a:t>
            </a:r>
            <a:r>
              <a:rPr lang="en-GB" sz="2000" baseline="-25000" dirty="0">
                <a:solidFill>
                  <a:srgbClr val="003399"/>
                </a:solidFill>
                <a:latin typeface="Garamond" panose="02020404030301010803" pitchFamily="18" charset="0"/>
              </a:rPr>
              <a:t>2</a:t>
            </a:r>
            <a:r>
              <a:rPr lang="en-GB" sz="2000" dirty="0">
                <a:solidFill>
                  <a:srgbClr val="003399"/>
                </a:solidFill>
                <a:latin typeface="Garamond" panose="02020404030301010803" pitchFamily="18" charset="0"/>
              </a:rPr>
              <a:t>, &lt; 3% of Nitrogen and no H</a:t>
            </a:r>
            <a:r>
              <a:rPr lang="en-GB" sz="2000" baseline="-25000" dirty="0">
                <a:solidFill>
                  <a:srgbClr val="003399"/>
                </a:solidFill>
                <a:latin typeface="Garamond" panose="02020404030301010803" pitchFamily="18" charset="0"/>
              </a:rPr>
              <a:t>2</a:t>
            </a:r>
            <a:r>
              <a:rPr lang="en-GB" sz="2000" dirty="0">
                <a:solidFill>
                  <a:srgbClr val="003399"/>
                </a:solidFill>
                <a:latin typeface="Garamond" panose="02020404030301010803" pitchFamily="18" charset="0"/>
              </a:rPr>
              <a:t>S, then the parameter </a:t>
            </a:r>
            <a:r>
              <a:rPr lang="el-GR" sz="2000" dirty="0">
                <a:solidFill>
                  <a:srgbClr val="003399"/>
                </a:solidFill>
                <a:latin typeface="Garamond" panose="02020404030301010803" pitchFamily="18" charset="0"/>
              </a:rPr>
              <a:t>γ</a:t>
            </a:r>
            <a:r>
              <a:rPr lang="en-GB" sz="2000" baseline="-25000" dirty="0">
                <a:solidFill>
                  <a:srgbClr val="003399"/>
                </a:solidFill>
                <a:latin typeface="Garamond" panose="02020404030301010803" pitchFamily="18" charset="0"/>
              </a:rPr>
              <a:t>h</a:t>
            </a:r>
            <a:r>
              <a:rPr lang="en-GB" sz="2000" dirty="0">
                <a:solidFill>
                  <a:srgbClr val="003399"/>
                </a:solidFill>
                <a:latin typeface="Garamond" panose="02020404030301010803" pitchFamily="18" charset="0"/>
              </a:rPr>
              <a:t> </a:t>
            </a:r>
            <a:r>
              <a:rPr lang="en-GB" sz="2000" dirty="0" smtClean="0">
                <a:solidFill>
                  <a:srgbClr val="003399"/>
                </a:solidFill>
                <a:latin typeface="Garamond" panose="02020404030301010803" pitchFamily="18" charset="0"/>
              </a:rPr>
              <a:t>takes the same value as the given separator </a:t>
            </a:r>
            <a:r>
              <a:rPr lang="en-GB" sz="2000" dirty="0">
                <a:solidFill>
                  <a:srgbClr val="003399"/>
                </a:solidFill>
                <a:latin typeface="Garamond" panose="02020404030301010803" pitchFamily="18" charset="0"/>
              </a:rPr>
              <a:t>gas </a:t>
            </a:r>
            <a:r>
              <a:rPr lang="en-GB" sz="2000" dirty="0" smtClean="0">
                <a:solidFill>
                  <a:srgbClr val="003399"/>
                </a:solidFill>
                <a:latin typeface="Garamond" panose="02020404030301010803" pitchFamily="18" charset="0"/>
              </a:rPr>
              <a:t>gravity (</a:t>
            </a:r>
            <a:r>
              <a:rPr lang="el-GR" sz="2000" dirty="0" smtClean="0">
                <a:solidFill>
                  <a:srgbClr val="003399"/>
                </a:solidFill>
                <a:latin typeface="Garamond" panose="02020404030301010803" pitchFamily="18" charset="0"/>
              </a:rPr>
              <a:t>γ</a:t>
            </a:r>
            <a:r>
              <a:rPr lang="en-GB" sz="2000" baseline="-25000" dirty="0" smtClean="0">
                <a:solidFill>
                  <a:srgbClr val="003399"/>
                </a:solidFill>
                <a:latin typeface="Garamond" panose="02020404030301010803" pitchFamily="18" charset="0"/>
              </a:rPr>
              <a:t>g</a:t>
            </a:r>
            <a:r>
              <a:rPr lang="en-GB" sz="2000" dirty="0" smtClean="0">
                <a:solidFill>
                  <a:srgbClr val="003399"/>
                </a:solidFill>
                <a:latin typeface="Garamond" panose="02020404030301010803" pitchFamily="18" charset="0"/>
              </a:rPr>
              <a:t>) or the given </a:t>
            </a:r>
            <a:r>
              <a:rPr lang="en-GB" sz="2000" dirty="0">
                <a:solidFill>
                  <a:srgbClr val="003399"/>
                </a:solidFill>
                <a:latin typeface="Garamond" panose="02020404030301010803" pitchFamily="18" charset="0"/>
              </a:rPr>
              <a:t>well-stream </a:t>
            </a:r>
            <a:r>
              <a:rPr lang="en-GB" sz="2000" dirty="0" smtClean="0">
                <a:solidFill>
                  <a:srgbClr val="003399"/>
                </a:solidFill>
                <a:latin typeface="Garamond" panose="02020404030301010803" pitchFamily="18" charset="0"/>
              </a:rPr>
              <a:t>gravity (</a:t>
            </a:r>
            <a:r>
              <a:rPr lang="el-GR" sz="2000" dirty="0" smtClean="0">
                <a:solidFill>
                  <a:srgbClr val="003399"/>
                </a:solidFill>
                <a:latin typeface="Garamond" panose="02020404030301010803" pitchFamily="18" charset="0"/>
              </a:rPr>
              <a:t>γ</a:t>
            </a:r>
            <a:r>
              <a:rPr lang="en-GB" sz="2000" baseline="-25000" dirty="0" smtClean="0">
                <a:solidFill>
                  <a:srgbClr val="003399"/>
                </a:solidFill>
                <a:latin typeface="Garamond" panose="02020404030301010803" pitchFamily="18" charset="0"/>
              </a:rPr>
              <a:t>w</a:t>
            </a:r>
            <a:r>
              <a:rPr lang="en-GB" sz="2000" dirty="0" smtClean="0">
                <a:solidFill>
                  <a:srgbClr val="003399"/>
                </a:solidFill>
                <a:latin typeface="Garamond" panose="02020404030301010803" pitchFamily="18" charset="0"/>
              </a:rPr>
              <a:t>)</a:t>
            </a:r>
          </a:p>
          <a:p>
            <a:pPr marL="1257300" lvl="2" indent="-342900">
              <a:buSzPct val="100000"/>
              <a:buBlip>
                <a:blip r:embed="rId2"/>
              </a:buBlip>
            </a:pPr>
            <a:r>
              <a:rPr lang="en-GB" sz="2000" dirty="0" smtClean="0">
                <a:solidFill>
                  <a:srgbClr val="003399"/>
                </a:solidFill>
                <a:latin typeface="Garamond" panose="02020404030301010803" pitchFamily="18" charset="0"/>
              </a:rPr>
              <a:t>However, </a:t>
            </a:r>
            <a:r>
              <a:rPr lang="en-US" sz="2000" dirty="0" smtClean="0">
                <a:solidFill>
                  <a:srgbClr val="003399"/>
                </a:solidFill>
                <a:latin typeface="Garamond" panose="02020404030301010803" pitchFamily="18" charset="0"/>
              </a:rPr>
              <a:t>if </a:t>
            </a:r>
            <a:r>
              <a:rPr lang="en-US" sz="2000" dirty="0">
                <a:solidFill>
                  <a:srgbClr val="003399"/>
                </a:solidFill>
                <a:latin typeface="Garamond" panose="02020404030301010803" pitchFamily="18" charset="0"/>
              </a:rPr>
              <a:t>gas mixture contains </a:t>
            </a:r>
            <a:r>
              <a:rPr lang="en-GB" sz="2000" dirty="0">
                <a:solidFill>
                  <a:srgbClr val="003399"/>
                </a:solidFill>
                <a:latin typeface="Garamond" panose="02020404030301010803" pitchFamily="18" charset="0"/>
              </a:rPr>
              <a:t>&gt;12 </a:t>
            </a:r>
            <a:r>
              <a:rPr lang="en-GB" sz="2000" dirty="0" err="1">
                <a:solidFill>
                  <a:srgbClr val="003399"/>
                </a:solidFill>
                <a:latin typeface="Garamond" panose="02020404030301010803" pitchFamily="18" charset="0"/>
              </a:rPr>
              <a:t>mol</a:t>
            </a:r>
            <a:r>
              <a:rPr lang="en-GB" sz="2000" dirty="0">
                <a:solidFill>
                  <a:srgbClr val="003399"/>
                </a:solidFill>
                <a:latin typeface="Garamond" panose="02020404030301010803" pitchFamily="18" charset="0"/>
              </a:rPr>
              <a:t>% of CO</a:t>
            </a:r>
            <a:r>
              <a:rPr lang="en-GB" sz="2000" baseline="-25000" dirty="0">
                <a:solidFill>
                  <a:srgbClr val="003399"/>
                </a:solidFill>
                <a:latin typeface="Garamond" panose="02020404030301010803" pitchFamily="18" charset="0"/>
              </a:rPr>
              <a:t>2</a:t>
            </a:r>
            <a:r>
              <a:rPr lang="en-GB" sz="2000" dirty="0">
                <a:solidFill>
                  <a:srgbClr val="003399"/>
                </a:solidFill>
                <a:latin typeface="Garamond" panose="02020404030301010803" pitchFamily="18" charset="0"/>
              </a:rPr>
              <a:t>, &gt;3% of Nitrogen and any H</a:t>
            </a:r>
            <a:r>
              <a:rPr lang="en-GB" sz="2000" baseline="-25000" dirty="0">
                <a:solidFill>
                  <a:srgbClr val="003399"/>
                </a:solidFill>
                <a:latin typeface="Garamond" panose="02020404030301010803" pitchFamily="18" charset="0"/>
              </a:rPr>
              <a:t>2</a:t>
            </a:r>
            <a:r>
              <a:rPr lang="en-GB" sz="2000" dirty="0">
                <a:solidFill>
                  <a:srgbClr val="003399"/>
                </a:solidFill>
                <a:latin typeface="Garamond" panose="02020404030301010803" pitchFamily="18" charset="0"/>
              </a:rPr>
              <a:t>S, then the parameter </a:t>
            </a:r>
            <a:r>
              <a:rPr lang="el-GR" sz="2000" dirty="0">
                <a:solidFill>
                  <a:srgbClr val="003399"/>
                </a:solidFill>
                <a:latin typeface="Garamond" panose="02020404030301010803" pitchFamily="18" charset="0"/>
              </a:rPr>
              <a:t>γ</a:t>
            </a:r>
            <a:r>
              <a:rPr lang="en-GB" sz="2000" baseline="-25000" dirty="0">
                <a:solidFill>
                  <a:srgbClr val="003399"/>
                </a:solidFill>
                <a:latin typeface="Garamond" panose="02020404030301010803" pitchFamily="18" charset="0"/>
              </a:rPr>
              <a:t>h</a:t>
            </a:r>
            <a:r>
              <a:rPr lang="en-GB" sz="2000" dirty="0">
                <a:solidFill>
                  <a:srgbClr val="003399"/>
                </a:solidFill>
                <a:latin typeface="Garamond" panose="02020404030301010803" pitchFamily="18" charset="0"/>
              </a:rPr>
              <a:t> is determined </a:t>
            </a:r>
            <a:r>
              <a:rPr lang="en-GB" sz="2000" dirty="0" smtClean="0">
                <a:solidFill>
                  <a:srgbClr val="003399"/>
                </a:solidFill>
                <a:latin typeface="Garamond" panose="02020404030301010803" pitchFamily="18" charset="0"/>
              </a:rPr>
              <a:t>thus:</a:t>
            </a:r>
          </a:p>
          <a:p>
            <a:pPr marL="1257300" lvl="2" indent="-342900">
              <a:buSzPct val="100000"/>
              <a:buBlip>
                <a:blip r:embed="rId2"/>
              </a:buBlip>
            </a:pPr>
            <a:endParaRPr lang="en-GB" sz="2000" dirty="0" smtClean="0">
              <a:solidFill>
                <a:srgbClr val="003399"/>
              </a:solidFill>
              <a:latin typeface="Garamond" panose="02020404030301010803" pitchFamily="18" charset="0"/>
            </a:endParaRPr>
          </a:p>
          <a:p>
            <a:pPr marL="1257300" lvl="2" indent="-342900">
              <a:buSzPct val="100000"/>
              <a:buBlip>
                <a:blip r:embed="rId2"/>
              </a:buBlip>
            </a:pPr>
            <a:endParaRPr lang="en-US" sz="2400" dirty="0" smtClean="0">
              <a:solidFill>
                <a:srgbClr val="003399"/>
              </a:solidFill>
              <a:latin typeface="Garamond" pitchFamily="18" charset="0"/>
            </a:endParaRPr>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44987" y="5105400"/>
            <a:ext cx="5257800" cy="904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6061040"/>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Image result for fluid flow through porous media, imag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Image result for fluid flow through porous media, imag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Title 1"/>
          <p:cNvSpPr txBox="1">
            <a:spLocks/>
          </p:cNvSpPr>
          <p:nvPr/>
        </p:nvSpPr>
        <p:spPr>
          <a:xfrm>
            <a:off x="1587" y="0"/>
            <a:ext cx="10470340" cy="990600"/>
          </a:xfrm>
          <a:prstGeom prst="rect">
            <a:avLst/>
          </a:prstGeom>
          <a:solidFill>
            <a:srgbClr val="7030A0"/>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000" dirty="0">
                <a:solidFill>
                  <a:schemeClr val="bg1"/>
                </a:solidFill>
                <a:latin typeface="Monotype Corsiva" panose="03010101010201010101" pitchFamily="66" charset="0"/>
              </a:rPr>
              <a:t>PET </a:t>
            </a:r>
            <a:r>
              <a:rPr lang="en-US" sz="2000" dirty="0" smtClean="0">
                <a:solidFill>
                  <a:schemeClr val="bg1"/>
                </a:solidFill>
                <a:latin typeface="Monotype Corsiva" panose="03010101010201010101" pitchFamily="66" charset="0"/>
              </a:rPr>
              <a:t>328: Computer Applications in Petroleum Engineering – with Python Programming	</a:t>
            </a:r>
            <a:r>
              <a:rPr lang="en-US" sz="2000" dirty="0" smtClean="0">
                <a:solidFill>
                  <a:srgbClr val="FFFF00"/>
                </a:solidFill>
                <a:latin typeface="Monotype Corsiva" panose="03010101010201010101" pitchFamily="66" charset="0"/>
              </a:rPr>
              <a:t>Dr. Mosobalaje, O. O.</a:t>
            </a:r>
            <a:endParaRPr lang="en-US" sz="2000" dirty="0">
              <a:solidFill>
                <a:srgbClr val="FFFF00"/>
              </a:solidFill>
              <a:latin typeface="Monotype Corsiva" panose="03010101010201010101" pitchFamily="66" charset="0"/>
            </a:endParaRPr>
          </a:p>
          <a:p>
            <a:r>
              <a:rPr lang="en-US" sz="2800" dirty="0">
                <a:solidFill>
                  <a:schemeClr val="bg1"/>
                </a:solidFill>
                <a:latin typeface="Garamond" panose="02020404030301010803" pitchFamily="18" charset="0"/>
              </a:rPr>
              <a:t>GETTING STARTED WITH PYTHON</a:t>
            </a:r>
            <a:endParaRPr lang="en-US" sz="2800" dirty="0" smtClean="0">
              <a:solidFill>
                <a:schemeClr val="bg1"/>
              </a:solidFill>
              <a:latin typeface="Garamond" panose="02020404030301010803" pitchFamily="18" charset="0"/>
            </a:endParaRPr>
          </a:p>
        </p:txBody>
      </p:sp>
      <p:sp>
        <p:nvSpPr>
          <p:cNvPr id="6" name="Rectangle 5"/>
          <p:cNvSpPr/>
          <p:nvPr/>
        </p:nvSpPr>
        <p:spPr>
          <a:xfrm>
            <a:off x="155573" y="954643"/>
            <a:ext cx="11885614" cy="5663089"/>
          </a:xfrm>
          <a:prstGeom prst="rect">
            <a:avLst/>
          </a:prstGeom>
        </p:spPr>
        <p:txBody>
          <a:bodyPr wrap="square" numCol="1">
            <a:spAutoFit/>
          </a:bodyPr>
          <a:lstStyle/>
          <a:p>
            <a:pPr algn="ctr">
              <a:buSzPct val="100000"/>
            </a:pPr>
            <a:r>
              <a:rPr lang="en-US" sz="2800" dirty="0" smtClean="0">
                <a:solidFill>
                  <a:srgbClr val="FF0000"/>
                </a:solidFill>
                <a:latin typeface="Garamond" panose="02020404030301010803" pitchFamily="18" charset="0"/>
              </a:rPr>
              <a:t>Conditional Statements</a:t>
            </a:r>
          </a:p>
          <a:p>
            <a:pPr algn="ctr">
              <a:buSzPct val="100000"/>
            </a:pPr>
            <a:r>
              <a:rPr lang="en-US" sz="2800" dirty="0" smtClean="0">
                <a:solidFill>
                  <a:srgbClr val="FF0000"/>
                </a:solidFill>
                <a:latin typeface="Garamond" panose="02020404030301010803" pitchFamily="18" charset="0"/>
              </a:rPr>
              <a:t>if… Statement (Conditional Execution)</a:t>
            </a:r>
          </a:p>
          <a:p>
            <a:pPr>
              <a:lnSpc>
                <a:spcPct val="150000"/>
              </a:lnSpc>
              <a:buSzPct val="100000"/>
            </a:pPr>
            <a:r>
              <a:rPr lang="en-US" sz="2800" dirty="0" smtClean="0">
                <a:solidFill>
                  <a:srgbClr val="FF0000"/>
                </a:solidFill>
                <a:latin typeface="Garamond" panose="02020404030301010803" pitchFamily="18" charset="0"/>
              </a:rPr>
              <a:t>Petroleum engineering application</a:t>
            </a:r>
          </a:p>
          <a:p>
            <a:pPr marL="342900" indent="-342900">
              <a:buSzPct val="100000"/>
              <a:buBlip>
                <a:blip r:embed="rId2"/>
              </a:buBlip>
            </a:pPr>
            <a:r>
              <a:rPr lang="en-US" sz="2400" dirty="0" smtClean="0">
                <a:solidFill>
                  <a:srgbClr val="FF0000"/>
                </a:solidFill>
                <a:latin typeface="Garamond" pitchFamily="18" charset="0"/>
              </a:rPr>
              <a:t>Computing pseudo-critical gas properties using Sutton’s correlation</a:t>
            </a:r>
          </a:p>
          <a:p>
            <a:pPr marL="800100" lvl="1" indent="-342900">
              <a:buSzPct val="100000"/>
              <a:buBlip>
                <a:blip r:embed="rId2"/>
              </a:buBlip>
            </a:pPr>
            <a:r>
              <a:rPr lang="en-US" sz="2400" dirty="0" smtClean="0">
                <a:solidFill>
                  <a:srgbClr val="003399"/>
                </a:solidFill>
                <a:latin typeface="Garamond" pitchFamily="18" charset="0"/>
              </a:rPr>
              <a:t>The first step in Sutton’s can be executed with an if … statement.</a:t>
            </a:r>
          </a:p>
          <a:p>
            <a:pPr lvl="1">
              <a:buSzPct val="100000"/>
            </a:pPr>
            <a:endParaRPr lang="en-US" sz="2400" dirty="0" smtClean="0">
              <a:solidFill>
                <a:srgbClr val="003399"/>
              </a:solidFill>
              <a:latin typeface="Garamond" pitchFamily="18" charset="0"/>
            </a:endParaRPr>
          </a:p>
          <a:p>
            <a:pPr marL="800100" lvl="1" indent="-342900">
              <a:buSzPct val="100000"/>
              <a:buBlip>
                <a:blip r:embed="rId2"/>
              </a:buBlip>
            </a:pPr>
            <a:r>
              <a:rPr lang="en-US" sz="2400" dirty="0" smtClean="0">
                <a:solidFill>
                  <a:srgbClr val="003399"/>
                </a:solidFill>
                <a:latin typeface="Garamond" pitchFamily="18" charset="0"/>
              </a:rPr>
              <a:t>Observe that the procedure implies that if any of the impurities in the gas exceeds the stated threshold value, then, the given gas gravity (</a:t>
            </a:r>
            <a:r>
              <a:rPr lang="el-GR" sz="2400" dirty="0">
                <a:solidFill>
                  <a:srgbClr val="003399"/>
                </a:solidFill>
                <a:latin typeface="Garamond" panose="02020404030301010803" pitchFamily="18" charset="0"/>
              </a:rPr>
              <a:t>γ</a:t>
            </a:r>
            <a:r>
              <a:rPr lang="en-GB" sz="2400" baseline="-25000" dirty="0" smtClean="0">
                <a:solidFill>
                  <a:srgbClr val="003399"/>
                </a:solidFill>
                <a:latin typeface="Garamond" panose="02020404030301010803" pitchFamily="18" charset="0"/>
              </a:rPr>
              <a:t>w</a:t>
            </a:r>
            <a:r>
              <a:rPr lang="en-GB" sz="2400" dirty="0" smtClean="0">
                <a:solidFill>
                  <a:srgbClr val="003399"/>
                </a:solidFill>
                <a:latin typeface="Garamond" panose="02020404030301010803" pitchFamily="18" charset="0"/>
              </a:rPr>
              <a:t>) need to be corrected for the effects of the impurities, using the given equation.</a:t>
            </a:r>
          </a:p>
          <a:p>
            <a:pPr lvl="1">
              <a:buSzPct val="100000"/>
            </a:pPr>
            <a:endParaRPr lang="en-GB" sz="2400" dirty="0" smtClean="0">
              <a:solidFill>
                <a:srgbClr val="003399"/>
              </a:solidFill>
              <a:latin typeface="Garamond" panose="02020404030301010803" pitchFamily="18" charset="0"/>
            </a:endParaRPr>
          </a:p>
          <a:p>
            <a:pPr marL="800100" lvl="1" indent="-342900">
              <a:buSzPct val="100000"/>
              <a:buBlip>
                <a:blip r:embed="rId2"/>
              </a:buBlip>
            </a:pPr>
            <a:r>
              <a:rPr lang="en-GB" sz="2400" dirty="0" smtClean="0">
                <a:solidFill>
                  <a:srgbClr val="003399"/>
                </a:solidFill>
                <a:latin typeface="Garamond" panose="02020404030301010803" pitchFamily="18" charset="0"/>
              </a:rPr>
              <a:t>However, the correction task should be neglected if none of the impurities exceeds its threshold value.</a:t>
            </a:r>
          </a:p>
          <a:p>
            <a:pPr lvl="1">
              <a:buSzPct val="100000"/>
            </a:pPr>
            <a:endParaRPr lang="en-GB" sz="2400" dirty="0" smtClean="0">
              <a:solidFill>
                <a:srgbClr val="003399"/>
              </a:solidFill>
              <a:latin typeface="Garamond" panose="02020404030301010803" pitchFamily="18" charset="0"/>
            </a:endParaRPr>
          </a:p>
          <a:p>
            <a:pPr marL="1257300" lvl="2" indent="-342900">
              <a:buSzPct val="100000"/>
              <a:buBlip>
                <a:blip r:embed="rId2"/>
              </a:buBlip>
            </a:pPr>
            <a:endParaRPr lang="en-US" sz="2400" dirty="0" smtClean="0">
              <a:solidFill>
                <a:srgbClr val="003399"/>
              </a:solidFill>
              <a:latin typeface="Garamond" pitchFamily="18" charset="0"/>
            </a:endParaRPr>
          </a:p>
        </p:txBody>
      </p:sp>
    </p:spTree>
    <p:extLst>
      <p:ext uri="{BB962C8B-B14F-4D97-AF65-F5344CB8AC3E}">
        <p14:creationId xmlns:p14="http://schemas.microsoft.com/office/powerpoint/2010/main" val="1296703964"/>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Image result for fluid flow through porous media, imag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Image result for fluid flow through porous media, imag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Title 1"/>
          <p:cNvSpPr txBox="1">
            <a:spLocks/>
          </p:cNvSpPr>
          <p:nvPr/>
        </p:nvSpPr>
        <p:spPr>
          <a:xfrm>
            <a:off x="1587" y="0"/>
            <a:ext cx="10470340" cy="990600"/>
          </a:xfrm>
          <a:prstGeom prst="rect">
            <a:avLst/>
          </a:prstGeom>
          <a:solidFill>
            <a:srgbClr val="7030A0"/>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000" dirty="0">
                <a:solidFill>
                  <a:schemeClr val="bg1"/>
                </a:solidFill>
                <a:latin typeface="Monotype Corsiva" panose="03010101010201010101" pitchFamily="66" charset="0"/>
              </a:rPr>
              <a:t>PET </a:t>
            </a:r>
            <a:r>
              <a:rPr lang="en-US" sz="2000" dirty="0" smtClean="0">
                <a:solidFill>
                  <a:schemeClr val="bg1"/>
                </a:solidFill>
                <a:latin typeface="Monotype Corsiva" panose="03010101010201010101" pitchFamily="66" charset="0"/>
              </a:rPr>
              <a:t>328: Computer Applications in Petroleum Engineering – with Python Programming	</a:t>
            </a:r>
            <a:r>
              <a:rPr lang="en-US" sz="2000" dirty="0" smtClean="0">
                <a:solidFill>
                  <a:srgbClr val="FFFF00"/>
                </a:solidFill>
                <a:latin typeface="Monotype Corsiva" panose="03010101010201010101" pitchFamily="66" charset="0"/>
              </a:rPr>
              <a:t>Dr. Mosobalaje, O. O.</a:t>
            </a:r>
            <a:endParaRPr lang="en-US" sz="2000" dirty="0">
              <a:solidFill>
                <a:srgbClr val="FFFF00"/>
              </a:solidFill>
              <a:latin typeface="Monotype Corsiva" panose="03010101010201010101" pitchFamily="66" charset="0"/>
            </a:endParaRPr>
          </a:p>
          <a:p>
            <a:r>
              <a:rPr lang="en-US" sz="2800" dirty="0">
                <a:solidFill>
                  <a:schemeClr val="bg1"/>
                </a:solidFill>
                <a:latin typeface="Garamond" panose="02020404030301010803" pitchFamily="18" charset="0"/>
              </a:rPr>
              <a:t>GETTING STARTED WITH PYTHON</a:t>
            </a:r>
            <a:endParaRPr lang="en-US" sz="2800" dirty="0" smtClean="0">
              <a:solidFill>
                <a:schemeClr val="bg1"/>
              </a:solidFill>
              <a:latin typeface="Garamond" panose="02020404030301010803" pitchFamily="18" charset="0"/>
            </a:endParaRPr>
          </a:p>
        </p:txBody>
      </p:sp>
      <p:sp>
        <p:nvSpPr>
          <p:cNvPr id="6" name="Rectangle 5"/>
          <p:cNvSpPr/>
          <p:nvPr/>
        </p:nvSpPr>
        <p:spPr>
          <a:xfrm>
            <a:off x="155573" y="954643"/>
            <a:ext cx="11885614" cy="4924425"/>
          </a:xfrm>
          <a:prstGeom prst="rect">
            <a:avLst/>
          </a:prstGeom>
        </p:spPr>
        <p:txBody>
          <a:bodyPr wrap="square" numCol="1">
            <a:spAutoFit/>
          </a:bodyPr>
          <a:lstStyle/>
          <a:p>
            <a:pPr algn="ctr">
              <a:buSzPct val="100000"/>
            </a:pPr>
            <a:r>
              <a:rPr lang="en-US" sz="2800" dirty="0" smtClean="0">
                <a:solidFill>
                  <a:srgbClr val="FF0000"/>
                </a:solidFill>
                <a:latin typeface="Garamond" panose="02020404030301010803" pitchFamily="18" charset="0"/>
              </a:rPr>
              <a:t>Conditional Statements</a:t>
            </a:r>
          </a:p>
          <a:p>
            <a:pPr algn="ctr">
              <a:buSzPct val="100000"/>
            </a:pPr>
            <a:r>
              <a:rPr lang="en-US" sz="2800" dirty="0" smtClean="0">
                <a:solidFill>
                  <a:srgbClr val="FF0000"/>
                </a:solidFill>
                <a:latin typeface="Garamond" panose="02020404030301010803" pitchFamily="18" charset="0"/>
              </a:rPr>
              <a:t>if… Statement (Conditional Execution)</a:t>
            </a:r>
          </a:p>
          <a:p>
            <a:pPr>
              <a:lnSpc>
                <a:spcPct val="150000"/>
              </a:lnSpc>
              <a:buSzPct val="100000"/>
            </a:pPr>
            <a:r>
              <a:rPr lang="en-US" sz="2800" dirty="0" smtClean="0">
                <a:solidFill>
                  <a:srgbClr val="FF0000"/>
                </a:solidFill>
                <a:latin typeface="Garamond" panose="02020404030301010803" pitchFamily="18" charset="0"/>
              </a:rPr>
              <a:t>Petroleum engineering application</a:t>
            </a:r>
          </a:p>
          <a:p>
            <a:pPr marL="342900" indent="-342900">
              <a:buSzPct val="100000"/>
              <a:buBlip>
                <a:blip r:embed="rId2"/>
              </a:buBlip>
            </a:pPr>
            <a:r>
              <a:rPr lang="en-US" sz="2400" dirty="0" smtClean="0">
                <a:solidFill>
                  <a:srgbClr val="FF0000"/>
                </a:solidFill>
                <a:latin typeface="Garamond" pitchFamily="18" charset="0"/>
              </a:rPr>
              <a:t>Computing pseudo-critical gas properties using Sutton’s correlation</a:t>
            </a:r>
          </a:p>
          <a:p>
            <a:pPr marL="800100" lvl="1" indent="-342900">
              <a:buSzPct val="100000"/>
              <a:buBlip>
                <a:blip r:embed="rId2"/>
              </a:buBlip>
            </a:pPr>
            <a:r>
              <a:rPr lang="en-US" sz="2400" dirty="0" smtClean="0">
                <a:solidFill>
                  <a:srgbClr val="003399"/>
                </a:solidFill>
                <a:latin typeface="Garamond" pitchFamily="18" charset="0"/>
              </a:rPr>
              <a:t>To execute this procedure, we simply construct a  Boolean condition to test if any threshold is violated.</a:t>
            </a:r>
          </a:p>
          <a:p>
            <a:pPr marL="800100" lvl="1" indent="-342900">
              <a:buSzPct val="100000"/>
              <a:buBlip>
                <a:blip r:embed="rId2"/>
              </a:buBlip>
            </a:pPr>
            <a:r>
              <a:rPr lang="en-US" sz="2400" dirty="0" smtClean="0">
                <a:solidFill>
                  <a:srgbClr val="003399"/>
                </a:solidFill>
                <a:latin typeface="Garamond" pitchFamily="18" charset="0"/>
              </a:rPr>
              <a:t>If the condition is evaluated as True, then a block of statement to perform the </a:t>
            </a:r>
            <a:r>
              <a:rPr lang="en-US" sz="2400" dirty="0" err="1" smtClean="0">
                <a:solidFill>
                  <a:srgbClr val="003399"/>
                </a:solidFill>
                <a:latin typeface="Garamond" panose="02020404030301010803" pitchFamily="18" charset="0"/>
              </a:rPr>
              <a:t>gs</a:t>
            </a:r>
            <a:r>
              <a:rPr lang="en-US" sz="2400" dirty="0" smtClean="0">
                <a:solidFill>
                  <a:srgbClr val="003399"/>
                </a:solidFill>
                <a:latin typeface="Garamond" panose="02020404030301010803" pitchFamily="18" charset="0"/>
              </a:rPr>
              <a:t> gravity correction is executed.</a:t>
            </a:r>
          </a:p>
          <a:p>
            <a:pPr marL="800100" lvl="1" indent="-342900">
              <a:buSzPct val="100000"/>
              <a:buBlip>
                <a:blip r:embed="rId2"/>
              </a:buBlip>
            </a:pPr>
            <a:r>
              <a:rPr lang="en-US" sz="2400" dirty="0" smtClean="0">
                <a:solidFill>
                  <a:srgbClr val="003399"/>
                </a:solidFill>
                <a:latin typeface="Garamond" panose="02020404030301010803" pitchFamily="18" charset="0"/>
              </a:rPr>
              <a:t>If the condition is evaluated to be False, there is no need for the correction, hence, the block of statement is skipped. </a:t>
            </a:r>
            <a:endParaRPr lang="en-GB" sz="2400" dirty="0" smtClean="0">
              <a:solidFill>
                <a:srgbClr val="003399"/>
              </a:solidFill>
              <a:latin typeface="Garamond" panose="02020404030301010803" pitchFamily="18" charset="0"/>
            </a:endParaRPr>
          </a:p>
          <a:p>
            <a:pPr lvl="1">
              <a:buSzPct val="100000"/>
            </a:pPr>
            <a:endParaRPr lang="en-GB" sz="2400" dirty="0" smtClean="0">
              <a:solidFill>
                <a:srgbClr val="003399"/>
              </a:solidFill>
              <a:latin typeface="Garamond" panose="02020404030301010803" pitchFamily="18" charset="0"/>
            </a:endParaRPr>
          </a:p>
          <a:p>
            <a:pPr marL="1257300" lvl="2" indent="-342900">
              <a:buSzPct val="100000"/>
              <a:buBlip>
                <a:blip r:embed="rId2"/>
              </a:buBlip>
            </a:pPr>
            <a:endParaRPr lang="en-US" sz="2400" dirty="0" smtClean="0">
              <a:solidFill>
                <a:srgbClr val="003399"/>
              </a:solidFill>
              <a:latin typeface="Garamond" pitchFamily="18" charset="0"/>
            </a:endParaRPr>
          </a:p>
        </p:txBody>
      </p:sp>
    </p:spTree>
    <p:extLst>
      <p:ext uri="{BB962C8B-B14F-4D97-AF65-F5344CB8AC3E}">
        <p14:creationId xmlns:p14="http://schemas.microsoft.com/office/powerpoint/2010/main" val="3465078043"/>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Image result for fluid flow through porous media, imag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Image result for fluid flow through porous media, imag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Title 1"/>
          <p:cNvSpPr txBox="1">
            <a:spLocks/>
          </p:cNvSpPr>
          <p:nvPr/>
        </p:nvSpPr>
        <p:spPr>
          <a:xfrm>
            <a:off x="1587" y="0"/>
            <a:ext cx="10470340" cy="990600"/>
          </a:xfrm>
          <a:prstGeom prst="rect">
            <a:avLst/>
          </a:prstGeom>
          <a:solidFill>
            <a:srgbClr val="7030A0"/>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000" dirty="0">
                <a:solidFill>
                  <a:schemeClr val="bg1"/>
                </a:solidFill>
                <a:latin typeface="Monotype Corsiva" panose="03010101010201010101" pitchFamily="66" charset="0"/>
              </a:rPr>
              <a:t>PET </a:t>
            </a:r>
            <a:r>
              <a:rPr lang="en-US" sz="2000" dirty="0" smtClean="0">
                <a:solidFill>
                  <a:schemeClr val="bg1"/>
                </a:solidFill>
                <a:latin typeface="Monotype Corsiva" panose="03010101010201010101" pitchFamily="66" charset="0"/>
              </a:rPr>
              <a:t>328: Computer Applications in Petroleum Engineering – with Python Programming	</a:t>
            </a:r>
            <a:r>
              <a:rPr lang="en-US" sz="2000" dirty="0" smtClean="0">
                <a:solidFill>
                  <a:srgbClr val="FFFF00"/>
                </a:solidFill>
                <a:latin typeface="Monotype Corsiva" panose="03010101010201010101" pitchFamily="66" charset="0"/>
              </a:rPr>
              <a:t>Dr. Mosobalaje, O. O.</a:t>
            </a:r>
            <a:endParaRPr lang="en-US" sz="2000" dirty="0">
              <a:solidFill>
                <a:srgbClr val="FFFF00"/>
              </a:solidFill>
              <a:latin typeface="Monotype Corsiva" panose="03010101010201010101" pitchFamily="66" charset="0"/>
            </a:endParaRPr>
          </a:p>
          <a:p>
            <a:r>
              <a:rPr lang="en-US" sz="2800" dirty="0">
                <a:solidFill>
                  <a:schemeClr val="bg1"/>
                </a:solidFill>
                <a:latin typeface="Garamond" panose="02020404030301010803" pitchFamily="18" charset="0"/>
              </a:rPr>
              <a:t>GETTING STARTED WITH PYTHON</a:t>
            </a:r>
            <a:endParaRPr lang="en-US" sz="2800" dirty="0" smtClean="0">
              <a:solidFill>
                <a:schemeClr val="bg1"/>
              </a:solidFill>
              <a:latin typeface="Garamond" panose="02020404030301010803" pitchFamily="18" charset="0"/>
            </a:endParaRPr>
          </a:p>
        </p:txBody>
      </p:sp>
      <p:sp>
        <p:nvSpPr>
          <p:cNvPr id="6" name="Rectangle 5"/>
          <p:cNvSpPr/>
          <p:nvPr/>
        </p:nvSpPr>
        <p:spPr>
          <a:xfrm>
            <a:off x="155573" y="954643"/>
            <a:ext cx="11885614" cy="3077766"/>
          </a:xfrm>
          <a:prstGeom prst="rect">
            <a:avLst/>
          </a:prstGeom>
        </p:spPr>
        <p:txBody>
          <a:bodyPr wrap="square" numCol="1">
            <a:spAutoFit/>
          </a:bodyPr>
          <a:lstStyle/>
          <a:p>
            <a:pPr algn="ctr">
              <a:buSzPct val="100000"/>
            </a:pPr>
            <a:r>
              <a:rPr lang="en-US" sz="2800" dirty="0" smtClean="0">
                <a:solidFill>
                  <a:srgbClr val="FF0000"/>
                </a:solidFill>
                <a:latin typeface="Garamond" panose="02020404030301010803" pitchFamily="18" charset="0"/>
              </a:rPr>
              <a:t>Conditional Statements</a:t>
            </a:r>
          </a:p>
          <a:p>
            <a:pPr algn="ctr">
              <a:buSzPct val="100000"/>
            </a:pPr>
            <a:r>
              <a:rPr lang="en-US" sz="2800" dirty="0" smtClean="0">
                <a:solidFill>
                  <a:srgbClr val="FF0000"/>
                </a:solidFill>
                <a:latin typeface="Garamond" panose="02020404030301010803" pitchFamily="18" charset="0"/>
              </a:rPr>
              <a:t>if… Statement (Conditional Execution)</a:t>
            </a:r>
          </a:p>
          <a:p>
            <a:pPr>
              <a:lnSpc>
                <a:spcPct val="150000"/>
              </a:lnSpc>
              <a:buSzPct val="100000"/>
            </a:pPr>
            <a:r>
              <a:rPr lang="en-US" sz="2800" dirty="0" smtClean="0">
                <a:solidFill>
                  <a:srgbClr val="FF0000"/>
                </a:solidFill>
                <a:latin typeface="Garamond" panose="02020404030301010803" pitchFamily="18" charset="0"/>
              </a:rPr>
              <a:t>Petroleum engineering application</a:t>
            </a:r>
          </a:p>
          <a:p>
            <a:pPr marL="342900" indent="-342900">
              <a:buSzPct val="100000"/>
              <a:buBlip>
                <a:blip r:embed="rId2"/>
              </a:buBlip>
            </a:pPr>
            <a:r>
              <a:rPr lang="en-US" sz="2400" dirty="0" smtClean="0">
                <a:solidFill>
                  <a:srgbClr val="FF0000"/>
                </a:solidFill>
                <a:latin typeface="Garamond" pitchFamily="18" charset="0"/>
              </a:rPr>
              <a:t>Computing pseudo-critical gas properties using Sutton’s correlation</a:t>
            </a:r>
          </a:p>
          <a:p>
            <a:pPr marL="800100" lvl="1" indent="-342900">
              <a:buSzPct val="100000"/>
              <a:buBlip>
                <a:blip r:embed="rId2"/>
              </a:buBlip>
            </a:pPr>
            <a:r>
              <a:rPr lang="en-US" sz="2400" dirty="0" smtClean="0">
                <a:solidFill>
                  <a:srgbClr val="003399"/>
                </a:solidFill>
                <a:latin typeface="Garamond" pitchFamily="18" charset="0"/>
              </a:rPr>
              <a:t> </a:t>
            </a:r>
            <a:endParaRPr lang="en-GB" sz="2400" dirty="0" smtClean="0">
              <a:solidFill>
                <a:srgbClr val="003399"/>
              </a:solidFill>
              <a:latin typeface="Garamond" panose="02020404030301010803" pitchFamily="18" charset="0"/>
            </a:endParaRPr>
          </a:p>
          <a:p>
            <a:pPr lvl="1">
              <a:buSzPct val="100000"/>
            </a:pPr>
            <a:endParaRPr lang="en-GB" sz="2400" dirty="0" smtClean="0">
              <a:solidFill>
                <a:srgbClr val="003399"/>
              </a:solidFill>
              <a:latin typeface="Garamond" panose="02020404030301010803" pitchFamily="18" charset="0"/>
            </a:endParaRPr>
          </a:p>
          <a:p>
            <a:pPr marL="1257300" lvl="2" indent="-342900">
              <a:buSzPct val="100000"/>
              <a:buBlip>
                <a:blip r:embed="rId2"/>
              </a:buBlip>
            </a:pPr>
            <a:endParaRPr lang="en-US" sz="2400" dirty="0" smtClean="0">
              <a:solidFill>
                <a:srgbClr val="003399"/>
              </a:solidFill>
              <a:latin typeface="Garamond" pitchFamily="18" charset="0"/>
            </a:endParaRP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20838" y="3124200"/>
            <a:ext cx="9649368" cy="1981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Rectangle 6"/>
          <p:cNvSpPr/>
          <p:nvPr/>
        </p:nvSpPr>
        <p:spPr>
          <a:xfrm>
            <a:off x="0" y="5151834"/>
            <a:ext cx="11885614" cy="400110"/>
          </a:xfrm>
          <a:prstGeom prst="rect">
            <a:avLst/>
          </a:prstGeom>
        </p:spPr>
        <p:txBody>
          <a:bodyPr wrap="square" numCol="1">
            <a:spAutoFit/>
          </a:bodyPr>
          <a:lstStyle/>
          <a:p>
            <a:pPr algn="ctr">
              <a:buSzPct val="100000"/>
            </a:pPr>
            <a:r>
              <a:rPr lang="en-US" sz="2000" dirty="0" smtClean="0">
                <a:solidFill>
                  <a:srgbClr val="002060"/>
                </a:solidFill>
                <a:latin typeface="Garamond" panose="02020404030301010803" pitchFamily="18" charset="0"/>
              </a:rPr>
              <a:t>The full script for this computation is available </a:t>
            </a:r>
            <a:r>
              <a:rPr lang="en-US" sz="2000" dirty="0" smtClean="0">
                <a:solidFill>
                  <a:srgbClr val="002060"/>
                </a:solidFill>
                <a:latin typeface="Garamond" panose="02020404030301010803" pitchFamily="18" charset="0"/>
                <a:hlinkClick r:id="rId4"/>
              </a:rPr>
              <a:t>here</a:t>
            </a:r>
            <a:endParaRPr lang="en-US" sz="2000" dirty="0" smtClean="0">
              <a:solidFill>
                <a:srgbClr val="002060"/>
              </a:solidFill>
              <a:latin typeface="Garamond" pitchFamily="18" charset="0"/>
            </a:endParaRPr>
          </a:p>
        </p:txBody>
      </p:sp>
    </p:spTree>
    <p:extLst>
      <p:ext uri="{BB962C8B-B14F-4D97-AF65-F5344CB8AC3E}">
        <p14:creationId xmlns:p14="http://schemas.microsoft.com/office/powerpoint/2010/main" val="82561273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Image result for fluid flow through porous media, imag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Image result for fluid flow through porous media, imag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Title 1"/>
          <p:cNvSpPr txBox="1">
            <a:spLocks/>
          </p:cNvSpPr>
          <p:nvPr/>
        </p:nvSpPr>
        <p:spPr>
          <a:xfrm>
            <a:off x="1587" y="0"/>
            <a:ext cx="10470340" cy="990600"/>
          </a:xfrm>
          <a:prstGeom prst="rect">
            <a:avLst/>
          </a:prstGeom>
          <a:solidFill>
            <a:srgbClr val="7030A0"/>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000" dirty="0">
                <a:solidFill>
                  <a:schemeClr val="bg1"/>
                </a:solidFill>
                <a:latin typeface="Monotype Corsiva" panose="03010101010201010101" pitchFamily="66" charset="0"/>
              </a:rPr>
              <a:t>PET </a:t>
            </a:r>
            <a:r>
              <a:rPr lang="en-US" sz="2000" dirty="0" smtClean="0">
                <a:solidFill>
                  <a:schemeClr val="bg1"/>
                </a:solidFill>
                <a:latin typeface="Monotype Corsiva" panose="03010101010201010101" pitchFamily="66" charset="0"/>
              </a:rPr>
              <a:t>328: Computer Applications in Petroleum Engineering – with Python Programming	</a:t>
            </a:r>
            <a:r>
              <a:rPr lang="en-US" sz="2000" dirty="0" smtClean="0">
                <a:solidFill>
                  <a:srgbClr val="FFFF00"/>
                </a:solidFill>
                <a:latin typeface="Monotype Corsiva" panose="03010101010201010101" pitchFamily="66" charset="0"/>
              </a:rPr>
              <a:t>Dr. Mosobalaje, O. O.</a:t>
            </a:r>
            <a:endParaRPr lang="en-US" sz="2000" dirty="0">
              <a:solidFill>
                <a:srgbClr val="FFFF00"/>
              </a:solidFill>
              <a:latin typeface="Monotype Corsiva" panose="03010101010201010101" pitchFamily="66" charset="0"/>
            </a:endParaRPr>
          </a:p>
          <a:p>
            <a:r>
              <a:rPr lang="en-US" sz="2800" dirty="0" smtClean="0">
                <a:solidFill>
                  <a:schemeClr val="bg1"/>
                </a:solidFill>
                <a:latin typeface="Garamond" panose="02020404030301010803" pitchFamily="18" charset="0"/>
              </a:rPr>
              <a:t>PREAMBLES</a:t>
            </a:r>
          </a:p>
        </p:txBody>
      </p:sp>
      <p:sp>
        <p:nvSpPr>
          <p:cNvPr id="6" name="Rectangle 5"/>
          <p:cNvSpPr/>
          <p:nvPr/>
        </p:nvSpPr>
        <p:spPr>
          <a:xfrm>
            <a:off x="155575" y="1066800"/>
            <a:ext cx="6250392" cy="4616648"/>
          </a:xfrm>
          <a:prstGeom prst="rect">
            <a:avLst/>
          </a:prstGeom>
        </p:spPr>
        <p:txBody>
          <a:bodyPr wrap="square" numCol="1">
            <a:spAutoFit/>
          </a:bodyPr>
          <a:lstStyle/>
          <a:p>
            <a:pPr algn="ctr">
              <a:lnSpc>
                <a:spcPct val="150000"/>
              </a:lnSpc>
              <a:buSzPct val="100000"/>
            </a:pPr>
            <a:r>
              <a:rPr lang="en-US" sz="2800" dirty="0" smtClean="0">
                <a:solidFill>
                  <a:srgbClr val="FF0000"/>
                </a:solidFill>
                <a:latin typeface="Garamond" panose="02020404030301010803" pitchFamily="18" charset="0"/>
              </a:rPr>
              <a:t>The Toolbox</a:t>
            </a:r>
          </a:p>
          <a:p>
            <a:pPr marL="342900" indent="-342900">
              <a:lnSpc>
                <a:spcPct val="150000"/>
              </a:lnSpc>
              <a:buSzPct val="100000"/>
              <a:buBlip>
                <a:blip r:embed="rId2"/>
              </a:buBlip>
            </a:pPr>
            <a:r>
              <a:rPr lang="en-US" sz="2400" dirty="0" smtClean="0">
                <a:solidFill>
                  <a:srgbClr val="FF0000"/>
                </a:solidFill>
                <a:latin typeface="Garamond" pitchFamily="18" charset="0"/>
              </a:rPr>
              <a:t>Installing Python 3</a:t>
            </a:r>
          </a:p>
          <a:p>
            <a:pPr>
              <a:lnSpc>
                <a:spcPct val="150000"/>
              </a:lnSpc>
              <a:buSzPct val="100000"/>
            </a:pPr>
            <a:r>
              <a:rPr lang="en-US" sz="2400" dirty="0" smtClean="0">
                <a:solidFill>
                  <a:srgbClr val="003399"/>
                </a:solidFill>
                <a:latin typeface="Garamond" pitchFamily="18" charset="0"/>
              </a:rPr>
              <a:t>Launch the downloaded executable file by double-clicking the file in your download folder.</a:t>
            </a:r>
          </a:p>
          <a:p>
            <a:pPr>
              <a:lnSpc>
                <a:spcPct val="150000"/>
              </a:lnSpc>
              <a:buSzPct val="100000"/>
            </a:pPr>
            <a:endParaRPr lang="en-US" sz="2400" dirty="0" smtClean="0">
              <a:solidFill>
                <a:srgbClr val="003399"/>
              </a:solidFill>
              <a:latin typeface="Garamond" pitchFamily="18" charset="0"/>
            </a:endParaRPr>
          </a:p>
          <a:p>
            <a:pPr>
              <a:lnSpc>
                <a:spcPct val="150000"/>
              </a:lnSpc>
              <a:buSzPct val="100000"/>
            </a:pPr>
            <a:r>
              <a:rPr lang="en-US" sz="2400" dirty="0" smtClean="0">
                <a:solidFill>
                  <a:srgbClr val="003399"/>
                </a:solidFill>
                <a:latin typeface="Garamond" pitchFamily="18" charset="0"/>
              </a:rPr>
              <a:t>Follow the steps as the installer leads</a:t>
            </a:r>
          </a:p>
          <a:p>
            <a:pPr>
              <a:lnSpc>
                <a:spcPct val="150000"/>
              </a:lnSpc>
              <a:buSzPct val="100000"/>
            </a:pPr>
            <a:r>
              <a:rPr lang="en-US" sz="2400" dirty="0" smtClean="0">
                <a:solidFill>
                  <a:srgbClr val="FF0000"/>
                </a:solidFill>
                <a:latin typeface="Garamond" pitchFamily="18" charset="0"/>
              </a:rPr>
              <a:t>Click on the default installation option.</a:t>
            </a:r>
          </a:p>
          <a:p>
            <a:pPr>
              <a:lnSpc>
                <a:spcPct val="150000"/>
              </a:lnSpc>
              <a:buSzPct val="100000"/>
            </a:pPr>
            <a:r>
              <a:rPr lang="en-US" sz="2400" dirty="0" smtClean="0">
                <a:solidFill>
                  <a:srgbClr val="FF0000"/>
                </a:solidFill>
                <a:latin typeface="Garamond" pitchFamily="18" charset="0"/>
              </a:rPr>
              <a:t>Ensure to check the Add Python 3.9 to PATH</a:t>
            </a:r>
            <a:r>
              <a:rPr lang="en-US" sz="2400" dirty="0" smtClean="0">
                <a:solidFill>
                  <a:srgbClr val="003399"/>
                </a:solidFill>
                <a:latin typeface="Garamond" pitchFamily="18" charset="0"/>
              </a:rPr>
              <a:t> </a:t>
            </a:r>
          </a:p>
        </p:txBody>
      </p:sp>
      <p:pic>
        <p:nvPicPr>
          <p:cNvPr id="3074" name="Picture 2" descr="F:\Capture\Capture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05967" y="1600200"/>
            <a:ext cx="5787620" cy="3914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6385434"/>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Image result for fluid flow through porous media, imag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Image result for fluid flow through porous media, imag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Title 1"/>
          <p:cNvSpPr txBox="1">
            <a:spLocks/>
          </p:cNvSpPr>
          <p:nvPr/>
        </p:nvSpPr>
        <p:spPr>
          <a:xfrm>
            <a:off x="1587" y="0"/>
            <a:ext cx="10470340" cy="990600"/>
          </a:xfrm>
          <a:prstGeom prst="rect">
            <a:avLst/>
          </a:prstGeom>
          <a:solidFill>
            <a:srgbClr val="7030A0"/>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000" dirty="0">
                <a:solidFill>
                  <a:schemeClr val="bg1"/>
                </a:solidFill>
                <a:latin typeface="Monotype Corsiva" panose="03010101010201010101" pitchFamily="66" charset="0"/>
              </a:rPr>
              <a:t>PET </a:t>
            </a:r>
            <a:r>
              <a:rPr lang="en-US" sz="2000" dirty="0" smtClean="0">
                <a:solidFill>
                  <a:schemeClr val="bg1"/>
                </a:solidFill>
                <a:latin typeface="Monotype Corsiva" panose="03010101010201010101" pitchFamily="66" charset="0"/>
              </a:rPr>
              <a:t>328: Computer Applications in Petroleum Engineering – with Python Programming	</a:t>
            </a:r>
            <a:r>
              <a:rPr lang="en-US" sz="2000" dirty="0" smtClean="0">
                <a:solidFill>
                  <a:srgbClr val="FFFF00"/>
                </a:solidFill>
                <a:latin typeface="Monotype Corsiva" panose="03010101010201010101" pitchFamily="66" charset="0"/>
              </a:rPr>
              <a:t>Dr. Mosobalaje, O. O.</a:t>
            </a:r>
            <a:endParaRPr lang="en-US" sz="2000" dirty="0">
              <a:solidFill>
                <a:srgbClr val="FFFF00"/>
              </a:solidFill>
              <a:latin typeface="Monotype Corsiva" panose="03010101010201010101" pitchFamily="66" charset="0"/>
            </a:endParaRPr>
          </a:p>
          <a:p>
            <a:r>
              <a:rPr lang="en-US" sz="2800" dirty="0">
                <a:solidFill>
                  <a:schemeClr val="bg1"/>
                </a:solidFill>
                <a:latin typeface="Garamond" panose="02020404030301010803" pitchFamily="18" charset="0"/>
              </a:rPr>
              <a:t>GETTING STARTED WITH PYTHON</a:t>
            </a:r>
            <a:endParaRPr lang="en-US" sz="2800" dirty="0" smtClean="0">
              <a:solidFill>
                <a:schemeClr val="bg1"/>
              </a:solidFill>
              <a:latin typeface="Garamond" panose="02020404030301010803" pitchFamily="18" charset="0"/>
            </a:endParaRPr>
          </a:p>
        </p:txBody>
      </p:sp>
      <p:sp>
        <p:nvSpPr>
          <p:cNvPr id="6" name="Rectangle 5"/>
          <p:cNvSpPr/>
          <p:nvPr/>
        </p:nvSpPr>
        <p:spPr>
          <a:xfrm>
            <a:off x="155573" y="954643"/>
            <a:ext cx="11885614" cy="4924425"/>
          </a:xfrm>
          <a:prstGeom prst="rect">
            <a:avLst/>
          </a:prstGeom>
        </p:spPr>
        <p:txBody>
          <a:bodyPr wrap="square" numCol="1">
            <a:spAutoFit/>
          </a:bodyPr>
          <a:lstStyle/>
          <a:p>
            <a:pPr algn="ctr">
              <a:buSzPct val="100000"/>
            </a:pPr>
            <a:r>
              <a:rPr lang="en-US" sz="2800" dirty="0" smtClean="0">
                <a:solidFill>
                  <a:srgbClr val="FF0000"/>
                </a:solidFill>
                <a:latin typeface="Garamond" panose="02020404030301010803" pitchFamily="18" charset="0"/>
              </a:rPr>
              <a:t>Conditional Statements</a:t>
            </a:r>
          </a:p>
          <a:p>
            <a:pPr algn="ctr">
              <a:buSzPct val="100000"/>
            </a:pPr>
            <a:r>
              <a:rPr lang="en-US" sz="2800" dirty="0" smtClean="0">
                <a:solidFill>
                  <a:srgbClr val="FF0000"/>
                </a:solidFill>
                <a:latin typeface="Garamond" panose="02020404030301010803" pitchFamily="18" charset="0"/>
              </a:rPr>
              <a:t>if… Statement (Conditional Execution)</a:t>
            </a:r>
          </a:p>
          <a:p>
            <a:pPr algn="ctr">
              <a:lnSpc>
                <a:spcPct val="150000"/>
              </a:lnSpc>
              <a:buSzPct val="100000"/>
            </a:pPr>
            <a:r>
              <a:rPr lang="en-US" sz="2800" dirty="0" smtClean="0">
                <a:solidFill>
                  <a:srgbClr val="FF0000"/>
                </a:solidFill>
                <a:latin typeface="Garamond" panose="02020404030301010803" pitchFamily="18" charset="0"/>
              </a:rPr>
              <a:t>Assignment 2</a:t>
            </a:r>
          </a:p>
          <a:p>
            <a:r>
              <a:rPr lang="en-US" sz="2400" dirty="0" smtClean="0">
                <a:solidFill>
                  <a:srgbClr val="003399"/>
                </a:solidFill>
                <a:latin typeface="Garamond" panose="02020404030301010803" pitchFamily="18" charset="0"/>
              </a:rPr>
              <a:t>Upgrade </a:t>
            </a:r>
            <a:r>
              <a:rPr lang="en-US" sz="2400" dirty="0">
                <a:solidFill>
                  <a:srgbClr val="003399"/>
                </a:solidFill>
                <a:latin typeface="Garamond" panose="02020404030301010803" pitchFamily="18" charset="0"/>
              </a:rPr>
              <a:t>the </a:t>
            </a:r>
            <a:r>
              <a:rPr lang="en-US" sz="2400" i="1" dirty="0">
                <a:solidFill>
                  <a:srgbClr val="003399"/>
                </a:solidFill>
                <a:latin typeface="Garamond" panose="02020404030301010803" pitchFamily="18" charset="0"/>
              </a:rPr>
              <a:t>demo_gas_grav_corr.py</a:t>
            </a:r>
            <a:r>
              <a:rPr lang="en-US" sz="2400" dirty="0">
                <a:solidFill>
                  <a:srgbClr val="003399"/>
                </a:solidFill>
                <a:latin typeface="Garamond" panose="02020404030301010803" pitchFamily="18" charset="0"/>
              </a:rPr>
              <a:t> script (hosted on </a:t>
            </a:r>
            <a:r>
              <a:rPr lang="en-US" sz="2400" i="1" dirty="0">
                <a:solidFill>
                  <a:srgbClr val="003399"/>
                </a:solidFill>
                <a:latin typeface="Garamond" panose="02020404030301010803" pitchFamily="18" charset="0"/>
              </a:rPr>
              <a:t>TTOWG/ PET328_2021_Class </a:t>
            </a:r>
            <a:r>
              <a:rPr lang="en-US" sz="2400" dirty="0">
                <a:solidFill>
                  <a:srgbClr val="003399"/>
                </a:solidFill>
                <a:latin typeface="Garamond" panose="02020404030301010803" pitchFamily="18" charset="0"/>
              </a:rPr>
              <a:t>GitHub repository) to perform the entire Sutton’s </a:t>
            </a:r>
            <a:r>
              <a:rPr lang="en-US" sz="2400" dirty="0" smtClean="0">
                <a:solidFill>
                  <a:srgbClr val="003399"/>
                </a:solidFill>
                <a:latin typeface="Garamond" panose="02020404030301010803" pitchFamily="18" charset="0"/>
              </a:rPr>
              <a:t>procedure. </a:t>
            </a:r>
            <a:r>
              <a:rPr lang="en-US" sz="2400" dirty="0">
                <a:solidFill>
                  <a:srgbClr val="003399"/>
                </a:solidFill>
                <a:latin typeface="Garamond" panose="02020404030301010803" pitchFamily="18" charset="0"/>
              </a:rPr>
              <a:t>Save the upgraded script as </a:t>
            </a:r>
            <a:r>
              <a:rPr lang="en-US" sz="2400" i="1" dirty="0">
                <a:solidFill>
                  <a:srgbClr val="003399"/>
                </a:solidFill>
                <a:latin typeface="Garamond" panose="02020404030301010803" pitchFamily="18" charset="0"/>
              </a:rPr>
              <a:t>sutton_correlation.py</a:t>
            </a:r>
            <a:r>
              <a:rPr lang="en-US" sz="2400" dirty="0">
                <a:solidFill>
                  <a:srgbClr val="003399"/>
                </a:solidFill>
                <a:latin typeface="Garamond" panose="02020404030301010803" pitchFamily="18" charset="0"/>
              </a:rPr>
              <a:t>, commit and push it to your GitHub repository. Submit the URL to your copy of </a:t>
            </a:r>
            <a:r>
              <a:rPr lang="en-US" sz="2400" i="1" dirty="0">
                <a:solidFill>
                  <a:srgbClr val="003399"/>
                </a:solidFill>
                <a:latin typeface="Garamond" panose="02020404030301010803" pitchFamily="18" charset="0"/>
              </a:rPr>
              <a:t>PET328_2021_Class </a:t>
            </a:r>
            <a:r>
              <a:rPr lang="en-US" sz="2400" dirty="0">
                <a:solidFill>
                  <a:srgbClr val="003399"/>
                </a:solidFill>
                <a:latin typeface="Garamond" panose="02020404030301010803" pitchFamily="18" charset="0"/>
              </a:rPr>
              <a:t>repository.  Furthermore, send a pull request to the original </a:t>
            </a:r>
            <a:r>
              <a:rPr lang="en-US" sz="2400" i="1" dirty="0">
                <a:solidFill>
                  <a:srgbClr val="003399"/>
                </a:solidFill>
                <a:latin typeface="Garamond" panose="02020404030301010803" pitchFamily="18" charset="0"/>
              </a:rPr>
              <a:t>TTOWG/ PET328_2021_Class</a:t>
            </a:r>
            <a:r>
              <a:rPr lang="en-US" sz="2400" dirty="0">
                <a:solidFill>
                  <a:srgbClr val="003399"/>
                </a:solidFill>
                <a:latin typeface="Garamond" panose="02020404030301010803" pitchFamily="18" charset="0"/>
              </a:rPr>
              <a:t> repository.</a:t>
            </a:r>
            <a:endParaRPr lang="en-US" sz="2400" dirty="0" smtClean="0">
              <a:solidFill>
                <a:srgbClr val="003399"/>
              </a:solidFill>
              <a:latin typeface="Garamond" pitchFamily="18" charset="0"/>
            </a:endParaRPr>
          </a:p>
          <a:p>
            <a:pPr marL="800100" lvl="1" indent="-342900">
              <a:buSzPct val="100000"/>
              <a:buBlip>
                <a:blip r:embed="rId2"/>
              </a:buBlip>
            </a:pPr>
            <a:r>
              <a:rPr lang="en-US" sz="2400" dirty="0" smtClean="0">
                <a:solidFill>
                  <a:srgbClr val="003399"/>
                </a:solidFill>
                <a:latin typeface="Garamond" pitchFamily="18" charset="0"/>
              </a:rPr>
              <a:t> </a:t>
            </a:r>
          </a:p>
          <a:p>
            <a:pPr marL="800100" lvl="1" indent="-342900">
              <a:buSzPct val="100000"/>
              <a:buBlip>
                <a:blip r:embed="rId2"/>
              </a:buBlip>
            </a:pPr>
            <a:r>
              <a:rPr lang="en-US" sz="2400" dirty="0" smtClean="0">
                <a:solidFill>
                  <a:srgbClr val="003399"/>
                </a:solidFill>
                <a:latin typeface="Garamond" pitchFamily="18" charset="0"/>
              </a:rPr>
              <a:t>The complete Sutton’s algorithm is available </a:t>
            </a:r>
            <a:r>
              <a:rPr lang="en-US" sz="2400" dirty="0" smtClean="0">
                <a:solidFill>
                  <a:srgbClr val="003399"/>
                </a:solidFill>
                <a:latin typeface="Garamond" panose="02020404030301010803" pitchFamily="18" charset="0"/>
                <a:hlinkClick r:id="rId3"/>
              </a:rPr>
              <a:t>here</a:t>
            </a:r>
            <a:r>
              <a:rPr lang="en-US" sz="2400" dirty="0" smtClean="0">
                <a:solidFill>
                  <a:srgbClr val="003399"/>
                </a:solidFill>
                <a:latin typeface="Garamond" panose="02020404030301010803" pitchFamily="18" charset="0"/>
              </a:rPr>
              <a:t>.</a:t>
            </a:r>
            <a:endParaRPr lang="en-GB" sz="2400" dirty="0" smtClean="0">
              <a:solidFill>
                <a:srgbClr val="003399"/>
              </a:solidFill>
              <a:latin typeface="Garamond" panose="02020404030301010803" pitchFamily="18" charset="0"/>
            </a:endParaRPr>
          </a:p>
          <a:p>
            <a:pPr lvl="1">
              <a:buSzPct val="100000"/>
            </a:pPr>
            <a:endParaRPr lang="en-GB" sz="2400" dirty="0" smtClean="0">
              <a:solidFill>
                <a:srgbClr val="003399"/>
              </a:solidFill>
              <a:latin typeface="Garamond" panose="02020404030301010803" pitchFamily="18" charset="0"/>
            </a:endParaRPr>
          </a:p>
          <a:p>
            <a:pPr marL="1257300" lvl="2" indent="-342900">
              <a:buSzPct val="100000"/>
              <a:buBlip>
                <a:blip r:embed="rId2"/>
              </a:buBlip>
            </a:pPr>
            <a:endParaRPr lang="en-US" sz="2400" dirty="0" smtClean="0">
              <a:solidFill>
                <a:srgbClr val="003399"/>
              </a:solidFill>
              <a:latin typeface="Garamond" pitchFamily="18" charset="0"/>
            </a:endParaRPr>
          </a:p>
        </p:txBody>
      </p:sp>
    </p:spTree>
    <p:extLst>
      <p:ext uri="{BB962C8B-B14F-4D97-AF65-F5344CB8AC3E}">
        <p14:creationId xmlns:p14="http://schemas.microsoft.com/office/powerpoint/2010/main" val="2294024514"/>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Image result for fluid flow through porous media, imag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Image result for fluid flow through porous media, imag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Title 1"/>
          <p:cNvSpPr txBox="1">
            <a:spLocks/>
          </p:cNvSpPr>
          <p:nvPr/>
        </p:nvSpPr>
        <p:spPr>
          <a:xfrm>
            <a:off x="1587" y="0"/>
            <a:ext cx="10470340" cy="990600"/>
          </a:xfrm>
          <a:prstGeom prst="rect">
            <a:avLst/>
          </a:prstGeom>
          <a:solidFill>
            <a:srgbClr val="7030A0"/>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000" dirty="0">
                <a:solidFill>
                  <a:schemeClr val="bg1"/>
                </a:solidFill>
                <a:latin typeface="Monotype Corsiva" panose="03010101010201010101" pitchFamily="66" charset="0"/>
              </a:rPr>
              <a:t>PET </a:t>
            </a:r>
            <a:r>
              <a:rPr lang="en-US" sz="2000" dirty="0" smtClean="0">
                <a:solidFill>
                  <a:schemeClr val="bg1"/>
                </a:solidFill>
                <a:latin typeface="Monotype Corsiva" panose="03010101010201010101" pitchFamily="66" charset="0"/>
              </a:rPr>
              <a:t>328: Computer Applications in Petroleum Engineering – with Python Programming	</a:t>
            </a:r>
            <a:r>
              <a:rPr lang="en-US" sz="2000" dirty="0" smtClean="0">
                <a:solidFill>
                  <a:srgbClr val="FFFF00"/>
                </a:solidFill>
                <a:latin typeface="Monotype Corsiva" panose="03010101010201010101" pitchFamily="66" charset="0"/>
              </a:rPr>
              <a:t>Dr. Mosobalaje, O. O.</a:t>
            </a:r>
            <a:endParaRPr lang="en-US" sz="2000" dirty="0">
              <a:solidFill>
                <a:srgbClr val="FFFF00"/>
              </a:solidFill>
              <a:latin typeface="Monotype Corsiva" panose="03010101010201010101" pitchFamily="66" charset="0"/>
            </a:endParaRPr>
          </a:p>
          <a:p>
            <a:r>
              <a:rPr lang="en-US" sz="2800" dirty="0">
                <a:solidFill>
                  <a:schemeClr val="bg1"/>
                </a:solidFill>
                <a:latin typeface="Garamond" panose="02020404030301010803" pitchFamily="18" charset="0"/>
              </a:rPr>
              <a:t>GETTING STARTED WITH PYTHON</a:t>
            </a:r>
            <a:endParaRPr lang="en-US" sz="2800" dirty="0" smtClean="0">
              <a:solidFill>
                <a:schemeClr val="bg1"/>
              </a:solidFill>
              <a:latin typeface="Garamond" panose="02020404030301010803" pitchFamily="18" charset="0"/>
            </a:endParaRPr>
          </a:p>
        </p:txBody>
      </p:sp>
      <p:sp>
        <p:nvSpPr>
          <p:cNvPr id="6" name="Rectangle 5"/>
          <p:cNvSpPr/>
          <p:nvPr/>
        </p:nvSpPr>
        <p:spPr>
          <a:xfrm>
            <a:off x="155573" y="954643"/>
            <a:ext cx="11885614" cy="5663089"/>
          </a:xfrm>
          <a:prstGeom prst="rect">
            <a:avLst/>
          </a:prstGeom>
        </p:spPr>
        <p:txBody>
          <a:bodyPr wrap="square" numCol="1">
            <a:spAutoFit/>
          </a:bodyPr>
          <a:lstStyle/>
          <a:p>
            <a:pPr algn="ctr">
              <a:buSzPct val="100000"/>
            </a:pPr>
            <a:r>
              <a:rPr lang="en-US" sz="2800" dirty="0" smtClean="0">
                <a:solidFill>
                  <a:srgbClr val="FF0000"/>
                </a:solidFill>
                <a:latin typeface="Garamond" panose="02020404030301010803" pitchFamily="18" charset="0"/>
              </a:rPr>
              <a:t>Conditional Statements</a:t>
            </a:r>
          </a:p>
          <a:p>
            <a:pPr algn="ctr">
              <a:buSzPct val="100000"/>
            </a:pPr>
            <a:r>
              <a:rPr lang="en-US" sz="2800" dirty="0" smtClean="0">
                <a:solidFill>
                  <a:srgbClr val="FF0000"/>
                </a:solidFill>
                <a:latin typeface="Garamond" panose="02020404030301010803" pitchFamily="18" charset="0"/>
              </a:rPr>
              <a:t>if… Statement (Conditional Execution)</a:t>
            </a:r>
          </a:p>
          <a:p>
            <a:pPr algn="ctr">
              <a:lnSpc>
                <a:spcPct val="150000"/>
              </a:lnSpc>
              <a:buSzPct val="100000"/>
            </a:pPr>
            <a:r>
              <a:rPr lang="en-US" sz="2800" dirty="0" smtClean="0">
                <a:solidFill>
                  <a:srgbClr val="FF0000"/>
                </a:solidFill>
                <a:latin typeface="Garamond" panose="02020404030301010803" pitchFamily="18" charset="0"/>
              </a:rPr>
              <a:t>Assignment 2</a:t>
            </a:r>
          </a:p>
          <a:p>
            <a:r>
              <a:rPr lang="en-US" sz="2000" dirty="0">
                <a:solidFill>
                  <a:srgbClr val="003399"/>
                </a:solidFill>
                <a:latin typeface="Garamond" panose="02020404030301010803" pitchFamily="18" charset="0"/>
              </a:rPr>
              <a:t>You may test run your script with the following data:</a:t>
            </a:r>
          </a:p>
          <a:p>
            <a:pPr marL="342900" indent="-342900">
              <a:buBlip>
                <a:blip r:embed="rId2"/>
              </a:buBlip>
            </a:pPr>
            <a:r>
              <a:rPr lang="en-US" sz="2000" b="1" dirty="0">
                <a:solidFill>
                  <a:srgbClr val="003399"/>
                </a:solidFill>
                <a:latin typeface="Garamond" panose="02020404030301010803" pitchFamily="18" charset="0"/>
              </a:rPr>
              <a:t> </a:t>
            </a:r>
            <a:r>
              <a:rPr lang="en-US" sz="2000" b="1" dirty="0" smtClean="0">
                <a:solidFill>
                  <a:srgbClr val="003399"/>
                </a:solidFill>
                <a:latin typeface="Garamond" panose="02020404030301010803" pitchFamily="18" charset="0"/>
              </a:rPr>
              <a:t>Inputs</a:t>
            </a:r>
            <a:endParaRPr lang="en-US" sz="2000" dirty="0">
              <a:solidFill>
                <a:srgbClr val="003399"/>
              </a:solidFill>
              <a:latin typeface="Garamond" panose="02020404030301010803" pitchFamily="18" charset="0"/>
            </a:endParaRPr>
          </a:p>
          <a:p>
            <a:pPr marL="800100" lvl="1" indent="-342900">
              <a:buBlip>
                <a:blip r:embed="rId2"/>
              </a:buBlip>
            </a:pPr>
            <a:r>
              <a:rPr lang="en-US" sz="2000" dirty="0">
                <a:solidFill>
                  <a:srgbClr val="003399"/>
                </a:solidFill>
                <a:latin typeface="Garamond" panose="02020404030301010803" pitchFamily="18" charset="0"/>
              </a:rPr>
              <a:t>y</a:t>
            </a:r>
            <a:r>
              <a:rPr lang="en-US" sz="2000" baseline="-25000" dirty="0">
                <a:solidFill>
                  <a:srgbClr val="003399"/>
                </a:solidFill>
                <a:latin typeface="Garamond" panose="02020404030301010803" pitchFamily="18" charset="0"/>
              </a:rPr>
              <a:t>CO2</a:t>
            </a:r>
            <a:r>
              <a:rPr lang="en-US" sz="2000" dirty="0">
                <a:solidFill>
                  <a:srgbClr val="003399"/>
                </a:solidFill>
                <a:latin typeface="Garamond" panose="02020404030301010803" pitchFamily="18" charset="0"/>
              </a:rPr>
              <a:t> = 0.0164</a:t>
            </a:r>
          </a:p>
          <a:p>
            <a:pPr marL="800100" lvl="1" indent="-342900">
              <a:buBlip>
                <a:blip r:embed="rId2"/>
              </a:buBlip>
            </a:pPr>
            <a:r>
              <a:rPr lang="en-US" sz="2000" dirty="0">
                <a:solidFill>
                  <a:srgbClr val="003399"/>
                </a:solidFill>
                <a:latin typeface="Garamond" panose="02020404030301010803" pitchFamily="18" charset="0"/>
              </a:rPr>
              <a:t>y</a:t>
            </a:r>
            <a:r>
              <a:rPr lang="en-US" sz="2000" baseline="-25000" dirty="0">
                <a:solidFill>
                  <a:srgbClr val="003399"/>
                </a:solidFill>
                <a:latin typeface="Garamond" panose="02020404030301010803" pitchFamily="18" charset="0"/>
              </a:rPr>
              <a:t>N2</a:t>
            </a:r>
            <a:r>
              <a:rPr lang="en-US" sz="2000" dirty="0">
                <a:solidFill>
                  <a:srgbClr val="003399"/>
                </a:solidFill>
                <a:latin typeface="Garamond" panose="02020404030301010803" pitchFamily="18" charset="0"/>
              </a:rPr>
              <a:t> = 0.0236</a:t>
            </a:r>
          </a:p>
          <a:p>
            <a:pPr marL="800100" lvl="1" indent="-342900">
              <a:buBlip>
                <a:blip r:embed="rId2"/>
              </a:buBlip>
            </a:pPr>
            <a:r>
              <a:rPr lang="en-US" sz="2000" dirty="0">
                <a:solidFill>
                  <a:srgbClr val="003399"/>
                </a:solidFill>
                <a:latin typeface="Garamond" panose="02020404030301010803" pitchFamily="18" charset="0"/>
              </a:rPr>
              <a:t>y</a:t>
            </a:r>
            <a:r>
              <a:rPr lang="en-US" sz="2000" baseline="-25000" dirty="0">
                <a:solidFill>
                  <a:srgbClr val="003399"/>
                </a:solidFill>
                <a:latin typeface="Garamond" panose="02020404030301010803" pitchFamily="18" charset="0"/>
              </a:rPr>
              <a:t>H2S</a:t>
            </a:r>
            <a:r>
              <a:rPr lang="en-US" sz="2000" dirty="0">
                <a:solidFill>
                  <a:srgbClr val="003399"/>
                </a:solidFill>
                <a:latin typeface="Garamond" panose="02020404030301010803" pitchFamily="18" charset="0"/>
              </a:rPr>
              <a:t> = 0.1841</a:t>
            </a:r>
          </a:p>
          <a:p>
            <a:pPr marL="800100" lvl="1" indent="-342900">
              <a:buBlip>
                <a:blip r:embed="rId2"/>
              </a:buBlip>
            </a:pPr>
            <a:r>
              <a:rPr lang="en-US" sz="2000" dirty="0">
                <a:solidFill>
                  <a:srgbClr val="003399"/>
                </a:solidFill>
                <a:latin typeface="Garamond" panose="02020404030301010803" pitchFamily="18" charset="0"/>
              </a:rPr>
              <a:t>Gas gravity = 0.6992</a:t>
            </a:r>
          </a:p>
          <a:p>
            <a:r>
              <a:rPr lang="en-US" sz="2000" b="1" dirty="0">
                <a:solidFill>
                  <a:srgbClr val="003399"/>
                </a:solidFill>
                <a:latin typeface="Garamond" panose="02020404030301010803" pitchFamily="18" charset="0"/>
              </a:rPr>
              <a:t> </a:t>
            </a:r>
            <a:r>
              <a:rPr lang="en-US" sz="2000" b="1" dirty="0" smtClean="0">
                <a:solidFill>
                  <a:srgbClr val="003399"/>
                </a:solidFill>
                <a:latin typeface="Garamond" panose="02020404030301010803" pitchFamily="18" charset="0"/>
              </a:rPr>
              <a:t>Outputs</a:t>
            </a:r>
            <a:endParaRPr lang="en-US" sz="2000" dirty="0">
              <a:solidFill>
                <a:srgbClr val="003399"/>
              </a:solidFill>
              <a:latin typeface="Garamond" panose="02020404030301010803" pitchFamily="18" charset="0"/>
            </a:endParaRPr>
          </a:p>
          <a:p>
            <a:pPr marL="800100" lvl="1" indent="-342900">
              <a:buBlip>
                <a:blip r:embed="rId2"/>
              </a:buBlip>
            </a:pPr>
            <a:r>
              <a:rPr lang="en-US" sz="2000" dirty="0">
                <a:solidFill>
                  <a:srgbClr val="003399"/>
                </a:solidFill>
                <a:latin typeface="Garamond" panose="02020404030301010803" pitchFamily="18" charset="0"/>
              </a:rPr>
              <a:t>Corrected gas gravity = 0.5604</a:t>
            </a:r>
          </a:p>
          <a:p>
            <a:pPr marL="800100" lvl="1" indent="-342900">
              <a:buBlip>
                <a:blip r:embed="rId2"/>
              </a:buBlip>
            </a:pPr>
            <a:r>
              <a:rPr lang="en-US" sz="2000" dirty="0" err="1">
                <a:solidFill>
                  <a:srgbClr val="003399"/>
                </a:solidFill>
                <a:latin typeface="Garamond" panose="02020404030301010803" pitchFamily="18" charset="0"/>
              </a:rPr>
              <a:t>Ppch</a:t>
            </a:r>
            <a:r>
              <a:rPr lang="en-US" sz="2000" dirty="0">
                <a:solidFill>
                  <a:srgbClr val="003399"/>
                </a:solidFill>
                <a:latin typeface="Garamond" panose="02020404030301010803" pitchFamily="18" charset="0"/>
              </a:rPr>
              <a:t> = 682.3 </a:t>
            </a:r>
            <a:r>
              <a:rPr lang="en-US" sz="2000" dirty="0" err="1">
                <a:solidFill>
                  <a:srgbClr val="003399"/>
                </a:solidFill>
                <a:latin typeface="Garamond" panose="02020404030301010803" pitchFamily="18" charset="0"/>
              </a:rPr>
              <a:t>psia</a:t>
            </a:r>
            <a:r>
              <a:rPr lang="en-US" sz="2000" dirty="0">
                <a:solidFill>
                  <a:srgbClr val="003399"/>
                </a:solidFill>
                <a:latin typeface="Garamond" panose="02020404030301010803" pitchFamily="18" charset="0"/>
              </a:rPr>
              <a:t>.</a:t>
            </a:r>
          </a:p>
          <a:p>
            <a:pPr marL="800100" lvl="1" indent="-342900">
              <a:buBlip>
                <a:blip r:embed="rId2"/>
              </a:buBlip>
            </a:pPr>
            <a:r>
              <a:rPr lang="en-US" sz="2000" dirty="0" err="1">
                <a:solidFill>
                  <a:srgbClr val="003399"/>
                </a:solidFill>
                <a:latin typeface="Garamond" panose="02020404030301010803" pitchFamily="18" charset="0"/>
              </a:rPr>
              <a:t>Tpch</a:t>
            </a:r>
            <a:r>
              <a:rPr lang="en-US" sz="2000" dirty="0">
                <a:solidFill>
                  <a:srgbClr val="003399"/>
                </a:solidFill>
                <a:latin typeface="Garamond" panose="02020404030301010803" pitchFamily="18" charset="0"/>
              </a:rPr>
              <a:t> = 341.8 </a:t>
            </a:r>
            <a:r>
              <a:rPr lang="en-US" sz="2000" dirty="0" err="1">
                <a:solidFill>
                  <a:srgbClr val="003399"/>
                </a:solidFill>
                <a:latin typeface="Garamond" panose="02020404030301010803" pitchFamily="18" charset="0"/>
              </a:rPr>
              <a:t>deg</a:t>
            </a:r>
            <a:r>
              <a:rPr lang="en-US" sz="2000" dirty="0">
                <a:solidFill>
                  <a:srgbClr val="003399"/>
                </a:solidFill>
                <a:latin typeface="Garamond" panose="02020404030301010803" pitchFamily="18" charset="0"/>
              </a:rPr>
              <a:t> Rankine</a:t>
            </a:r>
          </a:p>
          <a:p>
            <a:pPr marL="800100" lvl="1" indent="-342900">
              <a:buBlip>
                <a:blip r:embed="rId2"/>
              </a:buBlip>
            </a:pPr>
            <a:r>
              <a:rPr lang="en-US" sz="2000" dirty="0" err="1">
                <a:solidFill>
                  <a:srgbClr val="003399"/>
                </a:solidFill>
                <a:latin typeface="Garamond" panose="02020404030301010803" pitchFamily="18" charset="0"/>
              </a:rPr>
              <a:t>Ppc</a:t>
            </a:r>
            <a:r>
              <a:rPr lang="en-US" sz="2000" dirty="0">
                <a:solidFill>
                  <a:srgbClr val="003399"/>
                </a:solidFill>
                <a:latin typeface="Garamond" panose="02020404030301010803" pitchFamily="18" charset="0"/>
              </a:rPr>
              <a:t> = 799.0 </a:t>
            </a:r>
            <a:r>
              <a:rPr lang="en-US" sz="2000" dirty="0" err="1">
                <a:solidFill>
                  <a:srgbClr val="003399"/>
                </a:solidFill>
                <a:latin typeface="Garamond" panose="02020404030301010803" pitchFamily="18" charset="0"/>
              </a:rPr>
              <a:t>psia</a:t>
            </a:r>
            <a:r>
              <a:rPr lang="en-US" sz="2000" dirty="0">
                <a:solidFill>
                  <a:srgbClr val="003399"/>
                </a:solidFill>
                <a:latin typeface="Garamond" panose="02020404030301010803" pitchFamily="18" charset="0"/>
              </a:rPr>
              <a:t>.</a:t>
            </a:r>
          </a:p>
          <a:p>
            <a:pPr marL="800100" lvl="1" indent="-342900">
              <a:buBlip>
                <a:blip r:embed="rId2"/>
              </a:buBlip>
            </a:pPr>
            <a:r>
              <a:rPr lang="en-US" sz="2000" dirty="0" err="1">
                <a:solidFill>
                  <a:srgbClr val="003399"/>
                </a:solidFill>
                <a:latin typeface="Garamond" panose="02020404030301010803" pitchFamily="18" charset="0"/>
              </a:rPr>
              <a:t>Tpc</a:t>
            </a:r>
            <a:r>
              <a:rPr lang="en-US" sz="2000" dirty="0">
                <a:solidFill>
                  <a:srgbClr val="003399"/>
                </a:solidFill>
                <a:latin typeface="Garamond" panose="02020404030301010803" pitchFamily="18" charset="0"/>
              </a:rPr>
              <a:t> = 403.3 </a:t>
            </a:r>
            <a:r>
              <a:rPr lang="en-US" sz="2000" dirty="0" err="1">
                <a:solidFill>
                  <a:srgbClr val="003399"/>
                </a:solidFill>
                <a:latin typeface="Garamond" panose="02020404030301010803" pitchFamily="18" charset="0"/>
              </a:rPr>
              <a:t>deg</a:t>
            </a:r>
            <a:r>
              <a:rPr lang="en-US" sz="2000" dirty="0">
                <a:solidFill>
                  <a:srgbClr val="003399"/>
                </a:solidFill>
                <a:latin typeface="Garamond" panose="02020404030301010803" pitchFamily="18" charset="0"/>
              </a:rPr>
              <a:t> Rankine</a:t>
            </a:r>
            <a:endParaRPr lang="en-GB" sz="2000" dirty="0" smtClean="0">
              <a:solidFill>
                <a:srgbClr val="003399"/>
              </a:solidFill>
              <a:latin typeface="Garamond" panose="02020404030301010803" pitchFamily="18" charset="0"/>
            </a:endParaRPr>
          </a:p>
          <a:p>
            <a:pPr marL="1257300" lvl="2" indent="-342900">
              <a:buSzPct val="100000"/>
              <a:buBlip>
                <a:blip r:embed="rId2"/>
              </a:buBlip>
            </a:pPr>
            <a:endParaRPr lang="en-US" sz="2400" dirty="0" smtClean="0">
              <a:solidFill>
                <a:srgbClr val="003399"/>
              </a:solidFill>
              <a:latin typeface="Garamond" pitchFamily="18" charset="0"/>
            </a:endParaRPr>
          </a:p>
        </p:txBody>
      </p:sp>
    </p:spTree>
    <p:extLst>
      <p:ext uri="{BB962C8B-B14F-4D97-AF65-F5344CB8AC3E}">
        <p14:creationId xmlns:p14="http://schemas.microsoft.com/office/powerpoint/2010/main" val="1676931894"/>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Image result for fluid flow through porous media, imag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Image result for fluid flow through porous media, imag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Title 1"/>
          <p:cNvSpPr txBox="1">
            <a:spLocks/>
          </p:cNvSpPr>
          <p:nvPr/>
        </p:nvSpPr>
        <p:spPr>
          <a:xfrm>
            <a:off x="1587" y="0"/>
            <a:ext cx="10470340" cy="990600"/>
          </a:xfrm>
          <a:prstGeom prst="rect">
            <a:avLst/>
          </a:prstGeom>
          <a:solidFill>
            <a:srgbClr val="7030A0"/>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000" dirty="0">
                <a:solidFill>
                  <a:schemeClr val="bg1"/>
                </a:solidFill>
                <a:latin typeface="Monotype Corsiva" panose="03010101010201010101" pitchFamily="66" charset="0"/>
              </a:rPr>
              <a:t>PET </a:t>
            </a:r>
            <a:r>
              <a:rPr lang="en-US" sz="2000" dirty="0" smtClean="0">
                <a:solidFill>
                  <a:schemeClr val="bg1"/>
                </a:solidFill>
                <a:latin typeface="Monotype Corsiva" panose="03010101010201010101" pitchFamily="66" charset="0"/>
              </a:rPr>
              <a:t>328: Computer Applications in Petroleum Engineering – with Python Programming	</a:t>
            </a:r>
            <a:r>
              <a:rPr lang="en-US" sz="2000" dirty="0" smtClean="0">
                <a:solidFill>
                  <a:srgbClr val="FFFF00"/>
                </a:solidFill>
                <a:latin typeface="Monotype Corsiva" panose="03010101010201010101" pitchFamily="66" charset="0"/>
              </a:rPr>
              <a:t>Dr. Mosobalaje, O. O.</a:t>
            </a:r>
            <a:endParaRPr lang="en-US" sz="2000" dirty="0">
              <a:solidFill>
                <a:srgbClr val="FFFF00"/>
              </a:solidFill>
              <a:latin typeface="Monotype Corsiva" panose="03010101010201010101" pitchFamily="66" charset="0"/>
            </a:endParaRPr>
          </a:p>
          <a:p>
            <a:r>
              <a:rPr lang="en-US" sz="2800" dirty="0">
                <a:solidFill>
                  <a:schemeClr val="bg1"/>
                </a:solidFill>
                <a:latin typeface="Garamond" panose="02020404030301010803" pitchFamily="18" charset="0"/>
              </a:rPr>
              <a:t>GETTING STARTED WITH PYTHON</a:t>
            </a:r>
            <a:endParaRPr lang="en-US" sz="2800" dirty="0" smtClean="0">
              <a:solidFill>
                <a:schemeClr val="bg1"/>
              </a:solidFill>
              <a:latin typeface="Garamond" panose="02020404030301010803" pitchFamily="18" charset="0"/>
            </a:endParaRPr>
          </a:p>
        </p:txBody>
      </p:sp>
      <p:sp>
        <p:nvSpPr>
          <p:cNvPr id="6" name="Rectangle 5"/>
          <p:cNvSpPr/>
          <p:nvPr/>
        </p:nvSpPr>
        <p:spPr>
          <a:xfrm>
            <a:off x="155575" y="685800"/>
            <a:ext cx="7618413" cy="5447645"/>
          </a:xfrm>
          <a:prstGeom prst="rect">
            <a:avLst/>
          </a:prstGeom>
        </p:spPr>
        <p:txBody>
          <a:bodyPr wrap="square" numCol="1">
            <a:spAutoFit/>
          </a:bodyPr>
          <a:lstStyle/>
          <a:p>
            <a:pPr algn="ctr">
              <a:lnSpc>
                <a:spcPct val="150000"/>
              </a:lnSpc>
              <a:buSzPct val="100000"/>
            </a:pPr>
            <a:r>
              <a:rPr lang="en-US" sz="2800" dirty="0" smtClean="0">
                <a:solidFill>
                  <a:srgbClr val="FF0000"/>
                </a:solidFill>
                <a:latin typeface="Garamond" panose="02020404030301010803" pitchFamily="18" charset="0"/>
              </a:rPr>
              <a:t>Conditional Statements</a:t>
            </a:r>
          </a:p>
          <a:p>
            <a:pPr algn="ctr">
              <a:lnSpc>
                <a:spcPct val="150000"/>
              </a:lnSpc>
              <a:buSzPct val="100000"/>
            </a:pPr>
            <a:r>
              <a:rPr lang="en-US" sz="2800" dirty="0" smtClean="0">
                <a:solidFill>
                  <a:srgbClr val="FF0000"/>
                </a:solidFill>
                <a:latin typeface="Garamond" panose="02020404030301010803" pitchFamily="18" charset="0"/>
              </a:rPr>
              <a:t>if…then…else Statement (Alternative Execution)</a:t>
            </a:r>
          </a:p>
          <a:p>
            <a:pPr marL="342900" indent="-342900">
              <a:buSzPct val="100000"/>
              <a:buBlip>
                <a:blip r:embed="rId2"/>
              </a:buBlip>
            </a:pPr>
            <a:r>
              <a:rPr lang="en-US" sz="2400" dirty="0" smtClean="0">
                <a:solidFill>
                  <a:srgbClr val="003399"/>
                </a:solidFill>
                <a:latin typeface="Garamond" pitchFamily="18" charset="0"/>
              </a:rPr>
              <a:t>The if…then…else structure is deployed when there are two alternative tasks and a condition that determines which of the two alternatives should be executed.</a:t>
            </a:r>
          </a:p>
          <a:p>
            <a:pPr marL="342900" indent="-342900">
              <a:buSzPct val="100000"/>
              <a:buBlip>
                <a:blip r:embed="rId2"/>
              </a:buBlip>
            </a:pPr>
            <a:endParaRPr lang="en-US" sz="2400" dirty="0" smtClean="0">
              <a:solidFill>
                <a:srgbClr val="003399"/>
              </a:solidFill>
              <a:latin typeface="Garamond" pitchFamily="18" charset="0"/>
            </a:endParaRPr>
          </a:p>
          <a:p>
            <a:pPr marL="342900" indent="-342900">
              <a:buSzPct val="100000"/>
              <a:buBlip>
                <a:blip r:embed="rId2"/>
              </a:buBlip>
            </a:pPr>
            <a:r>
              <a:rPr lang="en-US" sz="2400" dirty="0" smtClean="0">
                <a:solidFill>
                  <a:srgbClr val="003399"/>
                </a:solidFill>
                <a:latin typeface="Garamond" pitchFamily="18" charset="0"/>
              </a:rPr>
              <a:t>Essentially, there will be a Boolean condition, and two blocks (branches) of statements.</a:t>
            </a:r>
          </a:p>
          <a:p>
            <a:pPr marL="342900" indent="-342900">
              <a:buSzPct val="100000"/>
              <a:buBlip>
                <a:blip r:embed="rId2"/>
              </a:buBlip>
            </a:pPr>
            <a:endParaRPr lang="en-US" sz="2400" dirty="0" smtClean="0">
              <a:solidFill>
                <a:srgbClr val="003399"/>
              </a:solidFill>
              <a:latin typeface="Garamond" pitchFamily="18" charset="0"/>
            </a:endParaRPr>
          </a:p>
          <a:p>
            <a:pPr marL="342900" indent="-342900">
              <a:buSzPct val="100000"/>
              <a:buBlip>
                <a:blip r:embed="rId2"/>
              </a:buBlip>
            </a:pPr>
            <a:r>
              <a:rPr lang="en-US" sz="2400" dirty="0" smtClean="0">
                <a:solidFill>
                  <a:srgbClr val="003399"/>
                </a:solidFill>
                <a:latin typeface="Garamond" pitchFamily="18" charset="0"/>
              </a:rPr>
              <a:t>The first branch (after the condition) is to be executed if the condition evaluates to True while the second branch (after the keyword ‘else’) is executed if the condition evaluates to False.</a:t>
            </a: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14240" y="1613740"/>
            <a:ext cx="4480935" cy="25772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05730984"/>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Image result for fluid flow through porous media, imag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Image result for fluid flow through porous media, imag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Title 1"/>
          <p:cNvSpPr txBox="1">
            <a:spLocks/>
          </p:cNvSpPr>
          <p:nvPr/>
        </p:nvSpPr>
        <p:spPr>
          <a:xfrm>
            <a:off x="1587" y="0"/>
            <a:ext cx="10470340" cy="990600"/>
          </a:xfrm>
          <a:prstGeom prst="rect">
            <a:avLst/>
          </a:prstGeom>
          <a:solidFill>
            <a:srgbClr val="7030A0"/>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000" dirty="0">
                <a:solidFill>
                  <a:schemeClr val="bg1"/>
                </a:solidFill>
                <a:latin typeface="Monotype Corsiva" panose="03010101010201010101" pitchFamily="66" charset="0"/>
              </a:rPr>
              <a:t>PET </a:t>
            </a:r>
            <a:r>
              <a:rPr lang="en-US" sz="2000" dirty="0" smtClean="0">
                <a:solidFill>
                  <a:schemeClr val="bg1"/>
                </a:solidFill>
                <a:latin typeface="Monotype Corsiva" panose="03010101010201010101" pitchFamily="66" charset="0"/>
              </a:rPr>
              <a:t>328: Computer Applications in Petroleum Engineering – with Python Programming	</a:t>
            </a:r>
            <a:r>
              <a:rPr lang="en-US" sz="2000" dirty="0" smtClean="0">
                <a:solidFill>
                  <a:srgbClr val="FFFF00"/>
                </a:solidFill>
                <a:latin typeface="Monotype Corsiva" panose="03010101010201010101" pitchFamily="66" charset="0"/>
              </a:rPr>
              <a:t>Dr. Mosobalaje, O. O.</a:t>
            </a:r>
            <a:endParaRPr lang="en-US" sz="2000" dirty="0">
              <a:solidFill>
                <a:srgbClr val="FFFF00"/>
              </a:solidFill>
              <a:latin typeface="Monotype Corsiva" panose="03010101010201010101" pitchFamily="66" charset="0"/>
            </a:endParaRPr>
          </a:p>
          <a:p>
            <a:r>
              <a:rPr lang="en-US" sz="2800" dirty="0">
                <a:solidFill>
                  <a:schemeClr val="bg1"/>
                </a:solidFill>
                <a:latin typeface="Garamond" panose="02020404030301010803" pitchFamily="18" charset="0"/>
              </a:rPr>
              <a:t>GETTING STARTED WITH PYTHON</a:t>
            </a:r>
            <a:endParaRPr lang="en-US" sz="2800" dirty="0" smtClean="0">
              <a:solidFill>
                <a:schemeClr val="bg1"/>
              </a:solidFill>
              <a:latin typeface="Garamond" panose="02020404030301010803" pitchFamily="18" charset="0"/>
            </a:endParaRPr>
          </a:p>
        </p:txBody>
      </p:sp>
      <p:sp>
        <p:nvSpPr>
          <p:cNvPr id="6" name="Rectangle 5"/>
          <p:cNvSpPr/>
          <p:nvPr/>
        </p:nvSpPr>
        <p:spPr>
          <a:xfrm>
            <a:off x="155575" y="685800"/>
            <a:ext cx="7618413" cy="5447645"/>
          </a:xfrm>
          <a:prstGeom prst="rect">
            <a:avLst/>
          </a:prstGeom>
        </p:spPr>
        <p:txBody>
          <a:bodyPr wrap="square" numCol="1">
            <a:spAutoFit/>
          </a:bodyPr>
          <a:lstStyle/>
          <a:p>
            <a:pPr algn="ctr">
              <a:lnSpc>
                <a:spcPct val="150000"/>
              </a:lnSpc>
              <a:buSzPct val="100000"/>
            </a:pPr>
            <a:r>
              <a:rPr lang="en-US" sz="2800" dirty="0" smtClean="0">
                <a:solidFill>
                  <a:srgbClr val="FF0000"/>
                </a:solidFill>
                <a:latin typeface="Garamond" panose="02020404030301010803" pitchFamily="18" charset="0"/>
              </a:rPr>
              <a:t>Conditional Statements</a:t>
            </a:r>
          </a:p>
          <a:p>
            <a:pPr algn="ctr">
              <a:lnSpc>
                <a:spcPct val="150000"/>
              </a:lnSpc>
              <a:buSzPct val="100000"/>
            </a:pPr>
            <a:r>
              <a:rPr lang="en-US" sz="2800" dirty="0" smtClean="0">
                <a:solidFill>
                  <a:srgbClr val="FF0000"/>
                </a:solidFill>
                <a:latin typeface="Garamond" panose="02020404030301010803" pitchFamily="18" charset="0"/>
              </a:rPr>
              <a:t>if…then…else Statement (Alternative Execution)</a:t>
            </a:r>
          </a:p>
          <a:p>
            <a:pPr marL="342900" indent="-342900">
              <a:buSzPct val="100000"/>
              <a:buBlip>
                <a:blip r:embed="rId2"/>
              </a:buBlip>
            </a:pPr>
            <a:r>
              <a:rPr lang="en-US" sz="2400" dirty="0">
                <a:solidFill>
                  <a:srgbClr val="003399"/>
                </a:solidFill>
                <a:latin typeface="Garamond" pitchFamily="18" charset="0"/>
              </a:rPr>
              <a:t>The condition(s) is written after the </a:t>
            </a:r>
            <a:r>
              <a:rPr lang="en-US" sz="2400" i="1" dirty="0">
                <a:solidFill>
                  <a:srgbClr val="003399"/>
                </a:solidFill>
                <a:latin typeface="Garamond" pitchFamily="18" charset="0"/>
              </a:rPr>
              <a:t>if</a:t>
            </a:r>
            <a:r>
              <a:rPr lang="en-US" sz="2400" dirty="0">
                <a:solidFill>
                  <a:srgbClr val="003399"/>
                </a:solidFill>
                <a:latin typeface="Garamond" pitchFamily="18" charset="0"/>
              </a:rPr>
              <a:t> keyword and ended with a colon i.e. </a:t>
            </a:r>
            <a:r>
              <a:rPr lang="en-US" sz="2400" dirty="0" smtClean="0">
                <a:solidFill>
                  <a:srgbClr val="003399"/>
                </a:solidFill>
                <a:latin typeface="Garamond" pitchFamily="18" charset="0"/>
              </a:rPr>
              <a:t>(:)</a:t>
            </a:r>
            <a:endParaRPr lang="en-US" sz="2400" dirty="0">
              <a:solidFill>
                <a:srgbClr val="003399"/>
              </a:solidFill>
              <a:latin typeface="Garamond" pitchFamily="18" charset="0"/>
            </a:endParaRPr>
          </a:p>
          <a:p>
            <a:pPr marL="342900" indent="-342900">
              <a:buSzPct val="100000"/>
              <a:buBlip>
                <a:blip r:embed="rId2"/>
              </a:buBlip>
            </a:pPr>
            <a:r>
              <a:rPr lang="en-US" sz="2400" dirty="0" smtClean="0">
                <a:solidFill>
                  <a:srgbClr val="003399"/>
                </a:solidFill>
                <a:latin typeface="Garamond" pitchFamily="18" charset="0"/>
              </a:rPr>
              <a:t>Then, the statement(s) </a:t>
            </a:r>
            <a:r>
              <a:rPr lang="en-US" sz="2400" dirty="0">
                <a:solidFill>
                  <a:srgbClr val="003399"/>
                </a:solidFill>
                <a:latin typeface="Garamond" pitchFamily="18" charset="0"/>
              </a:rPr>
              <a:t>to be performed </a:t>
            </a:r>
            <a:r>
              <a:rPr lang="en-US" sz="2400" dirty="0" smtClean="0">
                <a:solidFill>
                  <a:srgbClr val="003399"/>
                </a:solidFill>
                <a:latin typeface="Garamond" pitchFamily="18" charset="0"/>
              </a:rPr>
              <a:t>if condition is True (i.e., Branch True) </a:t>
            </a:r>
            <a:r>
              <a:rPr lang="en-US" sz="2400" dirty="0">
                <a:solidFill>
                  <a:srgbClr val="003399"/>
                </a:solidFill>
                <a:latin typeface="Garamond" pitchFamily="18" charset="0"/>
              </a:rPr>
              <a:t>are written as an indented block in subsequent line(s).</a:t>
            </a:r>
          </a:p>
          <a:p>
            <a:pPr marL="342900" indent="-342900">
              <a:buSzPct val="100000"/>
              <a:buBlip>
                <a:blip r:embed="rId2"/>
              </a:buBlip>
            </a:pPr>
            <a:r>
              <a:rPr lang="en-US" sz="2400" dirty="0" smtClean="0">
                <a:solidFill>
                  <a:srgbClr val="003399"/>
                </a:solidFill>
                <a:latin typeface="Garamond" pitchFamily="18" charset="0"/>
              </a:rPr>
              <a:t>Thereafter, the keyword ‘else’ is written on the next line just after the Branch True. The ‘else’ keyword should be indented to the same level as the ‘if’ keyword.</a:t>
            </a:r>
          </a:p>
          <a:p>
            <a:pPr marL="342900" indent="-342900">
              <a:buSzPct val="100000"/>
              <a:buBlip>
                <a:blip r:embed="rId2"/>
              </a:buBlip>
            </a:pPr>
            <a:r>
              <a:rPr lang="en-US" sz="2400" dirty="0" smtClean="0">
                <a:solidFill>
                  <a:srgbClr val="003399"/>
                </a:solidFill>
                <a:latin typeface="Garamond" pitchFamily="18" charset="0"/>
              </a:rPr>
              <a:t>Finally, </a:t>
            </a:r>
            <a:r>
              <a:rPr lang="en-US" sz="2400" dirty="0">
                <a:solidFill>
                  <a:srgbClr val="003399"/>
                </a:solidFill>
                <a:latin typeface="Garamond" pitchFamily="18" charset="0"/>
              </a:rPr>
              <a:t>the statement(s) to be performed if condition is </a:t>
            </a:r>
            <a:r>
              <a:rPr lang="en-US" sz="2400" dirty="0" smtClean="0">
                <a:solidFill>
                  <a:srgbClr val="003399"/>
                </a:solidFill>
                <a:latin typeface="Garamond" pitchFamily="18" charset="0"/>
              </a:rPr>
              <a:t>False </a:t>
            </a:r>
            <a:r>
              <a:rPr lang="en-US" sz="2400" dirty="0">
                <a:solidFill>
                  <a:srgbClr val="003399"/>
                </a:solidFill>
                <a:latin typeface="Garamond" pitchFamily="18" charset="0"/>
              </a:rPr>
              <a:t>(i.e., Branch </a:t>
            </a:r>
            <a:r>
              <a:rPr lang="en-US" sz="2400" dirty="0" smtClean="0">
                <a:solidFill>
                  <a:srgbClr val="003399"/>
                </a:solidFill>
                <a:latin typeface="Garamond" pitchFamily="18" charset="0"/>
              </a:rPr>
              <a:t>False) </a:t>
            </a:r>
            <a:r>
              <a:rPr lang="en-US" sz="2400" dirty="0">
                <a:solidFill>
                  <a:srgbClr val="003399"/>
                </a:solidFill>
                <a:latin typeface="Garamond" pitchFamily="18" charset="0"/>
              </a:rPr>
              <a:t>are written as an indented block in subsequent line(s</a:t>
            </a:r>
            <a:r>
              <a:rPr lang="en-US" sz="2400" dirty="0" smtClean="0">
                <a:solidFill>
                  <a:srgbClr val="003399"/>
                </a:solidFill>
                <a:latin typeface="Garamond" pitchFamily="18" charset="0"/>
              </a:rPr>
              <a:t>).</a:t>
            </a:r>
            <a:endParaRPr lang="en-US" sz="2400" dirty="0">
              <a:solidFill>
                <a:srgbClr val="003399"/>
              </a:solidFill>
              <a:latin typeface="Garamond" pitchFamily="18" charset="0"/>
            </a:endParaRP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14240" y="914400"/>
            <a:ext cx="4480935" cy="25772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64587" y="3657600"/>
            <a:ext cx="2867025" cy="2276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93036545"/>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Image result for fluid flow through porous media, imag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Image result for fluid flow through porous media, imag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Title 1"/>
          <p:cNvSpPr txBox="1">
            <a:spLocks/>
          </p:cNvSpPr>
          <p:nvPr/>
        </p:nvSpPr>
        <p:spPr>
          <a:xfrm>
            <a:off x="1587" y="0"/>
            <a:ext cx="10470340" cy="990600"/>
          </a:xfrm>
          <a:prstGeom prst="rect">
            <a:avLst/>
          </a:prstGeom>
          <a:solidFill>
            <a:srgbClr val="7030A0"/>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000" dirty="0">
                <a:solidFill>
                  <a:schemeClr val="bg1"/>
                </a:solidFill>
                <a:latin typeface="Monotype Corsiva" panose="03010101010201010101" pitchFamily="66" charset="0"/>
              </a:rPr>
              <a:t>PET </a:t>
            </a:r>
            <a:r>
              <a:rPr lang="en-US" sz="2000" dirty="0" smtClean="0">
                <a:solidFill>
                  <a:schemeClr val="bg1"/>
                </a:solidFill>
                <a:latin typeface="Monotype Corsiva" panose="03010101010201010101" pitchFamily="66" charset="0"/>
              </a:rPr>
              <a:t>328: Computer Applications in Petroleum Engineering – with Python Programming	</a:t>
            </a:r>
            <a:r>
              <a:rPr lang="en-US" sz="2000" dirty="0" smtClean="0">
                <a:solidFill>
                  <a:srgbClr val="FFFF00"/>
                </a:solidFill>
                <a:latin typeface="Monotype Corsiva" panose="03010101010201010101" pitchFamily="66" charset="0"/>
              </a:rPr>
              <a:t>Dr. Mosobalaje, O. O.</a:t>
            </a:r>
            <a:endParaRPr lang="en-US" sz="2000" dirty="0">
              <a:solidFill>
                <a:srgbClr val="FFFF00"/>
              </a:solidFill>
              <a:latin typeface="Monotype Corsiva" panose="03010101010201010101" pitchFamily="66" charset="0"/>
            </a:endParaRPr>
          </a:p>
          <a:p>
            <a:r>
              <a:rPr lang="en-US" sz="2800" dirty="0">
                <a:solidFill>
                  <a:schemeClr val="bg1"/>
                </a:solidFill>
                <a:latin typeface="Garamond" panose="02020404030301010803" pitchFamily="18" charset="0"/>
              </a:rPr>
              <a:t>GETTING STARTED WITH PYTHON</a:t>
            </a:r>
            <a:endParaRPr lang="en-US" sz="2800" dirty="0" smtClean="0">
              <a:solidFill>
                <a:schemeClr val="bg1"/>
              </a:solidFill>
              <a:latin typeface="Garamond" panose="02020404030301010803" pitchFamily="18" charset="0"/>
            </a:endParaRPr>
          </a:p>
        </p:txBody>
      </p:sp>
      <p:sp>
        <p:nvSpPr>
          <p:cNvPr id="6" name="Rectangle 5"/>
          <p:cNvSpPr/>
          <p:nvPr/>
        </p:nvSpPr>
        <p:spPr>
          <a:xfrm>
            <a:off x="155575" y="995839"/>
            <a:ext cx="5790406" cy="3693319"/>
          </a:xfrm>
          <a:prstGeom prst="rect">
            <a:avLst/>
          </a:prstGeom>
        </p:spPr>
        <p:txBody>
          <a:bodyPr wrap="square" numCol="1">
            <a:spAutoFit/>
          </a:bodyPr>
          <a:lstStyle/>
          <a:p>
            <a:pPr algn="ctr">
              <a:buSzPct val="100000"/>
            </a:pPr>
            <a:r>
              <a:rPr lang="en-US" sz="2800" dirty="0" smtClean="0">
                <a:solidFill>
                  <a:srgbClr val="FF0000"/>
                </a:solidFill>
                <a:latin typeface="Garamond" panose="02020404030301010803" pitchFamily="18" charset="0"/>
              </a:rPr>
              <a:t>Conditional Statements</a:t>
            </a:r>
          </a:p>
          <a:p>
            <a:pPr algn="ctr">
              <a:buSzPct val="100000"/>
            </a:pPr>
            <a:r>
              <a:rPr lang="en-US" sz="2800" dirty="0" smtClean="0">
                <a:solidFill>
                  <a:srgbClr val="FF0000"/>
                </a:solidFill>
                <a:latin typeface="Garamond" panose="02020404030301010803" pitchFamily="18" charset="0"/>
              </a:rPr>
              <a:t>if…then…else Statement (Alternative Execution)</a:t>
            </a:r>
          </a:p>
          <a:p>
            <a:pPr>
              <a:lnSpc>
                <a:spcPct val="150000"/>
              </a:lnSpc>
              <a:buSzPct val="100000"/>
            </a:pPr>
            <a:r>
              <a:rPr lang="en-US" sz="2800" dirty="0" smtClean="0">
                <a:solidFill>
                  <a:srgbClr val="FF0000"/>
                </a:solidFill>
                <a:latin typeface="Garamond" panose="02020404030301010803" pitchFamily="18" charset="0"/>
              </a:rPr>
              <a:t>Petroleum engineering application</a:t>
            </a:r>
          </a:p>
          <a:p>
            <a:pPr marL="342900" indent="-342900">
              <a:lnSpc>
                <a:spcPct val="150000"/>
              </a:lnSpc>
              <a:buSzPct val="100000"/>
              <a:buBlip>
                <a:blip r:embed="rId2"/>
              </a:buBlip>
            </a:pPr>
            <a:r>
              <a:rPr lang="en-US" sz="2400" dirty="0" smtClean="0">
                <a:solidFill>
                  <a:srgbClr val="FF0000"/>
                </a:solidFill>
                <a:latin typeface="Garamond" panose="02020404030301010803" pitchFamily="18" charset="0"/>
              </a:rPr>
              <a:t>Computing oil formation volume factor, Bo.</a:t>
            </a:r>
          </a:p>
          <a:p>
            <a:pPr marL="800100" lvl="1" indent="-342900">
              <a:buSzPct val="100000"/>
              <a:buBlip>
                <a:blip r:embed="rId2"/>
              </a:buBlip>
            </a:pPr>
            <a:r>
              <a:rPr lang="en-US" sz="2400" dirty="0" smtClean="0">
                <a:solidFill>
                  <a:srgbClr val="003399"/>
                </a:solidFill>
                <a:latin typeface="Garamond" panose="02020404030301010803" pitchFamily="18" charset="0"/>
              </a:rPr>
              <a:t>The </a:t>
            </a:r>
            <a:r>
              <a:rPr lang="en-US" sz="2400" dirty="0">
                <a:solidFill>
                  <a:srgbClr val="003399"/>
                </a:solidFill>
                <a:latin typeface="Garamond" panose="02020404030301010803" pitchFamily="18" charset="0"/>
              </a:rPr>
              <a:t>variation of </a:t>
            </a:r>
            <a:r>
              <a:rPr lang="en-US" sz="2400" dirty="0" smtClean="0">
                <a:solidFill>
                  <a:srgbClr val="003399"/>
                </a:solidFill>
                <a:latin typeface="Garamond" panose="02020404030301010803" pitchFamily="18" charset="0"/>
              </a:rPr>
              <a:t>oil formation volume factor, Bo,  </a:t>
            </a:r>
            <a:r>
              <a:rPr lang="en-US" sz="2400" dirty="0">
                <a:solidFill>
                  <a:srgbClr val="003399"/>
                </a:solidFill>
                <a:latin typeface="Garamond" panose="02020404030301010803" pitchFamily="18" charset="0"/>
              </a:rPr>
              <a:t>with pressure is divided into </a:t>
            </a:r>
            <a:r>
              <a:rPr lang="en-US" sz="2400" dirty="0" smtClean="0">
                <a:solidFill>
                  <a:srgbClr val="003399"/>
                </a:solidFill>
                <a:latin typeface="Garamond" panose="02020404030301010803" pitchFamily="18" charset="0"/>
              </a:rPr>
              <a:t>two pressure regimes, as shown.</a:t>
            </a:r>
          </a:p>
        </p:txBody>
      </p:sp>
      <p:pic>
        <p:nvPicPr>
          <p:cNvPr id="8" name="Picture 7"/>
          <p:cNvPicPr/>
          <p:nvPr/>
        </p:nvPicPr>
        <p:blipFill>
          <a:blip r:embed="rId3"/>
          <a:srcRect/>
          <a:stretch>
            <a:fillRect/>
          </a:stretch>
        </p:blipFill>
        <p:spPr bwMode="auto">
          <a:xfrm>
            <a:off x="6554787" y="2057400"/>
            <a:ext cx="5181600" cy="3105785"/>
          </a:xfrm>
          <a:prstGeom prst="rect">
            <a:avLst/>
          </a:prstGeom>
          <a:noFill/>
          <a:ln w="9525">
            <a:noFill/>
            <a:miter lim="800000"/>
            <a:headEnd/>
            <a:tailEnd/>
          </a:ln>
        </p:spPr>
      </p:pic>
    </p:spTree>
    <p:extLst>
      <p:ext uri="{BB962C8B-B14F-4D97-AF65-F5344CB8AC3E}">
        <p14:creationId xmlns:p14="http://schemas.microsoft.com/office/powerpoint/2010/main" val="138649063"/>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Image result for fluid flow through porous media, imag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Image result for fluid flow through porous media, imag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Title 1"/>
          <p:cNvSpPr txBox="1">
            <a:spLocks/>
          </p:cNvSpPr>
          <p:nvPr/>
        </p:nvSpPr>
        <p:spPr>
          <a:xfrm>
            <a:off x="1587" y="0"/>
            <a:ext cx="10470340" cy="990600"/>
          </a:xfrm>
          <a:prstGeom prst="rect">
            <a:avLst/>
          </a:prstGeom>
          <a:solidFill>
            <a:srgbClr val="7030A0"/>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000" dirty="0">
                <a:solidFill>
                  <a:schemeClr val="bg1"/>
                </a:solidFill>
                <a:latin typeface="Monotype Corsiva" panose="03010101010201010101" pitchFamily="66" charset="0"/>
              </a:rPr>
              <a:t>PET </a:t>
            </a:r>
            <a:r>
              <a:rPr lang="en-US" sz="2000" dirty="0" smtClean="0">
                <a:solidFill>
                  <a:schemeClr val="bg1"/>
                </a:solidFill>
                <a:latin typeface="Monotype Corsiva" panose="03010101010201010101" pitchFamily="66" charset="0"/>
              </a:rPr>
              <a:t>328: Computer Applications in Petroleum Engineering – with Python Programming	</a:t>
            </a:r>
            <a:r>
              <a:rPr lang="en-US" sz="2000" dirty="0" smtClean="0">
                <a:solidFill>
                  <a:srgbClr val="FFFF00"/>
                </a:solidFill>
                <a:latin typeface="Monotype Corsiva" panose="03010101010201010101" pitchFamily="66" charset="0"/>
              </a:rPr>
              <a:t>Dr. Mosobalaje, O. O.</a:t>
            </a:r>
            <a:endParaRPr lang="en-US" sz="2000" dirty="0">
              <a:solidFill>
                <a:srgbClr val="FFFF00"/>
              </a:solidFill>
              <a:latin typeface="Monotype Corsiva" panose="03010101010201010101" pitchFamily="66" charset="0"/>
            </a:endParaRPr>
          </a:p>
          <a:p>
            <a:r>
              <a:rPr lang="en-US" sz="2800" dirty="0">
                <a:solidFill>
                  <a:schemeClr val="bg1"/>
                </a:solidFill>
                <a:latin typeface="Garamond" panose="02020404030301010803" pitchFamily="18" charset="0"/>
              </a:rPr>
              <a:t>GETTING STARTED WITH PYTHON</a:t>
            </a:r>
            <a:endParaRPr lang="en-US" sz="2800" dirty="0" smtClean="0">
              <a:solidFill>
                <a:schemeClr val="bg1"/>
              </a:solidFill>
              <a:latin typeface="Garamond" panose="02020404030301010803" pitchFamily="18" charset="0"/>
            </a:endParaRPr>
          </a:p>
        </p:txBody>
      </p:sp>
      <mc:AlternateContent xmlns:mc="http://schemas.openxmlformats.org/markup-compatibility/2006" xmlns:a14="http://schemas.microsoft.com/office/drawing/2010/main">
        <mc:Choice Requires="a14">
          <p:sp>
            <p:nvSpPr>
              <p:cNvPr id="6" name="Rectangle 5"/>
              <p:cNvSpPr/>
              <p:nvPr/>
            </p:nvSpPr>
            <p:spPr>
              <a:xfrm>
                <a:off x="155575" y="995839"/>
                <a:ext cx="7694612" cy="5254515"/>
              </a:xfrm>
              <a:prstGeom prst="rect">
                <a:avLst/>
              </a:prstGeom>
            </p:spPr>
            <p:txBody>
              <a:bodyPr wrap="square" numCol="1">
                <a:spAutoFit/>
              </a:bodyPr>
              <a:lstStyle/>
              <a:p>
                <a:pPr algn="ctr">
                  <a:buSzPct val="100000"/>
                </a:pPr>
                <a:r>
                  <a:rPr lang="en-US" sz="2800" dirty="0" smtClean="0">
                    <a:solidFill>
                      <a:srgbClr val="FF0000"/>
                    </a:solidFill>
                    <a:latin typeface="Garamond" panose="02020404030301010803" pitchFamily="18" charset="0"/>
                  </a:rPr>
                  <a:t>Conditional Statements</a:t>
                </a:r>
              </a:p>
              <a:p>
                <a:pPr algn="ctr">
                  <a:buSzPct val="100000"/>
                </a:pPr>
                <a:r>
                  <a:rPr lang="en-US" sz="2800" dirty="0" smtClean="0">
                    <a:solidFill>
                      <a:srgbClr val="FF0000"/>
                    </a:solidFill>
                    <a:latin typeface="Garamond" panose="02020404030301010803" pitchFamily="18" charset="0"/>
                  </a:rPr>
                  <a:t>if…then…else Statement (Alternative Execution)</a:t>
                </a:r>
              </a:p>
              <a:p>
                <a:pPr>
                  <a:lnSpc>
                    <a:spcPct val="150000"/>
                  </a:lnSpc>
                  <a:buSzPct val="100000"/>
                </a:pPr>
                <a:r>
                  <a:rPr lang="en-US" sz="2800" dirty="0" smtClean="0">
                    <a:solidFill>
                      <a:srgbClr val="FF0000"/>
                    </a:solidFill>
                    <a:latin typeface="Garamond" panose="02020404030301010803" pitchFamily="18" charset="0"/>
                  </a:rPr>
                  <a:t>Petroleum engineering application</a:t>
                </a:r>
              </a:p>
              <a:p>
                <a:pPr marL="342900" indent="-342900">
                  <a:lnSpc>
                    <a:spcPct val="150000"/>
                  </a:lnSpc>
                  <a:buSzPct val="100000"/>
                  <a:buBlip>
                    <a:blip r:embed="rId2"/>
                  </a:buBlip>
                </a:pPr>
                <a:r>
                  <a:rPr lang="en-US" sz="2400" dirty="0">
                    <a:solidFill>
                      <a:srgbClr val="FF0000"/>
                    </a:solidFill>
                    <a:latin typeface="Garamond" panose="02020404030301010803" pitchFamily="18" charset="0"/>
                  </a:rPr>
                  <a:t>Computing oil formation volume factor, Bo.</a:t>
                </a:r>
              </a:p>
              <a:p>
                <a:r>
                  <a:rPr lang="en-US" sz="2400" dirty="0" smtClean="0">
                    <a:solidFill>
                      <a:srgbClr val="003399"/>
                    </a:solidFill>
                    <a:latin typeface="Garamond" panose="02020404030301010803" pitchFamily="18" charset="0"/>
                  </a:rPr>
                  <a:t>For pressures below or equal to bubble point, Standing’s correlation for calculating Bo is herein presented:</a:t>
                </a:r>
              </a:p>
              <a:p>
                <a:pPr/>
                <a14:m>
                  <m:oMathPara xmlns:m="http://schemas.openxmlformats.org/officeDocument/2006/math">
                    <m:oMathParaPr>
                      <m:jc m:val="centerGroup"/>
                    </m:oMathParaPr>
                    <m:oMath xmlns:m="http://schemas.openxmlformats.org/officeDocument/2006/math">
                      <m:sSub>
                        <m:sSubPr>
                          <m:ctrlPr>
                            <a:rPr lang="en-US" sz="2400" i="1">
                              <a:solidFill>
                                <a:srgbClr val="003399"/>
                              </a:solidFill>
                              <a:latin typeface="Cambria Math"/>
                            </a:rPr>
                          </m:ctrlPr>
                        </m:sSubPr>
                        <m:e>
                          <m:r>
                            <a:rPr lang="en-US" sz="2400" i="1">
                              <a:solidFill>
                                <a:srgbClr val="003399"/>
                              </a:solidFill>
                              <a:latin typeface="Cambria Math"/>
                            </a:rPr>
                            <m:t>𝐵</m:t>
                          </m:r>
                        </m:e>
                        <m:sub>
                          <m:r>
                            <a:rPr lang="en-US" sz="2400" i="1">
                              <a:solidFill>
                                <a:srgbClr val="003399"/>
                              </a:solidFill>
                              <a:latin typeface="Cambria Math"/>
                            </a:rPr>
                            <m:t>𝑜</m:t>
                          </m:r>
                        </m:sub>
                      </m:sSub>
                      <m:r>
                        <a:rPr lang="en-US" sz="2400" i="1">
                          <a:solidFill>
                            <a:srgbClr val="003399"/>
                          </a:solidFill>
                          <a:latin typeface="Cambria Math"/>
                        </a:rPr>
                        <m:t>=0.9759+0.00012</m:t>
                      </m:r>
                      <m:sSup>
                        <m:sSupPr>
                          <m:ctrlPr>
                            <a:rPr lang="en-US" sz="2400" i="1">
                              <a:solidFill>
                                <a:srgbClr val="003399"/>
                              </a:solidFill>
                              <a:latin typeface="Cambria Math"/>
                            </a:rPr>
                          </m:ctrlPr>
                        </m:sSupPr>
                        <m:e>
                          <m:r>
                            <a:rPr lang="en-US" sz="2400" i="1">
                              <a:solidFill>
                                <a:srgbClr val="003399"/>
                              </a:solidFill>
                              <a:latin typeface="Cambria Math"/>
                            </a:rPr>
                            <m:t>𝐹</m:t>
                          </m:r>
                        </m:e>
                        <m:sup>
                          <m:r>
                            <a:rPr lang="en-US" sz="2400" i="1">
                              <a:solidFill>
                                <a:srgbClr val="003399"/>
                              </a:solidFill>
                              <a:latin typeface="Cambria Math"/>
                            </a:rPr>
                            <m:t>1.2</m:t>
                          </m:r>
                        </m:sup>
                      </m:sSup>
                      <m:r>
                        <a:rPr lang="en-US" sz="2400" i="1">
                          <a:solidFill>
                            <a:srgbClr val="003399"/>
                          </a:solidFill>
                          <a:latin typeface="Cambria Math"/>
                        </a:rPr>
                        <m:t>−−−−−2.35</m:t>
                      </m:r>
                    </m:oMath>
                  </m:oMathPara>
                </a14:m>
                <a:endParaRPr lang="en-US" sz="2400" dirty="0" smtClean="0">
                  <a:solidFill>
                    <a:srgbClr val="003399"/>
                  </a:solidFill>
                  <a:latin typeface="Garamond" panose="02020404030301010803" pitchFamily="18" charset="0"/>
                </a:endParaRPr>
              </a:p>
              <a:p>
                <a:endParaRPr lang="en-US" sz="2400" dirty="0">
                  <a:solidFill>
                    <a:srgbClr val="003399"/>
                  </a:solidFill>
                  <a:latin typeface="Garamond" panose="02020404030301010803" pitchFamily="18" charset="0"/>
                </a:endParaRPr>
              </a:p>
              <a:p>
                <a:r>
                  <a:rPr lang="en-US" sz="2400" dirty="0">
                    <a:solidFill>
                      <a:srgbClr val="003399"/>
                    </a:solidFill>
                    <a:latin typeface="Garamond" panose="02020404030301010803" pitchFamily="18" charset="0"/>
                  </a:rPr>
                  <a:t> </a:t>
                </a:r>
                <a14:m>
                  <m:oMath xmlns:m="http://schemas.openxmlformats.org/officeDocument/2006/math">
                    <m:r>
                      <a:rPr lang="en-US" sz="2400" i="1">
                        <a:solidFill>
                          <a:srgbClr val="003399"/>
                        </a:solidFill>
                        <a:latin typeface="Cambria Math"/>
                      </a:rPr>
                      <m:t>𝑊h𝑒𝑟𝑒</m:t>
                    </m:r>
                    <m:r>
                      <a:rPr lang="en-US" sz="2400" i="1">
                        <a:solidFill>
                          <a:srgbClr val="003399"/>
                        </a:solidFill>
                        <a:latin typeface="Cambria Math"/>
                      </a:rPr>
                      <m:t> </m:t>
                    </m:r>
                    <m:r>
                      <a:rPr lang="en-US" sz="2400" i="1">
                        <a:solidFill>
                          <a:srgbClr val="003399"/>
                        </a:solidFill>
                        <a:latin typeface="Cambria Math"/>
                      </a:rPr>
                      <m:t>𝐹</m:t>
                    </m:r>
                    <m:r>
                      <a:rPr lang="en-US" sz="2400" i="1">
                        <a:solidFill>
                          <a:srgbClr val="003399"/>
                        </a:solidFill>
                        <a:latin typeface="Cambria Math"/>
                      </a:rPr>
                      <m:t>= </m:t>
                    </m:r>
                    <m:sSub>
                      <m:sSubPr>
                        <m:ctrlPr>
                          <a:rPr lang="en-US" sz="2400" i="1">
                            <a:solidFill>
                              <a:srgbClr val="003399"/>
                            </a:solidFill>
                            <a:latin typeface="Cambria Math"/>
                          </a:rPr>
                        </m:ctrlPr>
                      </m:sSubPr>
                      <m:e>
                        <m:r>
                          <a:rPr lang="en-US" sz="2400" i="1">
                            <a:solidFill>
                              <a:srgbClr val="003399"/>
                            </a:solidFill>
                            <a:latin typeface="Cambria Math"/>
                          </a:rPr>
                          <m:t>𝑅</m:t>
                        </m:r>
                      </m:e>
                      <m:sub>
                        <m:r>
                          <a:rPr lang="en-US" sz="2400" i="1">
                            <a:solidFill>
                              <a:srgbClr val="003399"/>
                            </a:solidFill>
                            <a:latin typeface="Cambria Math"/>
                          </a:rPr>
                          <m:t>𝑠</m:t>
                        </m:r>
                      </m:sub>
                    </m:sSub>
                    <m:sSup>
                      <m:sSupPr>
                        <m:ctrlPr>
                          <a:rPr lang="en-US" sz="2400" i="1">
                            <a:solidFill>
                              <a:srgbClr val="003399"/>
                            </a:solidFill>
                            <a:latin typeface="Cambria Math"/>
                          </a:rPr>
                        </m:ctrlPr>
                      </m:sSupPr>
                      <m:e>
                        <m:d>
                          <m:dPr>
                            <m:ctrlPr>
                              <a:rPr lang="en-US" sz="2400" i="1">
                                <a:solidFill>
                                  <a:srgbClr val="003399"/>
                                </a:solidFill>
                                <a:latin typeface="Cambria Math"/>
                              </a:rPr>
                            </m:ctrlPr>
                          </m:dPr>
                          <m:e>
                            <m:f>
                              <m:fPr>
                                <m:ctrlPr>
                                  <a:rPr lang="en-US" sz="2400" i="1">
                                    <a:solidFill>
                                      <a:srgbClr val="003399"/>
                                    </a:solidFill>
                                    <a:latin typeface="Cambria Math"/>
                                  </a:rPr>
                                </m:ctrlPr>
                              </m:fPr>
                              <m:num>
                                <m:sSub>
                                  <m:sSubPr>
                                    <m:ctrlPr>
                                      <a:rPr lang="en-US" sz="2400" i="1">
                                        <a:solidFill>
                                          <a:srgbClr val="003399"/>
                                        </a:solidFill>
                                        <a:latin typeface="Cambria Math"/>
                                      </a:rPr>
                                    </m:ctrlPr>
                                  </m:sSubPr>
                                  <m:e>
                                    <m:r>
                                      <a:rPr lang="en-US" sz="2400" i="1">
                                        <a:solidFill>
                                          <a:srgbClr val="003399"/>
                                        </a:solidFill>
                                        <a:latin typeface="Cambria Math"/>
                                      </a:rPr>
                                      <m:t>𝛾</m:t>
                                    </m:r>
                                  </m:e>
                                  <m:sub>
                                    <m:r>
                                      <m:rPr>
                                        <m:sty m:val="p"/>
                                      </m:rPr>
                                      <a:rPr lang="en-US" sz="2400">
                                        <a:solidFill>
                                          <a:srgbClr val="003399"/>
                                        </a:solidFill>
                                        <a:latin typeface="Cambria Math"/>
                                      </a:rPr>
                                      <m:t>g</m:t>
                                    </m:r>
                                  </m:sub>
                                </m:sSub>
                              </m:num>
                              <m:den>
                                <m:sSub>
                                  <m:sSubPr>
                                    <m:ctrlPr>
                                      <a:rPr lang="en-US" sz="2400" i="1">
                                        <a:solidFill>
                                          <a:srgbClr val="003399"/>
                                        </a:solidFill>
                                        <a:latin typeface="Cambria Math"/>
                                      </a:rPr>
                                    </m:ctrlPr>
                                  </m:sSubPr>
                                  <m:e>
                                    <m:r>
                                      <a:rPr lang="en-US" sz="2400" i="1">
                                        <a:solidFill>
                                          <a:srgbClr val="003399"/>
                                        </a:solidFill>
                                        <a:latin typeface="Cambria Math"/>
                                      </a:rPr>
                                      <m:t>𝛾</m:t>
                                    </m:r>
                                  </m:e>
                                  <m:sub>
                                    <m:r>
                                      <m:rPr>
                                        <m:sty m:val="p"/>
                                      </m:rPr>
                                      <a:rPr lang="en-US" sz="2400">
                                        <a:solidFill>
                                          <a:srgbClr val="003399"/>
                                        </a:solidFill>
                                        <a:latin typeface="Cambria Math"/>
                                      </a:rPr>
                                      <m:t>o</m:t>
                                    </m:r>
                                  </m:sub>
                                </m:sSub>
                              </m:den>
                            </m:f>
                          </m:e>
                        </m:d>
                      </m:e>
                      <m:sup>
                        <m:r>
                          <a:rPr lang="en-US" sz="2400" i="1">
                            <a:solidFill>
                              <a:srgbClr val="003399"/>
                            </a:solidFill>
                            <a:latin typeface="Cambria Math"/>
                          </a:rPr>
                          <m:t>0.5</m:t>
                        </m:r>
                      </m:sup>
                    </m:sSup>
                    <m:r>
                      <a:rPr lang="en-US" sz="2400" i="1">
                        <a:solidFill>
                          <a:srgbClr val="003399"/>
                        </a:solidFill>
                        <a:latin typeface="Cambria Math"/>
                      </a:rPr>
                      <m:t>+1.25</m:t>
                    </m:r>
                    <m:sSub>
                      <m:sSubPr>
                        <m:ctrlPr>
                          <a:rPr lang="en-US" sz="2400" i="1">
                            <a:solidFill>
                              <a:srgbClr val="003399"/>
                            </a:solidFill>
                            <a:latin typeface="Cambria Math"/>
                          </a:rPr>
                        </m:ctrlPr>
                      </m:sSubPr>
                      <m:e>
                        <m:r>
                          <m:rPr>
                            <m:sty m:val="p"/>
                          </m:rPr>
                          <a:rPr lang="en-US" sz="2400">
                            <a:solidFill>
                              <a:srgbClr val="003399"/>
                            </a:solidFill>
                            <a:latin typeface="Cambria Math"/>
                          </a:rPr>
                          <m:t>T</m:t>
                        </m:r>
                      </m:e>
                      <m:sub>
                        <m:r>
                          <m:rPr>
                            <m:sty m:val="p"/>
                          </m:rPr>
                          <a:rPr lang="en-US" sz="2400">
                            <a:solidFill>
                              <a:srgbClr val="003399"/>
                            </a:solidFill>
                            <a:latin typeface="Cambria Math"/>
                          </a:rPr>
                          <m:t>F</m:t>
                        </m:r>
                      </m:sub>
                    </m:sSub>
                    <m:r>
                      <a:rPr lang="en-US" sz="2400" i="1">
                        <a:solidFill>
                          <a:srgbClr val="003399"/>
                        </a:solidFill>
                        <a:latin typeface="Cambria Math"/>
                      </a:rPr>
                      <m:t>−−−2.36</m:t>
                    </m:r>
                  </m:oMath>
                </a14:m>
                <a:endParaRPr lang="en-US" sz="2400" dirty="0">
                  <a:solidFill>
                    <a:srgbClr val="003399"/>
                  </a:solidFill>
                  <a:latin typeface="Garamond" panose="02020404030301010803" pitchFamily="18" charset="0"/>
                </a:endParaRPr>
              </a:p>
              <a:p>
                <a:endParaRPr lang="en-US" sz="2400" b="1" dirty="0" smtClean="0">
                  <a:solidFill>
                    <a:srgbClr val="003399"/>
                  </a:solidFill>
                  <a:latin typeface="Garamond" panose="02020404030301010803" pitchFamily="18" charset="0"/>
                </a:endParaRPr>
              </a:p>
              <a:p>
                <a:r>
                  <a:rPr lang="en-US" sz="2400" b="1" dirty="0" smtClean="0">
                    <a:solidFill>
                      <a:srgbClr val="003399"/>
                    </a:solidFill>
                    <a:latin typeface="Garamond" panose="02020404030301010803" pitchFamily="18" charset="0"/>
                  </a:rPr>
                  <a:t>Note</a:t>
                </a:r>
                <a:r>
                  <a:rPr lang="en-US" sz="2400" b="1" dirty="0">
                    <a:solidFill>
                      <a:srgbClr val="003399"/>
                    </a:solidFill>
                    <a:latin typeface="Garamond" panose="02020404030301010803" pitchFamily="18" charset="0"/>
                  </a:rPr>
                  <a:t>: T</a:t>
                </a:r>
                <a:r>
                  <a:rPr lang="en-US" sz="2400" b="1" baseline="-25000" dirty="0">
                    <a:solidFill>
                      <a:srgbClr val="003399"/>
                    </a:solidFill>
                    <a:latin typeface="Garamond" panose="02020404030301010803" pitchFamily="18" charset="0"/>
                  </a:rPr>
                  <a:t>F</a:t>
                </a:r>
                <a:r>
                  <a:rPr lang="en-US" sz="2400" b="1" dirty="0">
                    <a:solidFill>
                      <a:srgbClr val="003399"/>
                    </a:solidFill>
                    <a:latin typeface="Garamond" panose="02020404030301010803" pitchFamily="18" charset="0"/>
                  </a:rPr>
                  <a:t> is temperature in degree Fahrenheit.</a:t>
                </a:r>
                <a:endParaRPr lang="en-US" sz="2400" dirty="0" smtClean="0">
                  <a:solidFill>
                    <a:srgbClr val="003399"/>
                  </a:solidFill>
                  <a:latin typeface="Garamond" pitchFamily="18" charset="0"/>
                </a:endParaRPr>
              </a:p>
            </p:txBody>
          </p:sp>
        </mc:Choice>
        <mc:Fallback xmlns="">
          <p:sp>
            <p:nvSpPr>
              <p:cNvPr id="6" name="Rectangle 5"/>
              <p:cNvSpPr>
                <a:spLocks noRot="1" noChangeAspect="1" noMove="1" noResize="1" noEditPoints="1" noAdjustHandles="1" noChangeArrowheads="1" noChangeShapeType="1" noTextEdit="1"/>
              </p:cNvSpPr>
              <p:nvPr/>
            </p:nvSpPr>
            <p:spPr>
              <a:xfrm>
                <a:off x="155575" y="995839"/>
                <a:ext cx="7694612" cy="5254515"/>
              </a:xfrm>
              <a:prstGeom prst="rect">
                <a:avLst/>
              </a:prstGeom>
              <a:blipFill rotWithShape="1">
                <a:blip r:embed="rId3"/>
                <a:stretch>
                  <a:fillRect l="-1664" t="-1160"/>
                </a:stretch>
              </a:blipFill>
            </p:spPr>
            <p:txBody>
              <a:bodyPr/>
              <a:lstStyle/>
              <a:p>
                <a:r>
                  <a:rPr lang="en-US">
                    <a:noFill/>
                  </a:rPr>
                  <a:t> </a:t>
                </a:r>
              </a:p>
            </p:txBody>
          </p:sp>
        </mc:Fallback>
      </mc:AlternateContent>
      <p:pic>
        <p:nvPicPr>
          <p:cNvPr id="7" name="Picture 6"/>
          <p:cNvPicPr/>
          <p:nvPr/>
        </p:nvPicPr>
        <p:blipFill>
          <a:blip r:embed="rId4"/>
          <a:srcRect/>
          <a:stretch>
            <a:fillRect/>
          </a:stretch>
        </p:blipFill>
        <p:spPr bwMode="auto">
          <a:xfrm>
            <a:off x="8078787" y="2057400"/>
            <a:ext cx="3657600" cy="3105785"/>
          </a:xfrm>
          <a:prstGeom prst="rect">
            <a:avLst/>
          </a:prstGeom>
          <a:noFill/>
          <a:ln w="9525">
            <a:noFill/>
            <a:miter lim="800000"/>
            <a:headEnd/>
            <a:tailEnd/>
          </a:ln>
        </p:spPr>
      </p:pic>
    </p:spTree>
    <p:extLst>
      <p:ext uri="{BB962C8B-B14F-4D97-AF65-F5344CB8AC3E}">
        <p14:creationId xmlns:p14="http://schemas.microsoft.com/office/powerpoint/2010/main" val="424929920"/>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Image result for fluid flow through porous media, imag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Image result for fluid flow through porous media, imag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Title 1"/>
          <p:cNvSpPr txBox="1">
            <a:spLocks/>
          </p:cNvSpPr>
          <p:nvPr/>
        </p:nvSpPr>
        <p:spPr>
          <a:xfrm>
            <a:off x="1587" y="0"/>
            <a:ext cx="10470340" cy="990600"/>
          </a:xfrm>
          <a:prstGeom prst="rect">
            <a:avLst/>
          </a:prstGeom>
          <a:solidFill>
            <a:srgbClr val="7030A0"/>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000" dirty="0">
                <a:solidFill>
                  <a:schemeClr val="bg1"/>
                </a:solidFill>
                <a:latin typeface="Monotype Corsiva" panose="03010101010201010101" pitchFamily="66" charset="0"/>
              </a:rPr>
              <a:t>PET </a:t>
            </a:r>
            <a:r>
              <a:rPr lang="en-US" sz="2000" dirty="0" smtClean="0">
                <a:solidFill>
                  <a:schemeClr val="bg1"/>
                </a:solidFill>
                <a:latin typeface="Monotype Corsiva" panose="03010101010201010101" pitchFamily="66" charset="0"/>
              </a:rPr>
              <a:t>328: Computer Applications in Petroleum Engineering – with Python Programming	</a:t>
            </a:r>
            <a:r>
              <a:rPr lang="en-US" sz="2000" dirty="0" smtClean="0">
                <a:solidFill>
                  <a:srgbClr val="FFFF00"/>
                </a:solidFill>
                <a:latin typeface="Monotype Corsiva" panose="03010101010201010101" pitchFamily="66" charset="0"/>
              </a:rPr>
              <a:t>Dr. Mosobalaje, O. O.</a:t>
            </a:r>
            <a:endParaRPr lang="en-US" sz="2000" dirty="0">
              <a:solidFill>
                <a:srgbClr val="FFFF00"/>
              </a:solidFill>
              <a:latin typeface="Monotype Corsiva" panose="03010101010201010101" pitchFamily="66" charset="0"/>
            </a:endParaRPr>
          </a:p>
          <a:p>
            <a:r>
              <a:rPr lang="en-US" sz="2800" dirty="0">
                <a:solidFill>
                  <a:schemeClr val="bg1"/>
                </a:solidFill>
                <a:latin typeface="Garamond" panose="02020404030301010803" pitchFamily="18" charset="0"/>
              </a:rPr>
              <a:t>GETTING STARTED WITH PYTHON</a:t>
            </a:r>
            <a:endParaRPr lang="en-US" sz="2800" dirty="0" smtClean="0">
              <a:solidFill>
                <a:schemeClr val="bg1"/>
              </a:solidFill>
              <a:latin typeface="Garamond" panose="02020404030301010803" pitchFamily="18" charset="0"/>
            </a:endParaRPr>
          </a:p>
        </p:txBody>
      </p:sp>
      <mc:AlternateContent xmlns:mc="http://schemas.openxmlformats.org/markup-compatibility/2006" xmlns:a14="http://schemas.microsoft.com/office/drawing/2010/main">
        <mc:Choice Requires="a14">
          <p:sp>
            <p:nvSpPr>
              <p:cNvPr id="6" name="Rectangle 5"/>
              <p:cNvSpPr/>
              <p:nvPr/>
            </p:nvSpPr>
            <p:spPr>
              <a:xfrm>
                <a:off x="155575" y="995839"/>
                <a:ext cx="6246812" cy="5565498"/>
              </a:xfrm>
              <a:prstGeom prst="rect">
                <a:avLst/>
              </a:prstGeom>
            </p:spPr>
            <p:txBody>
              <a:bodyPr wrap="square" numCol="1">
                <a:spAutoFit/>
              </a:bodyPr>
              <a:lstStyle/>
              <a:p>
                <a:pPr algn="ctr">
                  <a:buSzPct val="100000"/>
                </a:pPr>
                <a:r>
                  <a:rPr lang="en-US" sz="2800" dirty="0" smtClean="0">
                    <a:solidFill>
                      <a:srgbClr val="FF0000"/>
                    </a:solidFill>
                    <a:latin typeface="Garamond" panose="02020404030301010803" pitchFamily="18" charset="0"/>
                  </a:rPr>
                  <a:t>Conditional Statements</a:t>
                </a:r>
              </a:p>
              <a:p>
                <a:pPr algn="ctr">
                  <a:buSzPct val="100000"/>
                </a:pPr>
                <a:r>
                  <a:rPr lang="en-US" sz="2800" dirty="0" smtClean="0">
                    <a:solidFill>
                      <a:srgbClr val="FF0000"/>
                    </a:solidFill>
                    <a:latin typeface="Garamond" panose="02020404030301010803" pitchFamily="18" charset="0"/>
                  </a:rPr>
                  <a:t>if…then…else Statement (Alternative Execution)</a:t>
                </a:r>
              </a:p>
              <a:p>
                <a:pPr>
                  <a:lnSpc>
                    <a:spcPct val="150000"/>
                  </a:lnSpc>
                  <a:buSzPct val="100000"/>
                </a:pPr>
                <a:r>
                  <a:rPr lang="en-US" sz="2800" dirty="0" smtClean="0">
                    <a:solidFill>
                      <a:srgbClr val="FF0000"/>
                    </a:solidFill>
                    <a:latin typeface="Garamond" panose="02020404030301010803" pitchFamily="18" charset="0"/>
                  </a:rPr>
                  <a:t>Petroleum engineering application</a:t>
                </a:r>
              </a:p>
              <a:p>
                <a:pPr marL="342900" indent="-342900">
                  <a:lnSpc>
                    <a:spcPct val="150000"/>
                  </a:lnSpc>
                  <a:buSzPct val="100000"/>
                  <a:buBlip>
                    <a:blip r:embed="rId2"/>
                  </a:buBlip>
                </a:pPr>
                <a:r>
                  <a:rPr lang="en-US" sz="2400" dirty="0">
                    <a:solidFill>
                      <a:srgbClr val="FF0000"/>
                    </a:solidFill>
                    <a:latin typeface="Garamond" panose="02020404030301010803" pitchFamily="18" charset="0"/>
                  </a:rPr>
                  <a:t>Computing oil formation volume factor, Bo.</a:t>
                </a:r>
              </a:p>
              <a:p>
                <a:r>
                  <a:rPr lang="en-US" sz="2400" dirty="0" smtClean="0">
                    <a:solidFill>
                      <a:srgbClr val="003399"/>
                    </a:solidFill>
                    <a:latin typeface="Garamond" panose="02020404030301010803" pitchFamily="18" charset="0"/>
                  </a:rPr>
                  <a:t>For pressure above bubble point, the analytical equation for computing Bo is given as:</a:t>
                </a:r>
              </a:p>
              <a:p>
                <a:r>
                  <a:rPr lang="en-US" sz="2400" dirty="0">
                    <a:solidFill>
                      <a:srgbClr val="003399"/>
                    </a:solidFill>
                    <a:latin typeface="Garamond" panose="02020404030301010803" pitchFamily="18" charset="0"/>
                  </a:rPr>
                  <a:t> </a:t>
                </a:r>
              </a:p>
              <a:p>
                <a:pPr/>
                <a14:m>
                  <m:oMathPara xmlns:m="http://schemas.openxmlformats.org/officeDocument/2006/math">
                    <m:oMathParaPr>
                      <m:jc m:val="centerGroup"/>
                    </m:oMathParaPr>
                    <m:oMath xmlns:m="http://schemas.openxmlformats.org/officeDocument/2006/math">
                      <m:sSub>
                        <m:sSubPr>
                          <m:ctrlPr>
                            <a:rPr lang="en-US" sz="2400" i="1">
                              <a:solidFill>
                                <a:srgbClr val="003399"/>
                              </a:solidFill>
                              <a:latin typeface="Cambria Math"/>
                            </a:rPr>
                          </m:ctrlPr>
                        </m:sSubPr>
                        <m:e>
                          <m:r>
                            <a:rPr lang="en-US" sz="2400" i="1">
                              <a:solidFill>
                                <a:srgbClr val="003399"/>
                              </a:solidFill>
                              <a:latin typeface="Cambria Math"/>
                            </a:rPr>
                            <m:t>𝐵</m:t>
                          </m:r>
                        </m:e>
                        <m:sub>
                          <m:r>
                            <a:rPr lang="en-US" sz="2400" i="1">
                              <a:solidFill>
                                <a:srgbClr val="003399"/>
                              </a:solidFill>
                              <a:latin typeface="Cambria Math"/>
                            </a:rPr>
                            <m:t>𝑜</m:t>
                          </m:r>
                        </m:sub>
                      </m:sSub>
                      <m:r>
                        <a:rPr lang="en-US" sz="2400" i="1">
                          <a:solidFill>
                            <a:srgbClr val="003399"/>
                          </a:solidFill>
                          <a:latin typeface="Cambria Math"/>
                        </a:rPr>
                        <m:t>= </m:t>
                      </m:r>
                      <m:sSub>
                        <m:sSubPr>
                          <m:ctrlPr>
                            <a:rPr lang="en-US" sz="2400" i="1">
                              <a:solidFill>
                                <a:srgbClr val="003399"/>
                              </a:solidFill>
                              <a:latin typeface="Cambria Math"/>
                            </a:rPr>
                          </m:ctrlPr>
                        </m:sSubPr>
                        <m:e>
                          <m:r>
                            <a:rPr lang="en-US" sz="2400" i="1">
                              <a:solidFill>
                                <a:srgbClr val="003399"/>
                              </a:solidFill>
                              <a:latin typeface="Cambria Math"/>
                            </a:rPr>
                            <m:t>𝐵</m:t>
                          </m:r>
                        </m:e>
                        <m:sub>
                          <m:r>
                            <m:rPr>
                              <m:sty m:val="p"/>
                            </m:rPr>
                            <a:rPr lang="en-US" sz="2400">
                              <a:solidFill>
                                <a:srgbClr val="003399"/>
                              </a:solidFill>
                              <a:latin typeface="Cambria Math"/>
                            </a:rPr>
                            <m:t>ob</m:t>
                          </m:r>
                        </m:sub>
                      </m:sSub>
                      <m:sSup>
                        <m:sSupPr>
                          <m:ctrlPr>
                            <a:rPr lang="en-US" sz="2400" i="1" smtClean="0">
                              <a:solidFill>
                                <a:srgbClr val="003399"/>
                              </a:solidFill>
                              <a:latin typeface="Cambria Math"/>
                            </a:rPr>
                          </m:ctrlPr>
                        </m:sSupPr>
                        <m:e>
                          <m:r>
                            <a:rPr lang="en-US" sz="2400" i="1" smtClean="0">
                              <a:solidFill>
                                <a:srgbClr val="003399"/>
                              </a:solidFill>
                              <a:latin typeface="Cambria Math"/>
                            </a:rPr>
                            <m:t>𝑒</m:t>
                          </m:r>
                        </m:e>
                        <m:sup>
                          <m:d>
                            <m:dPr>
                              <m:begChr m:val="["/>
                              <m:endChr m:val="]"/>
                              <m:ctrlPr>
                                <a:rPr lang="en-US" sz="2400" i="1">
                                  <a:solidFill>
                                    <a:srgbClr val="003399"/>
                                  </a:solidFill>
                                  <a:latin typeface="Cambria Math"/>
                                </a:rPr>
                              </m:ctrlPr>
                            </m:dPr>
                            <m:e>
                              <m:sSub>
                                <m:sSubPr>
                                  <m:ctrlPr>
                                    <a:rPr lang="en-US" sz="2400" i="1">
                                      <a:solidFill>
                                        <a:srgbClr val="003399"/>
                                      </a:solidFill>
                                      <a:latin typeface="Cambria Math"/>
                                    </a:rPr>
                                  </m:ctrlPr>
                                </m:sSubPr>
                                <m:e>
                                  <m:r>
                                    <m:rPr>
                                      <m:sty m:val="p"/>
                                    </m:rPr>
                                    <a:rPr lang="en-US" sz="2400">
                                      <a:solidFill>
                                        <a:srgbClr val="003399"/>
                                      </a:solidFill>
                                      <a:latin typeface="Cambria Math"/>
                                    </a:rPr>
                                    <m:t>c</m:t>
                                  </m:r>
                                </m:e>
                                <m:sub>
                                  <m:r>
                                    <m:rPr>
                                      <m:sty m:val="p"/>
                                    </m:rPr>
                                    <a:rPr lang="en-US" sz="2400">
                                      <a:solidFill>
                                        <a:srgbClr val="003399"/>
                                      </a:solidFill>
                                      <a:latin typeface="Cambria Math"/>
                                    </a:rPr>
                                    <m:t>o</m:t>
                                  </m:r>
                                </m:sub>
                              </m:sSub>
                              <m:d>
                                <m:dPr>
                                  <m:ctrlPr>
                                    <a:rPr lang="en-US" sz="2400" i="1">
                                      <a:solidFill>
                                        <a:srgbClr val="003399"/>
                                      </a:solidFill>
                                      <a:latin typeface="Cambria Math"/>
                                    </a:rPr>
                                  </m:ctrlPr>
                                </m:dPr>
                                <m:e>
                                  <m:sSub>
                                    <m:sSubPr>
                                      <m:ctrlPr>
                                        <a:rPr lang="en-US" sz="2400" i="1">
                                          <a:solidFill>
                                            <a:srgbClr val="003399"/>
                                          </a:solidFill>
                                          <a:latin typeface="Cambria Math"/>
                                        </a:rPr>
                                      </m:ctrlPr>
                                    </m:sSubPr>
                                    <m:e>
                                      <m:r>
                                        <m:rPr>
                                          <m:sty m:val="p"/>
                                        </m:rPr>
                                        <a:rPr lang="en-US" sz="2400">
                                          <a:solidFill>
                                            <a:srgbClr val="003399"/>
                                          </a:solidFill>
                                          <a:latin typeface="Cambria Math"/>
                                        </a:rPr>
                                        <m:t>P</m:t>
                                      </m:r>
                                    </m:e>
                                    <m:sub>
                                      <m:r>
                                        <m:rPr>
                                          <m:sty m:val="p"/>
                                        </m:rPr>
                                        <a:rPr lang="en-US" sz="2400">
                                          <a:solidFill>
                                            <a:srgbClr val="003399"/>
                                          </a:solidFill>
                                          <a:latin typeface="Cambria Math"/>
                                        </a:rPr>
                                        <m:t>b</m:t>
                                      </m:r>
                                    </m:sub>
                                  </m:sSub>
                                  <m:r>
                                    <a:rPr lang="en-US" sz="2400" i="1">
                                      <a:solidFill>
                                        <a:srgbClr val="003399"/>
                                      </a:solidFill>
                                      <a:latin typeface="Cambria Math"/>
                                    </a:rPr>
                                    <m:t>−</m:t>
                                  </m:r>
                                  <m:r>
                                    <m:rPr>
                                      <m:sty m:val="p"/>
                                    </m:rPr>
                                    <a:rPr lang="en-US" sz="2400">
                                      <a:solidFill>
                                        <a:srgbClr val="003399"/>
                                      </a:solidFill>
                                      <a:latin typeface="Cambria Math"/>
                                    </a:rPr>
                                    <m:t>P</m:t>
                                  </m:r>
                                </m:e>
                              </m:d>
                            </m:e>
                          </m:d>
                        </m:sup>
                      </m:sSup>
                      <m:r>
                        <a:rPr lang="en-US" sz="2400" i="1">
                          <a:solidFill>
                            <a:srgbClr val="003399"/>
                          </a:solidFill>
                          <a:latin typeface="Cambria Math"/>
                        </a:rPr>
                        <m:t>−−−−2.37</m:t>
                      </m:r>
                    </m:oMath>
                  </m:oMathPara>
                </a14:m>
                <a:endParaRPr lang="en-US" sz="2400" dirty="0" smtClean="0">
                  <a:solidFill>
                    <a:srgbClr val="003399"/>
                  </a:solidFill>
                  <a:latin typeface="Garamond" panose="02020404030301010803" pitchFamily="18" charset="0"/>
                </a:endParaRPr>
              </a:p>
              <a:p>
                <a:endParaRPr lang="en-US" sz="2400" dirty="0">
                  <a:solidFill>
                    <a:srgbClr val="003399"/>
                  </a:solidFill>
                  <a:latin typeface="Garamond" panose="02020404030301010803" pitchFamily="18" charset="0"/>
                </a:endParaRPr>
              </a:p>
              <a:p>
                <a:r>
                  <a:rPr lang="en-US" sz="2400" dirty="0" smtClean="0">
                    <a:solidFill>
                      <a:srgbClr val="003399"/>
                    </a:solidFill>
                    <a:latin typeface="Garamond" panose="02020404030301010803" pitchFamily="18" charset="0"/>
                  </a:rPr>
                  <a:t>Bob is the Bo at bubble point and can be computed using Equations 2.35 and 2.36</a:t>
                </a:r>
              </a:p>
              <a:p>
                <a:r>
                  <a:rPr lang="en-US" sz="2400" dirty="0">
                    <a:solidFill>
                      <a:srgbClr val="003399"/>
                    </a:solidFill>
                    <a:latin typeface="Garamond" panose="02020404030301010803" pitchFamily="18" charset="0"/>
                  </a:rPr>
                  <a:t> </a:t>
                </a:r>
              </a:p>
            </p:txBody>
          </p:sp>
        </mc:Choice>
        <mc:Fallback xmlns="">
          <p:sp>
            <p:nvSpPr>
              <p:cNvPr id="6" name="Rectangle 5"/>
              <p:cNvSpPr>
                <a:spLocks noRot="1" noChangeAspect="1" noMove="1" noResize="1" noEditPoints="1" noAdjustHandles="1" noChangeArrowheads="1" noChangeShapeType="1" noTextEdit="1"/>
              </p:cNvSpPr>
              <p:nvPr/>
            </p:nvSpPr>
            <p:spPr>
              <a:xfrm>
                <a:off x="155575" y="995839"/>
                <a:ext cx="6246812" cy="5565498"/>
              </a:xfrm>
              <a:prstGeom prst="rect">
                <a:avLst/>
              </a:prstGeom>
              <a:blipFill rotWithShape="1">
                <a:blip r:embed="rId3"/>
                <a:stretch>
                  <a:fillRect l="-2051" t="-1095"/>
                </a:stretch>
              </a:blipFill>
            </p:spPr>
            <p:txBody>
              <a:bodyPr/>
              <a:lstStyle/>
              <a:p>
                <a:r>
                  <a:rPr lang="en-US">
                    <a:noFill/>
                  </a:rPr>
                  <a:t> </a:t>
                </a:r>
              </a:p>
            </p:txBody>
          </p:sp>
        </mc:Fallback>
      </mc:AlternateContent>
      <p:pic>
        <p:nvPicPr>
          <p:cNvPr id="7" name="Picture 6"/>
          <p:cNvPicPr/>
          <p:nvPr/>
        </p:nvPicPr>
        <p:blipFill>
          <a:blip r:embed="rId4"/>
          <a:srcRect/>
          <a:stretch>
            <a:fillRect/>
          </a:stretch>
        </p:blipFill>
        <p:spPr bwMode="auto">
          <a:xfrm>
            <a:off x="6402387" y="2057400"/>
            <a:ext cx="5029200" cy="3105785"/>
          </a:xfrm>
          <a:prstGeom prst="rect">
            <a:avLst/>
          </a:prstGeom>
          <a:noFill/>
          <a:ln w="9525">
            <a:noFill/>
            <a:miter lim="800000"/>
            <a:headEnd/>
            <a:tailEnd/>
          </a:ln>
        </p:spPr>
      </p:pic>
    </p:spTree>
    <p:extLst>
      <p:ext uri="{BB962C8B-B14F-4D97-AF65-F5344CB8AC3E}">
        <p14:creationId xmlns:p14="http://schemas.microsoft.com/office/powerpoint/2010/main" val="3405420184"/>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Image result for fluid flow through porous media, imag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Image result for fluid flow through porous media, imag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Title 1"/>
          <p:cNvSpPr txBox="1">
            <a:spLocks/>
          </p:cNvSpPr>
          <p:nvPr/>
        </p:nvSpPr>
        <p:spPr>
          <a:xfrm>
            <a:off x="1587" y="0"/>
            <a:ext cx="10470340" cy="990600"/>
          </a:xfrm>
          <a:prstGeom prst="rect">
            <a:avLst/>
          </a:prstGeom>
          <a:solidFill>
            <a:srgbClr val="7030A0"/>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000" dirty="0">
                <a:solidFill>
                  <a:schemeClr val="bg1"/>
                </a:solidFill>
                <a:latin typeface="Monotype Corsiva" panose="03010101010201010101" pitchFamily="66" charset="0"/>
              </a:rPr>
              <a:t>PET </a:t>
            </a:r>
            <a:r>
              <a:rPr lang="en-US" sz="2000" dirty="0" smtClean="0">
                <a:solidFill>
                  <a:schemeClr val="bg1"/>
                </a:solidFill>
                <a:latin typeface="Monotype Corsiva" panose="03010101010201010101" pitchFamily="66" charset="0"/>
              </a:rPr>
              <a:t>328: Computer Applications in Petroleum Engineering – with Python Programming	</a:t>
            </a:r>
            <a:r>
              <a:rPr lang="en-US" sz="2000" dirty="0" smtClean="0">
                <a:solidFill>
                  <a:srgbClr val="FFFF00"/>
                </a:solidFill>
                <a:latin typeface="Monotype Corsiva" panose="03010101010201010101" pitchFamily="66" charset="0"/>
              </a:rPr>
              <a:t>Dr. Mosobalaje, O. O.</a:t>
            </a:r>
            <a:endParaRPr lang="en-US" sz="2000" dirty="0">
              <a:solidFill>
                <a:srgbClr val="FFFF00"/>
              </a:solidFill>
              <a:latin typeface="Monotype Corsiva" panose="03010101010201010101" pitchFamily="66" charset="0"/>
            </a:endParaRPr>
          </a:p>
          <a:p>
            <a:r>
              <a:rPr lang="en-US" sz="2800" dirty="0">
                <a:solidFill>
                  <a:schemeClr val="bg1"/>
                </a:solidFill>
                <a:latin typeface="Garamond" panose="02020404030301010803" pitchFamily="18" charset="0"/>
              </a:rPr>
              <a:t>GETTING STARTED WITH PYTHON</a:t>
            </a:r>
            <a:endParaRPr lang="en-US" sz="2800" dirty="0" smtClean="0">
              <a:solidFill>
                <a:schemeClr val="bg1"/>
              </a:solidFill>
              <a:latin typeface="Garamond" panose="02020404030301010803" pitchFamily="18" charset="0"/>
            </a:endParaRPr>
          </a:p>
        </p:txBody>
      </p:sp>
      <p:sp>
        <p:nvSpPr>
          <p:cNvPr id="8" name="Rectangle 7"/>
          <p:cNvSpPr/>
          <p:nvPr/>
        </p:nvSpPr>
        <p:spPr>
          <a:xfrm>
            <a:off x="155573" y="954643"/>
            <a:ext cx="11885614" cy="5293757"/>
          </a:xfrm>
          <a:prstGeom prst="rect">
            <a:avLst/>
          </a:prstGeom>
        </p:spPr>
        <p:txBody>
          <a:bodyPr wrap="square" numCol="1">
            <a:spAutoFit/>
          </a:bodyPr>
          <a:lstStyle/>
          <a:p>
            <a:pPr algn="ctr">
              <a:buSzPct val="100000"/>
            </a:pPr>
            <a:r>
              <a:rPr lang="en-US" sz="2800" dirty="0">
                <a:solidFill>
                  <a:srgbClr val="FF0000"/>
                </a:solidFill>
                <a:latin typeface="Garamond" panose="02020404030301010803" pitchFamily="18" charset="0"/>
              </a:rPr>
              <a:t>Conditional Statements</a:t>
            </a:r>
          </a:p>
          <a:p>
            <a:pPr algn="ctr">
              <a:buSzPct val="100000"/>
            </a:pPr>
            <a:r>
              <a:rPr lang="en-US" sz="2800" dirty="0">
                <a:solidFill>
                  <a:srgbClr val="FF0000"/>
                </a:solidFill>
                <a:latin typeface="Garamond" panose="02020404030301010803" pitchFamily="18" charset="0"/>
              </a:rPr>
              <a:t>if…then…else Statement (Alternative Execution)</a:t>
            </a:r>
          </a:p>
          <a:p>
            <a:pPr>
              <a:lnSpc>
                <a:spcPct val="150000"/>
              </a:lnSpc>
              <a:buSzPct val="100000"/>
            </a:pPr>
            <a:r>
              <a:rPr lang="en-US" sz="2800" dirty="0">
                <a:solidFill>
                  <a:srgbClr val="FF0000"/>
                </a:solidFill>
                <a:latin typeface="Garamond" panose="02020404030301010803" pitchFamily="18" charset="0"/>
              </a:rPr>
              <a:t>Petroleum engineering application</a:t>
            </a:r>
            <a:endParaRPr lang="en-US" sz="2800" dirty="0" smtClean="0">
              <a:solidFill>
                <a:srgbClr val="FF0000"/>
              </a:solidFill>
              <a:latin typeface="Garamond" panose="02020404030301010803" pitchFamily="18" charset="0"/>
            </a:endParaRPr>
          </a:p>
          <a:p>
            <a:pPr marL="342900" indent="-342900">
              <a:buSzPct val="100000"/>
              <a:buBlip>
                <a:blip r:embed="rId2"/>
              </a:buBlip>
            </a:pPr>
            <a:r>
              <a:rPr lang="en-US" sz="2400" dirty="0">
                <a:solidFill>
                  <a:srgbClr val="FF0000"/>
                </a:solidFill>
                <a:latin typeface="Garamond" pitchFamily="18" charset="0"/>
              </a:rPr>
              <a:t>Computing oil formation volume factor, Bo</a:t>
            </a:r>
            <a:r>
              <a:rPr lang="en-US" sz="2400" dirty="0" smtClean="0">
                <a:solidFill>
                  <a:srgbClr val="FF0000"/>
                </a:solidFill>
                <a:latin typeface="Garamond" pitchFamily="18" charset="0"/>
              </a:rPr>
              <a:t>.</a:t>
            </a:r>
          </a:p>
          <a:p>
            <a:pPr marL="800100" lvl="1" indent="-342900">
              <a:buSzPct val="100000"/>
              <a:buBlip>
                <a:blip r:embed="rId2"/>
              </a:buBlip>
            </a:pPr>
            <a:r>
              <a:rPr lang="en-US" sz="2400" dirty="0" smtClean="0">
                <a:solidFill>
                  <a:srgbClr val="003399"/>
                </a:solidFill>
                <a:latin typeface="Garamond" pitchFamily="18" charset="0"/>
              </a:rPr>
              <a:t>To execute this procedure, we simply construct a  Boolean condition to test if the current reservoir pressure, p, is greater than the bubble-point pressure of the reservoir.</a:t>
            </a:r>
          </a:p>
          <a:p>
            <a:pPr marL="800100" lvl="1" indent="-342900">
              <a:buSzPct val="100000"/>
              <a:buBlip>
                <a:blip r:embed="rId2"/>
              </a:buBlip>
            </a:pPr>
            <a:r>
              <a:rPr lang="en-US" sz="2400" dirty="0" smtClean="0">
                <a:solidFill>
                  <a:srgbClr val="003399"/>
                </a:solidFill>
                <a:latin typeface="Garamond" pitchFamily="18" charset="0"/>
              </a:rPr>
              <a:t>If the condition is evaluated as True, then a block of statement to implement Equation 2.37 is executed.</a:t>
            </a:r>
          </a:p>
          <a:p>
            <a:pPr marL="800100" lvl="1" indent="-342900">
              <a:buSzPct val="100000"/>
              <a:buBlip>
                <a:blip r:embed="rId2"/>
              </a:buBlip>
            </a:pPr>
            <a:r>
              <a:rPr lang="en-US" sz="2400" dirty="0" smtClean="0">
                <a:solidFill>
                  <a:srgbClr val="003399"/>
                </a:solidFill>
                <a:latin typeface="Garamond" pitchFamily="18" charset="0"/>
              </a:rPr>
              <a:t>Else, if the condition is evaluated to be False, </a:t>
            </a:r>
            <a:r>
              <a:rPr lang="en-US" sz="2400" dirty="0">
                <a:solidFill>
                  <a:srgbClr val="003399"/>
                </a:solidFill>
                <a:latin typeface="Garamond" panose="02020404030301010803" pitchFamily="18" charset="0"/>
              </a:rPr>
              <a:t>then a block of statement to implement Equation </a:t>
            </a:r>
            <a:r>
              <a:rPr lang="en-US" sz="2400" dirty="0" smtClean="0">
                <a:solidFill>
                  <a:srgbClr val="003399"/>
                </a:solidFill>
                <a:latin typeface="Garamond" panose="02020404030301010803" pitchFamily="18" charset="0"/>
              </a:rPr>
              <a:t>2.35 </a:t>
            </a:r>
            <a:r>
              <a:rPr lang="en-US" sz="2400" dirty="0">
                <a:solidFill>
                  <a:srgbClr val="003399"/>
                </a:solidFill>
                <a:latin typeface="Garamond" panose="02020404030301010803" pitchFamily="18" charset="0"/>
              </a:rPr>
              <a:t>is executed</a:t>
            </a:r>
            <a:r>
              <a:rPr lang="en-US" sz="2400" dirty="0" smtClean="0">
                <a:solidFill>
                  <a:srgbClr val="003399"/>
                </a:solidFill>
                <a:latin typeface="Garamond" panose="02020404030301010803" pitchFamily="18" charset="0"/>
              </a:rPr>
              <a:t>.</a:t>
            </a:r>
          </a:p>
          <a:p>
            <a:pPr marL="800100" lvl="1" indent="-342900">
              <a:buSzPct val="100000"/>
              <a:buBlip>
                <a:blip r:embed="rId2"/>
              </a:buBlip>
            </a:pPr>
            <a:r>
              <a:rPr lang="en-US" sz="2400" dirty="0" smtClean="0">
                <a:solidFill>
                  <a:srgbClr val="003399"/>
                </a:solidFill>
                <a:latin typeface="Garamond" panose="02020404030301010803" pitchFamily="18" charset="0"/>
              </a:rPr>
              <a:t>Note that Equation 2.36 need to be implemented for either of the alternatives, hence, the line to execute it is written before the if…then…else statement.</a:t>
            </a:r>
            <a:endParaRPr lang="en-GB" sz="2400" dirty="0" smtClean="0">
              <a:solidFill>
                <a:srgbClr val="003399"/>
              </a:solidFill>
              <a:latin typeface="Garamond" panose="02020404030301010803" pitchFamily="18" charset="0"/>
            </a:endParaRPr>
          </a:p>
          <a:p>
            <a:pPr marL="1257300" lvl="2" indent="-342900">
              <a:buSzPct val="100000"/>
              <a:buBlip>
                <a:blip r:embed="rId2"/>
              </a:buBlip>
            </a:pPr>
            <a:endParaRPr lang="en-US" sz="2400" dirty="0" smtClean="0">
              <a:solidFill>
                <a:srgbClr val="003399"/>
              </a:solidFill>
              <a:latin typeface="Garamond" pitchFamily="18" charset="0"/>
            </a:endParaRPr>
          </a:p>
        </p:txBody>
      </p:sp>
    </p:spTree>
    <p:extLst>
      <p:ext uri="{BB962C8B-B14F-4D97-AF65-F5344CB8AC3E}">
        <p14:creationId xmlns:p14="http://schemas.microsoft.com/office/powerpoint/2010/main" val="2568516025"/>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Image result for fluid flow through porous media, imag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Image result for fluid flow through porous media, imag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Title 1"/>
          <p:cNvSpPr txBox="1">
            <a:spLocks/>
          </p:cNvSpPr>
          <p:nvPr/>
        </p:nvSpPr>
        <p:spPr>
          <a:xfrm>
            <a:off x="1587" y="0"/>
            <a:ext cx="10470340" cy="990600"/>
          </a:xfrm>
          <a:prstGeom prst="rect">
            <a:avLst/>
          </a:prstGeom>
          <a:solidFill>
            <a:srgbClr val="7030A0"/>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000" dirty="0">
                <a:solidFill>
                  <a:schemeClr val="bg1"/>
                </a:solidFill>
                <a:latin typeface="Monotype Corsiva" panose="03010101010201010101" pitchFamily="66" charset="0"/>
              </a:rPr>
              <a:t>PET </a:t>
            </a:r>
            <a:r>
              <a:rPr lang="en-US" sz="2000" dirty="0" smtClean="0">
                <a:solidFill>
                  <a:schemeClr val="bg1"/>
                </a:solidFill>
                <a:latin typeface="Monotype Corsiva" panose="03010101010201010101" pitchFamily="66" charset="0"/>
              </a:rPr>
              <a:t>328: Computer Applications in Petroleum Engineering – with Python Programming	</a:t>
            </a:r>
            <a:r>
              <a:rPr lang="en-US" sz="2000" dirty="0" smtClean="0">
                <a:solidFill>
                  <a:srgbClr val="FFFF00"/>
                </a:solidFill>
                <a:latin typeface="Monotype Corsiva" panose="03010101010201010101" pitchFamily="66" charset="0"/>
              </a:rPr>
              <a:t>Dr. Mosobalaje, O. O.</a:t>
            </a:r>
            <a:endParaRPr lang="en-US" sz="2000" dirty="0">
              <a:solidFill>
                <a:srgbClr val="FFFF00"/>
              </a:solidFill>
              <a:latin typeface="Monotype Corsiva" panose="03010101010201010101" pitchFamily="66" charset="0"/>
            </a:endParaRPr>
          </a:p>
          <a:p>
            <a:r>
              <a:rPr lang="en-US" sz="2800" dirty="0">
                <a:solidFill>
                  <a:schemeClr val="bg1"/>
                </a:solidFill>
                <a:latin typeface="Garamond" panose="02020404030301010803" pitchFamily="18" charset="0"/>
              </a:rPr>
              <a:t>GETTING STARTED WITH PYTHON</a:t>
            </a:r>
            <a:endParaRPr lang="en-US" sz="2800" dirty="0" smtClean="0">
              <a:solidFill>
                <a:schemeClr val="bg1"/>
              </a:solidFill>
              <a:latin typeface="Garamond" panose="02020404030301010803" pitchFamily="18" charset="0"/>
            </a:endParaRPr>
          </a:p>
        </p:txBody>
      </p:sp>
      <p:sp>
        <p:nvSpPr>
          <p:cNvPr id="8" name="Rectangle 7"/>
          <p:cNvSpPr/>
          <p:nvPr/>
        </p:nvSpPr>
        <p:spPr>
          <a:xfrm>
            <a:off x="155573" y="954643"/>
            <a:ext cx="11885614" cy="2339102"/>
          </a:xfrm>
          <a:prstGeom prst="rect">
            <a:avLst/>
          </a:prstGeom>
        </p:spPr>
        <p:txBody>
          <a:bodyPr wrap="square" numCol="1">
            <a:spAutoFit/>
          </a:bodyPr>
          <a:lstStyle/>
          <a:p>
            <a:pPr algn="ctr">
              <a:buSzPct val="100000"/>
            </a:pPr>
            <a:r>
              <a:rPr lang="en-US" sz="2800" dirty="0">
                <a:solidFill>
                  <a:srgbClr val="FF0000"/>
                </a:solidFill>
                <a:latin typeface="Garamond" panose="02020404030301010803" pitchFamily="18" charset="0"/>
              </a:rPr>
              <a:t>Conditional Statements</a:t>
            </a:r>
          </a:p>
          <a:p>
            <a:pPr algn="ctr">
              <a:buSzPct val="100000"/>
            </a:pPr>
            <a:r>
              <a:rPr lang="en-US" sz="2800" dirty="0">
                <a:solidFill>
                  <a:srgbClr val="FF0000"/>
                </a:solidFill>
                <a:latin typeface="Garamond" panose="02020404030301010803" pitchFamily="18" charset="0"/>
              </a:rPr>
              <a:t>if…then…else Statement (Alternative Execution)</a:t>
            </a:r>
          </a:p>
          <a:p>
            <a:pPr>
              <a:lnSpc>
                <a:spcPct val="150000"/>
              </a:lnSpc>
              <a:buSzPct val="100000"/>
            </a:pPr>
            <a:r>
              <a:rPr lang="en-US" sz="2800" dirty="0">
                <a:solidFill>
                  <a:srgbClr val="FF0000"/>
                </a:solidFill>
                <a:latin typeface="Garamond" panose="02020404030301010803" pitchFamily="18" charset="0"/>
              </a:rPr>
              <a:t>Petroleum engineering application</a:t>
            </a:r>
            <a:endParaRPr lang="en-US" sz="2800" dirty="0" smtClean="0">
              <a:solidFill>
                <a:srgbClr val="FF0000"/>
              </a:solidFill>
              <a:latin typeface="Garamond" panose="02020404030301010803" pitchFamily="18" charset="0"/>
            </a:endParaRPr>
          </a:p>
          <a:p>
            <a:pPr marL="342900" indent="-342900">
              <a:buSzPct val="100000"/>
              <a:buBlip>
                <a:blip r:embed="rId2"/>
              </a:buBlip>
            </a:pPr>
            <a:r>
              <a:rPr lang="en-US" sz="2400" dirty="0">
                <a:solidFill>
                  <a:srgbClr val="FF0000"/>
                </a:solidFill>
                <a:latin typeface="Garamond" pitchFamily="18" charset="0"/>
              </a:rPr>
              <a:t>Computing oil formation volume factor, Bo</a:t>
            </a:r>
            <a:r>
              <a:rPr lang="en-US" sz="2400" dirty="0" smtClean="0">
                <a:solidFill>
                  <a:srgbClr val="FF0000"/>
                </a:solidFill>
                <a:latin typeface="Garamond" pitchFamily="18" charset="0"/>
              </a:rPr>
              <a:t>.</a:t>
            </a:r>
          </a:p>
          <a:p>
            <a:pPr marL="1257300" lvl="2" indent="-342900">
              <a:buSzPct val="100000"/>
              <a:buBlip>
                <a:blip r:embed="rId2"/>
              </a:buBlip>
            </a:pPr>
            <a:endParaRPr lang="en-US" sz="2400" dirty="0" smtClean="0">
              <a:solidFill>
                <a:srgbClr val="003399"/>
              </a:solidFill>
              <a:latin typeface="Garamond" pitchFamily="18" charset="0"/>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55494" y="2895600"/>
            <a:ext cx="5780493" cy="2600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Rectangle 6"/>
          <p:cNvSpPr/>
          <p:nvPr/>
        </p:nvSpPr>
        <p:spPr>
          <a:xfrm>
            <a:off x="153987" y="5695890"/>
            <a:ext cx="11885614" cy="400110"/>
          </a:xfrm>
          <a:prstGeom prst="rect">
            <a:avLst/>
          </a:prstGeom>
        </p:spPr>
        <p:txBody>
          <a:bodyPr wrap="square" numCol="1">
            <a:spAutoFit/>
          </a:bodyPr>
          <a:lstStyle/>
          <a:p>
            <a:pPr algn="ctr">
              <a:buSzPct val="100000"/>
            </a:pPr>
            <a:r>
              <a:rPr lang="en-US" sz="2000" dirty="0" smtClean="0">
                <a:solidFill>
                  <a:srgbClr val="002060"/>
                </a:solidFill>
                <a:latin typeface="Garamond" panose="02020404030301010803" pitchFamily="18" charset="0"/>
              </a:rPr>
              <a:t>The full script for this computation is available </a:t>
            </a:r>
            <a:r>
              <a:rPr lang="en-US" sz="2000" dirty="0" smtClean="0">
                <a:solidFill>
                  <a:srgbClr val="002060"/>
                </a:solidFill>
                <a:latin typeface="Garamond" panose="02020404030301010803" pitchFamily="18" charset="0"/>
                <a:hlinkClick r:id="rId4"/>
              </a:rPr>
              <a:t>here</a:t>
            </a:r>
            <a:r>
              <a:rPr lang="en-US" sz="2000" dirty="0" smtClean="0">
                <a:solidFill>
                  <a:srgbClr val="002060"/>
                </a:solidFill>
                <a:latin typeface="Garamond" panose="02020404030301010803" pitchFamily="18" charset="0"/>
              </a:rPr>
              <a:t>.</a:t>
            </a:r>
          </a:p>
        </p:txBody>
      </p:sp>
    </p:spTree>
    <p:extLst>
      <p:ext uri="{BB962C8B-B14F-4D97-AF65-F5344CB8AC3E}">
        <p14:creationId xmlns:p14="http://schemas.microsoft.com/office/powerpoint/2010/main" val="2108083111"/>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Image result for fluid flow through porous media, imag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Image result for fluid flow through porous media, imag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Title 1"/>
          <p:cNvSpPr txBox="1">
            <a:spLocks/>
          </p:cNvSpPr>
          <p:nvPr/>
        </p:nvSpPr>
        <p:spPr>
          <a:xfrm>
            <a:off x="1587" y="0"/>
            <a:ext cx="10470340" cy="990600"/>
          </a:xfrm>
          <a:prstGeom prst="rect">
            <a:avLst/>
          </a:prstGeom>
          <a:solidFill>
            <a:srgbClr val="7030A0"/>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000" dirty="0">
                <a:solidFill>
                  <a:schemeClr val="bg1"/>
                </a:solidFill>
                <a:latin typeface="Monotype Corsiva" panose="03010101010201010101" pitchFamily="66" charset="0"/>
              </a:rPr>
              <a:t>PET </a:t>
            </a:r>
            <a:r>
              <a:rPr lang="en-US" sz="2000" dirty="0" smtClean="0">
                <a:solidFill>
                  <a:schemeClr val="bg1"/>
                </a:solidFill>
                <a:latin typeface="Monotype Corsiva" panose="03010101010201010101" pitchFamily="66" charset="0"/>
              </a:rPr>
              <a:t>328: Computer Applications in Petroleum Engineering – with Python Programming	</a:t>
            </a:r>
            <a:r>
              <a:rPr lang="en-US" sz="2000" dirty="0" smtClean="0">
                <a:solidFill>
                  <a:srgbClr val="FFFF00"/>
                </a:solidFill>
                <a:latin typeface="Monotype Corsiva" panose="03010101010201010101" pitchFamily="66" charset="0"/>
              </a:rPr>
              <a:t>Dr. Mosobalaje, O. O.</a:t>
            </a:r>
            <a:endParaRPr lang="en-US" sz="2000" dirty="0">
              <a:solidFill>
                <a:srgbClr val="FFFF00"/>
              </a:solidFill>
              <a:latin typeface="Monotype Corsiva" panose="03010101010201010101" pitchFamily="66" charset="0"/>
            </a:endParaRPr>
          </a:p>
          <a:p>
            <a:r>
              <a:rPr lang="en-US" sz="2800" dirty="0">
                <a:solidFill>
                  <a:schemeClr val="bg1"/>
                </a:solidFill>
                <a:latin typeface="Garamond" panose="02020404030301010803" pitchFamily="18" charset="0"/>
              </a:rPr>
              <a:t>GETTING STARTED WITH PYTHON</a:t>
            </a:r>
            <a:endParaRPr lang="en-US" sz="2800" dirty="0" smtClean="0">
              <a:solidFill>
                <a:schemeClr val="bg1"/>
              </a:solidFill>
              <a:latin typeface="Garamond" panose="02020404030301010803" pitchFamily="18" charset="0"/>
            </a:endParaRPr>
          </a:p>
        </p:txBody>
      </p:sp>
      <p:sp>
        <p:nvSpPr>
          <p:cNvPr id="8" name="Rectangle 7"/>
          <p:cNvSpPr/>
          <p:nvPr/>
        </p:nvSpPr>
        <p:spPr>
          <a:xfrm>
            <a:off x="155573" y="954643"/>
            <a:ext cx="11885614" cy="2800767"/>
          </a:xfrm>
          <a:prstGeom prst="rect">
            <a:avLst/>
          </a:prstGeom>
        </p:spPr>
        <p:txBody>
          <a:bodyPr wrap="square" numCol="1">
            <a:spAutoFit/>
          </a:bodyPr>
          <a:lstStyle/>
          <a:p>
            <a:pPr algn="ctr">
              <a:buSzPct val="100000"/>
            </a:pPr>
            <a:r>
              <a:rPr lang="en-US" sz="2800" dirty="0">
                <a:solidFill>
                  <a:srgbClr val="FF0000"/>
                </a:solidFill>
                <a:latin typeface="Garamond" panose="02020404030301010803" pitchFamily="18" charset="0"/>
              </a:rPr>
              <a:t>Conditional Statements</a:t>
            </a:r>
          </a:p>
          <a:p>
            <a:pPr algn="ctr">
              <a:buSzPct val="100000"/>
            </a:pPr>
            <a:r>
              <a:rPr lang="en-US" sz="2800" dirty="0" smtClean="0">
                <a:solidFill>
                  <a:srgbClr val="FF0000"/>
                </a:solidFill>
                <a:latin typeface="Garamond" panose="02020404030301010803" pitchFamily="18" charset="0"/>
              </a:rPr>
              <a:t>Reading Assignment</a:t>
            </a:r>
            <a:endParaRPr lang="en-US" sz="2800" dirty="0">
              <a:solidFill>
                <a:srgbClr val="FF0000"/>
              </a:solidFill>
              <a:latin typeface="Garamond" panose="02020404030301010803" pitchFamily="18" charset="0"/>
            </a:endParaRPr>
          </a:p>
          <a:p>
            <a:pPr marL="342900" indent="-342900">
              <a:buSzPct val="100000"/>
              <a:buBlip>
                <a:blip r:embed="rId2"/>
              </a:buBlip>
            </a:pPr>
            <a:r>
              <a:rPr lang="en-US" sz="2400" dirty="0" smtClean="0">
                <a:solidFill>
                  <a:srgbClr val="003399"/>
                </a:solidFill>
                <a:latin typeface="Garamond" pitchFamily="18" charset="0"/>
              </a:rPr>
              <a:t>Read on Chained Conditionals (if…</a:t>
            </a:r>
            <a:r>
              <a:rPr lang="en-US" sz="2400" dirty="0" err="1" smtClean="0">
                <a:solidFill>
                  <a:srgbClr val="003399"/>
                </a:solidFill>
                <a:latin typeface="Garamond" pitchFamily="18" charset="0"/>
              </a:rPr>
              <a:t>elif</a:t>
            </a:r>
            <a:r>
              <a:rPr lang="en-US" sz="2400" dirty="0" smtClean="0">
                <a:solidFill>
                  <a:srgbClr val="003399"/>
                </a:solidFill>
                <a:latin typeface="Garamond" pitchFamily="18" charset="0"/>
              </a:rPr>
              <a:t>… statements) and Nested Conditionals, in the recommended textbook for this course (pages 34 – 36)</a:t>
            </a:r>
          </a:p>
          <a:p>
            <a:pPr marL="342900" indent="-342900">
              <a:buSzPct val="100000"/>
              <a:buBlip>
                <a:blip r:embed="rId2"/>
              </a:buBlip>
            </a:pPr>
            <a:endParaRPr lang="en-US" sz="2400" dirty="0">
              <a:solidFill>
                <a:srgbClr val="003399"/>
              </a:solidFill>
              <a:latin typeface="Garamond" pitchFamily="18" charset="0"/>
            </a:endParaRPr>
          </a:p>
          <a:p>
            <a:pPr>
              <a:buSzPct val="100000"/>
            </a:pPr>
            <a:r>
              <a:rPr lang="en-US" sz="2400" dirty="0" smtClean="0">
                <a:solidFill>
                  <a:srgbClr val="003399"/>
                </a:solidFill>
                <a:latin typeface="Garamond" pitchFamily="18" charset="0"/>
              </a:rPr>
              <a:t>Recommended Textbook: </a:t>
            </a:r>
            <a:r>
              <a:rPr lang="en-US" sz="2400" i="1" dirty="0" smtClean="0">
                <a:solidFill>
                  <a:srgbClr val="003399"/>
                </a:solidFill>
                <a:latin typeface="Garamond" pitchFamily="18" charset="0"/>
              </a:rPr>
              <a:t>Python for Everybody: Exploring Data using Python 3</a:t>
            </a:r>
            <a:r>
              <a:rPr lang="en-US" sz="2400" dirty="0" smtClean="0">
                <a:solidFill>
                  <a:srgbClr val="003399"/>
                </a:solidFill>
                <a:latin typeface="Garamond" pitchFamily="18" charset="0"/>
              </a:rPr>
              <a:t>, by Charles Severance.</a:t>
            </a:r>
          </a:p>
          <a:p>
            <a:pPr marL="1257300" lvl="2" indent="-342900">
              <a:buSzPct val="100000"/>
              <a:buBlip>
                <a:blip r:embed="rId2"/>
              </a:buBlip>
            </a:pPr>
            <a:endParaRPr lang="en-US" sz="2400" dirty="0" smtClean="0">
              <a:solidFill>
                <a:srgbClr val="003399"/>
              </a:solidFill>
              <a:latin typeface="Garamond" pitchFamily="18" charset="0"/>
            </a:endParaRPr>
          </a:p>
        </p:txBody>
      </p:sp>
    </p:spTree>
    <p:extLst>
      <p:ext uri="{BB962C8B-B14F-4D97-AF65-F5344CB8AC3E}">
        <p14:creationId xmlns:p14="http://schemas.microsoft.com/office/powerpoint/2010/main" val="426635028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Image result for fluid flow through porous media, imag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Image result for fluid flow through porous media, imag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Title 1"/>
          <p:cNvSpPr txBox="1">
            <a:spLocks/>
          </p:cNvSpPr>
          <p:nvPr/>
        </p:nvSpPr>
        <p:spPr>
          <a:xfrm>
            <a:off x="1587" y="0"/>
            <a:ext cx="10470340" cy="990600"/>
          </a:xfrm>
          <a:prstGeom prst="rect">
            <a:avLst/>
          </a:prstGeom>
          <a:solidFill>
            <a:srgbClr val="7030A0"/>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000" dirty="0">
                <a:solidFill>
                  <a:schemeClr val="bg1"/>
                </a:solidFill>
                <a:latin typeface="Monotype Corsiva" panose="03010101010201010101" pitchFamily="66" charset="0"/>
              </a:rPr>
              <a:t>PET </a:t>
            </a:r>
            <a:r>
              <a:rPr lang="en-US" sz="2000" dirty="0" smtClean="0">
                <a:solidFill>
                  <a:schemeClr val="bg1"/>
                </a:solidFill>
                <a:latin typeface="Monotype Corsiva" panose="03010101010201010101" pitchFamily="66" charset="0"/>
              </a:rPr>
              <a:t>328: Computer Applications in Petroleum Engineering – with Python Programming	</a:t>
            </a:r>
            <a:r>
              <a:rPr lang="en-US" sz="2000" dirty="0" smtClean="0">
                <a:solidFill>
                  <a:srgbClr val="FFFF00"/>
                </a:solidFill>
                <a:latin typeface="Monotype Corsiva" panose="03010101010201010101" pitchFamily="66" charset="0"/>
              </a:rPr>
              <a:t>Dr. Mosobalaje, O. O.</a:t>
            </a:r>
            <a:endParaRPr lang="en-US" sz="2000" dirty="0">
              <a:solidFill>
                <a:srgbClr val="FFFF00"/>
              </a:solidFill>
              <a:latin typeface="Monotype Corsiva" panose="03010101010201010101" pitchFamily="66" charset="0"/>
            </a:endParaRPr>
          </a:p>
          <a:p>
            <a:r>
              <a:rPr lang="en-US" sz="2800" dirty="0" smtClean="0">
                <a:solidFill>
                  <a:schemeClr val="bg1"/>
                </a:solidFill>
                <a:latin typeface="Garamond" panose="02020404030301010803" pitchFamily="18" charset="0"/>
              </a:rPr>
              <a:t>PREAMBLES</a:t>
            </a:r>
          </a:p>
        </p:txBody>
      </p:sp>
      <p:sp>
        <p:nvSpPr>
          <p:cNvPr id="6" name="Rectangle 5"/>
          <p:cNvSpPr/>
          <p:nvPr/>
        </p:nvSpPr>
        <p:spPr>
          <a:xfrm>
            <a:off x="155575" y="1066800"/>
            <a:ext cx="7389812" cy="1292662"/>
          </a:xfrm>
          <a:prstGeom prst="rect">
            <a:avLst/>
          </a:prstGeom>
        </p:spPr>
        <p:txBody>
          <a:bodyPr wrap="square" numCol="1">
            <a:spAutoFit/>
          </a:bodyPr>
          <a:lstStyle/>
          <a:p>
            <a:pPr algn="ctr">
              <a:lnSpc>
                <a:spcPct val="150000"/>
              </a:lnSpc>
              <a:buSzPct val="100000"/>
            </a:pPr>
            <a:r>
              <a:rPr lang="en-US" sz="2800" dirty="0" smtClean="0">
                <a:solidFill>
                  <a:srgbClr val="FF0000"/>
                </a:solidFill>
                <a:latin typeface="Garamond" panose="02020404030301010803" pitchFamily="18" charset="0"/>
              </a:rPr>
              <a:t>The Toolbox</a:t>
            </a:r>
          </a:p>
          <a:p>
            <a:pPr marL="342900" indent="-342900">
              <a:lnSpc>
                <a:spcPct val="150000"/>
              </a:lnSpc>
              <a:buSzPct val="100000"/>
              <a:buBlip>
                <a:blip r:embed="rId2"/>
              </a:buBlip>
            </a:pPr>
            <a:r>
              <a:rPr lang="en-US" sz="2400" dirty="0" smtClean="0">
                <a:solidFill>
                  <a:srgbClr val="FF0000"/>
                </a:solidFill>
                <a:latin typeface="Garamond" pitchFamily="18" charset="0"/>
              </a:rPr>
              <a:t>Installing Python 3</a:t>
            </a:r>
          </a:p>
        </p:txBody>
      </p:sp>
      <p:pic>
        <p:nvPicPr>
          <p:cNvPr id="2051" name="Picture 3" descr="F:\Capture\Capture4.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82987" y="1713132"/>
            <a:ext cx="7772400" cy="43828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808820"/>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Image result for fluid flow through porous media, imag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Image result for fluid flow through porous media, imag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Title 1"/>
          <p:cNvSpPr txBox="1">
            <a:spLocks/>
          </p:cNvSpPr>
          <p:nvPr/>
        </p:nvSpPr>
        <p:spPr>
          <a:xfrm>
            <a:off x="1587" y="0"/>
            <a:ext cx="10470340" cy="990600"/>
          </a:xfrm>
          <a:prstGeom prst="rect">
            <a:avLst/>
          </a:prstGeom>
          <a:solidFill>
            <a:srgbClr val="7030A0"/>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000" dirty="0">
                <a:solidFill>
                  <a:schemeClr val="bg1"/>
                </a:solidFill>
                <a:latin typeface="Monotype Corsiva" panose="03010101010201010101" pitchFamily="66" charset="0"/>
              </a:rPr>
              <a:t>PET </a:t>
            </a:r>
            <a:r>
              <a:rPr lang="en-US" sz="2000" dirty="0" smtClean="0">
                <a:solidFill>
                  <a:schemeClr val="bg1"/>
                </a:solidFill>
                <a:latin typeface="Monotype Corsiva" panose="03010101010201010101" pitchFamily="66" charset="0"/>
              </a:rPr>
              <a:t>328: Computer Applications in Petroleum Engineering – with Python Programming	</a:t>
            </a:r>
            <a:r>
              <a:rPr lang="en-US" sz="2000" dirty="0" smtClean="0">
                <a:solidFill>
                  <a:srgbClr val="FFFF00"/>
                </a:solidFill>
                <a:latin typeface="Monotype Corsiva" panose="03010101010201010101" pitchFamily="66" charset="0"/>
              </a:rPr>
              <a:t>Dr. Mosobalaje, O. O.</a:t>
            </a:r>
            <a:endParaRPr lang="en-US" sz="2000" dirty="0">
              <a:solidFill>
                <a:srgbClr val="FFFF00"/>
              </a:solidFill>
              <a:latin typeface="Monotype Corsiva" panose="03010101010201010101" pitchFamily="66" charset="0"/>
            </a:endParaRPr>
          </a:p>
          <a:p>
            <a:r>
              <a:rPr lang="en-US" sz="2800" dirty="0">
                <a:solidFill>
                  <a:schemeClr val="bg1"/>
                </a:solidFill>
                <a:latin typeface="Garamond" panose="02020404030301010803" pitchFamily="18" charset="0"/>
              </a:rPr>
              <a:t>GETTING STARTED WITH PYTHON</a:t>
            </a:r>
            <a:endParaRPr lang="en-US" sz="2800" dirty="0" smtClean="0">
              <a:solidFill>
                <a:schemeClr val="bg1"/>
              </a:solidFill>
              <a:latin typeface="Garamond" panose="02020404030301010803" pitchFamily="18" charset="0"/>
            </a:endParaRPr>
          </a:p>
        </p:txBody>
      </p:sp>
      <p:sp>
        <p:nvSpPr>
          <p:cNvPr id="8" name="Rectangle 7"/>
          <p:cNvSpPr/>
          <p:nvPr/>
        </p:nvSpPr>
        <p:spPr>
          <a:xfrm>
            <a:off x="155573" y="954643"/>
            <a:ext cx="6856414" cy="3908762"/>
          </a:xfrm>
          <a:prstGeom prst="rect">
            <a:avLst/>
          </a:prstGeom>
        </p:spPr>
        <p:txBody>
          <a:bodyPr wrap="square" numCol="1">
            <a:spAutoFit/>
          </a:bodyPr>
          <a:lstStyle/>
          <a:p>
            <a:pPr algn="ctr">
              <a:buSzPct val="100000"/>
            </a:pPr>
            <a:r>
              <a:rPr lang="en-US" sz="2800" dirty="0" smtClean="0">
                <a:solidFill>
                  <a:srgbClr val="FF0000"/>
                </a:solidFill>
                <a:latin typeface="Garamond" panose="02020404030301010803" pitchFamily="18" charset="0"/>
              </a:rPr>
              <a:t>Repeated Execution</a:t>
            </a:r>
          </a:p>
          <a:p>
            <a:pPr algn="ctr">
              <a:buSzPct val="100000"/>
            </a:pPr>
            <a:endParaRPr lang="en-US" sz="2800" dirty="0">
              <a:solidFill>
                <a:srgbClr val="FF0000"/>
              </a:solidFill>
              <a:latin typeface="Garamond" panose="02020404030301010803" pitchFamily="18" charset="0"/>
            </a:endParaRPr>
          </a:p>
          <a:p>
            <a:pPr marL="342900" indent="-342900">
              <a:buSzPct val="100000"/>
              <a:buBlip>
                <a:blip r:embed="rId2"/>
              </a:buBlip>
            </a:pPr>
            <a:r>
              <a:rPr lang="en-US" sz="2400" dirty="0" smtClean="0">
                <a:solidFill>
                  <a:srgbClr val="003399"/>
                </a:solidFill>
                <a:latin typeface="Garamond" pitchFamily="18" charset="0"/>
              </a:rPr>
              <a:t>One major reason for writing computer programs is to automate repetitive workflows.</a:t>
            </a:r>
          </a:p>
          <a:p>
            <a:pPr marL="342900" indent="-342900">
              <a:buSzPct val="100000"/>
              <a:buBlip>
                <a:blip r:embed="rId2"/>
              </a:buBlip>
            </a:pPr>
            <a:r>
              <a:rPr lang="en-US" sz="2400" dirty="0" smtClean="0">
                <a:solidFill>
                  <a:srgbClr val="003399"/>
                </a:solidFill>
                <a:latin typeface="Garamond" pitchFamily="18" charset="0"/>
              </a:rPr>
              <a:t>When a given task is to be performed repeatedly for each member of a set of entities, that is a repetitive workflow.</a:t>
            </a:r>
          </a:p>
          <a:p>
            <a:pPr marL="342900" indent="-342900">
              <a:buSzPct val="100000"/>
              <a:buBlip>
                <a:blip r:embed="rId2"/>
              </a:buBlip>
            </a:pPr>
            <a:r>
              <a:rPr lang="en-US" sz="2400" dirty="0" smtClean="0">
                <a:solidFill>
                  <a:srgbClr val="003399"/>
                </a:solidFill>
                <a:latin typeface="Garamond" pitchFamily="18" charset="0"/>
              </a:rPr>
              <a:t>In implementing such workflows, moving from one entity to the next entity is called looping or iterating.</a:t>
            </a:r>
          </a:p>
          <a:p>
            <a:pPr marL="1257300" lvl="2" indent="-342900">
              <a:buSzPct val="100000"/>
              <a:buBlip>
                <a:blip r:embed="rId2"/>
              </a:buBlip>
            </a:pPr>
            <a:endParaRPr lang="en-US" sz="2400" dirty="0" smtClean="0">
              <a:solidFill>
                <a:srgbClr val="003399"/>
              </a:solidFill>
              <a:latin typeface="Garamond" pitchFamily="18" charset="0"/>
            </a:endParaRPr>
          </a:p>
        </p:txBody>
      </p:sp>
      <p:pic>
        <p:nvPicPr>
          <p:cNvPr id="6" name="Picture 3" descr="F:\PET328 Capture\Capture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64387" y="2133600"/>
            <a:ext cx="4810125" cy="3286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7531298"/>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Image result for fluid flow through porous media, imag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Image result for fluid flow through porous media, imag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Title 1"/>
          <p:cNvSpPr txBox="1">
            <a:spLocks/>
          </p:cNvSpPr>
          <p:nvPr/>
        </p:nvSpPr>
        <p:spPr>
          <a:xfrm>
            <a:off x="1587" y="0"/>
            <a:ext cx="10470340" cy="990600"/>
          </a:xfrm>
          <a:prstGeom prst="rect">
            <a:avLst/>
          </a:prstGeom>
          <a:solidFill>
            <a:srgbClr val="7030A0"/>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000" dirty="0">
                <a:solidFill>
                  <a:schemeClr val="bg1"/>
                </a:solidFill>
                <a:latin typeface="Monotype Corsiva" panose="03010101010201010101" pitchFamily="66" charset="0"/>
              </a:rPr>
              <a:t>PET </a:t>
            </a:r>
            <a:r>
              <a:rPr lang="en-US" sz="2000" dirty="0" smtClean="0">
                <a:solidFill>
                  <a:schemeClr val="bg1"/>
                </a:solidFill>
                <a:latin typeface="Monotype Corsiva" panose="03010101010201010101" pitchFamily="66" charset="0"/>
              </a:rPr>
              <a:t>328: Computer Applications in Petroleum Engineering – with Python Programming	</a:t>
            </a:r>
            <a:r>
              <a:rPr lang="en-US" sz="2000" dirty="0" smtClean="0">
                <a:solidFill>
                  <a:srgbClr val="FFFF00"/>
                </a:solidFill>
                <a:latin typeface="Monotype Corsiva" panose="03010101010201010101" pitchFamily="66" charset="0"/>
              </a:rPr>
              <a:t>Dr. Mosobalaje, O. O.</a:t>
            </a:r>
            <a:endParaRPr lang="en-US" sz="2000" dirty="0">
              <a:solidFill>
                <a:srgbClr val="FFFF00"/>
              </a:solidFill>
              <a:latin typeface="Monotype Corsiva" panose="03010101010201010101" pitchFamily="66" charset="0"/>
            </a:endParaRPr>
          </a:p>
          <a:p>
            <a:r>
              <a:rPr lang="en-US" sz="2800" dirty="0">
                <a:solidFill>
                  <a:schemeClr val="bg1"/>
                </a:solidFill>
                <a:latin typeface="Garamond" panose="02020404030301010803" pitchFamily="18" charset="0"/>
              </a:rPr>
              <a:t>GETTING STARTED WITH PYTHON</a:t>
            </a:r>
            <a:endParaRPr lang="en-US" sz="2800" dirty="0" smtClean="0">
              <a:solidFill>
                <a:schemeClr val="bg1"/>
              </a:solidFill>
              <a:latin typeface="Garamond" panose="02020404030301010803" pitchFamily="18" charset="0"/>
            </a:endParaRPr>
          </a:p>
        </p:txBody>
      </p:sp>
      <p:sp>
        <p:nvSpPr>
          <p:cNvPr id="8" name="Rectangle 7"/>
          <p:cNvSpPr/>
          <p:nvPr/>
        </p:nvSpPr>
        <p:spPr>
          <a:xfrm>
            <a:off x="155573" y="954643"/>
            <a:ext cx="6323014" cy="5016758"/>
          </a:xfrm>
          <a:prstGeom prst="rect">
            <a:avLst/>
          </a:prstGeom>
        </p:spPr>
        <p:txBody>
          <a:bodyPr wrap="square" numCol="1">
            <a:spAutoFit/>
          </a:bodyPr>
          <a:lstStyle/>
          <a:p>
            <a:pPr algn="ctr">
              <a:buSzPct val="100000"/>
            </a:pPr>
            <a:r>
              <a:rPr lang="en-US" sz="2800" dirty="0" smtClean="0">
                <a:solidFill>
                  <a:srgbClr val="FF0000"/>
                </a:solidFill>
                <a:latin typeface="Garamond" panose="02020404030301010803" pitchFamily="18" charset="0"/>
              </a:rPr>
              <a:t>Repeated Execution</a:t>
            </a:r>
          </a:p>
          <a:p>
            <a:pPr algn="ctr">
              <a:buSzPct val="100000"/>
            </a:pPr>
            <a:endParaRPr lang="en-US" sz="2800" dirty="0">
              <a:solidFill>
                <a:srgbClr val="FF0000"/>
              </a:solidFill>
              <a:latin typeface="Garamond" panose="02020404030301010803" pitchFamily="18" charset="0"/>
            </a:endParaRPr>
          </a:p>
          <a:p>
            <a:pPr marL="342900" indent="-342900">
              <a:buSzPct val="100000"/>
              <a:buBlip>
                <a:blip r:embed="rId2"/>
              </a:buBlip>
            </a:pPr>
            <a:r>
              <a:rPr lang="en-US" sz="2400" dirty="0" smtClean="0">
                <a:solidFill>
                  <a:srgbClr val="003399"/>
                </a:solidFill>
                <a:latin typeface="Garamond" pitchFamily="18" charset="0"/>
              </a:rPr>
              <a:t>Sometimes, the list of entities in the set is known explicitly and presented to the computer – </a:t>
            </a:r>
            <a:r>
              <a:rPr lang="en-US" sz="2400" dirty="0" smtClean="0">
                <a:solidFill>
                  <a:srgbClr val="FF0000"/>
                </a:solidFill>
                <a:latin typeface="Garamond" pitchFamily="18" charset="0"/>
              </a:rPr>
              <a:t>that is a definite loop.</a:t>
            </a:r>
          </a:p>
          <a:p>
            <a:pPr marL="342900" indent="-342900">
              <a:buSzPct val="100000"/>
              <a:buBlip>
                <a:blip r:embed="rId2"/>
              </a:buBlip>
            </a:pPr>
            <a:r>
              <a:rPr lang="en-US" sz="2400" dirty="0" smtClean="0">
                <a:solidFill>
                  <a:srgbClr val="003399"/>
                </a:solidFill>
                <a:latin typeface="Garamond" pitchFamily="18" charset="0"/>
              </a:rPr>
              <a:t>At other times, the list is not known explicitly, rather the computer is asked to perform the task repeatedly until a given condition becomes False – </a:t>
            </a:r>
            <a:r>
              <a:rPr lang="en-US" sz="2400" dirty="0" smtClean="0">
                <a:solidFill>
                  <a:srgbClr val="FF0000"/>
                </a:solidFill>
                <a:latin typeface="Garamond" pitchFamily="18" charset="0"/>
              </a:rPr>
              <a:t>that is an indefinite loop.</a:t>
            </a:r>
          </a:p>
          <a:p>
            <a:pPr marL="342900" indent="-342900">
              <a:buSzPct val="100000"/>
              <a:buBlip>
                <a:blip r:embed="rId2"/>
              </a:buBlip>
            </a:pPr>
            <a:r>
              <a:rPr lang="en-US" sz="2400" dirty="0" smtClean="0">
                <a:solidFill>
                  <a:srgbClr val="003399"/>
                </a:solidFill>
                <a:latin typeface="Garamond" pitchFamily="18" charset="0"/>
              </a:rPr>
              <a:t>Definite loops are implemented with ‘</a:t>
            </a:r>
            <a:r>
              <a:rPr lang="en-US" sz="2400" dirty="0" smtClean="0">
                <a:solidFill>
                  <a:srgbClr val="FF0000"/>
                </a:solidFill>
                <a:latin typeface="Garamond" pitchFamily="18" charset="0"/>
              </a:rPr>
              <a:t>for</a:t>
            </a:r>
            <a:r>
              <a:rPr lang="en-US" sz="2400" dirty="0" smtClean="0">
                <a:solidFill>
                  <a:srgbClr val="003399"/>
                </a:solidFill>
                <a:latin typeface="Garamond" pitchFamily="18" charset="0"/>
              </a:rPr>
              <a:t>’ loops and indefinite loops are implemented with ‘</a:t>
            </a:r>
            <a:r>
              <a:rPr lang="en-US" sz="2400" dirty="0" smtClean="0">
                <a:solidFill>
                  <a:srgbClr val="FF0000"/>
                </a:solidFill>
                <a:latin typeface="Garamond" pitchFamily="18" charset="0"/>
              </a:rPr>
              <a:t>while</a:t>
            </a:r>
            <a:r>
              <a:rPr lang="en-US" sz="2400" dirty="0" smtClean="0">
                <a:solidFill>
                  <a:srgbClr val="003399"/>
                </a:solidFill>
                <a:latin typeface="Garamond" pitchFamily="18" charset="0"/>
              </a:rPr>
              <a:t>’ loops.   </a:t>
            </a:r>
          </a:p>
          <a:p>
            <a:pPr marL="1257300" lvl="2" indent="-342900">
              <a:buSzPct val="100000"/>
              <a:buBlip>
                <a:blip r:embed="rId2"/>
              </a:buBlip>
            </a:pPr>
            <a:endParaRPr lang="en-US" sz="2400" dirty="0" smtClean="0">
              <a:solidFill>
                <a:srgbClr val="003399"/>
              </a:solidFill>
              <a:latin typeface="Garamond" pitchFamily="18" charset="0"/>
            </a:endParaRPr>
          </a:p>
        </p:txBody>
      </p:sp>
      <p:pic>
        <p:nvPicPr>
          <p:cNvPr id="9" name="Picture 3" descr="F:\PET328 Capture\Capture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35787" y="2286000"/>
            <a:ext cx="4810125" cy="3286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125030"/>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Image result for fluid flow through porous media, imag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Image result for fluid flow through porous media, imag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Title 1"/>
          <p:cNvSpPr txBox="1">
            <a:spLocks/>
          </p:cNvSpPr>
          <p:nvPr/>
        </p:nvSpPr>
        <p:spPr>
          <a:xfrm>
            <a:off x="1587" y="0"/>
            <a:ext cx="10470340" cy="990600"/>
          </a:xfrm>
          <a:prstGeom prst="rect">
            <a:avLst/>
          </a:prstGeom>
          <a:solidFill>
            <a:srgbClr val="7030A0"/>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000" dirty="0">
                <a:solidFill>
                  <a:schemeClr val="bg1"/>
                </a:solidFill>
                <a:latin typeface="Monotype Corsiva" panose="03010101010201010101" pitchFamily="66" charset="0"/>
              </a:rPr>
              <a:t>PET </a:t>
            </a:r>
            <a:r>
              <a:rPr lang="en-US" sz="2000" dirty="0" smtClean="0">
                <a:solidFill>
                  <a:schemeClr val="bg1"/>
                </a:solidFill>
                <a:latin typeface="Monotype Corsiva" panose="03010101010201010101" pitchFamily="66" charset="0"/>
              </a:rPr>
              <a:t>328: Computer Applications in Petroleum Engineering – with Python Programming	</a:t>
            </a:r>
            <a:r>
              <a:rPr lang="en-US" sz="2000" dirty="0" smtClean="0">
                <a:solidFill>
                  <a:srgbClr val="FFFF00"/>
                </a:solidFill>
                <a:latin typeface="Monotype Corsiva" panose="03010101010201010101" pitchFamily="66" charset="0"/>
              </a:rPr>
              <a:t>Dr. Mosobalaje, O. O.</a:t>
            </a:r>
            <a:endParaRPr lang="en-US" sz="2000" dirty="0">
              <a:solidFill>
                <a:srgbClr val="FFFF00"/>
              </a:solidFill>
              <a:latin typeface="Monotype Corsiva" panose="03010101010201010101" pitchFamily="66" charset="0"/>
            </a:endParaRPr>
          </a:p>
          <a:p>
            <a:r>
              <a:rPr lang="en-US" sz="2800" dirty="0">
                <a:solidFill>
                  <a:schemeClr val="bg1"/>
                </a:solidFill>
                <a:latin typeface="Garamond" panose="02020404030301010803" pitchFamily="18" charset="0"/>
              </a:rPr>
              <a:t>GETTING STARTED WITH PYTHON</a:t>
            </a:r>
            <a:endParaRPr lang="en-US" sz="2800" dirty="0" smtClean="0">
              <a:solidFill>
                <a:schemeClr val="bg1"/>
              </a:solidFill>
              <a:latin typeface="Garamond" panose="02020404030301010803" pitchFamily="18" charset="0"/>
            </a:endParaRPr>
          </a:p>
        </p:txBody>
      </p:sp>
      <p:sp>
        <p:nvSpPr>
          <p:cNvPr id="8" name="Rectangle 7"/>
          <p:cNvSpPr/>
          <p:nvPr/>
        </p:nvSpPr>
        <p:spPr>
          <a:xfrm>
            <a:off x="155573" y="954643"/>
            <a:ext cx="7542214" cy="5386090"/>
          </a:xfrm>
          <a:prstGeom prst="rect">
            <a:avLst/>
          </a:prstGeom>
        </p:spPr>
        <p:txBody>
          <a:bodyPr wrap="square" numCol="1">
            <a:spAutoFit/>
          </a:bodyPr>
          <a:lstStyle/>
          <a:p>
            <a:pPr algn="ctr">
              <a:buSzPct val="100000"/>
            </a:pPr>
            <a:r>
              <a:rPr lang="en-US" sz="2800" dirty="0" smtClean="0">
                <a:solidFill>
                  <a:srgbClr val="FF0000"/>
                </a:solidFill>
                <a:latin typeface="Garamond" panose="02020404030301010803" pitchFamily="18" charset="0"/>
              </a:rPr>
              <a:t>Repeated Execution</a:t>
            </a:r>
          </a:p>
          <a:p>
            <a:pPr algn="ctr">
              <a:buSzPct val="100000"/>
            </a:pPr>
            <a:r>
              <a:rPr lang="en-US" sz="2800" dirty="0" smtClean="0">
                <a:solidFill>
                  <a:srgbClr val="FF0000"/>
                </a:solidFill>
                <a:latin typeface="Garamond" panose="02020404030301010803" pitchFamily="18" charset="0"/>
              </a:rPr>
              <a:t>for… loops </a:t>
            </a:r>
            <a:endParaRPr lang="en-US" sz="2800" dirty="0">
              <a:solidFill>
                <a:srgbClr val="FF0000"/>
              </a:solidFill>
              <a:latin typeface="Garamond" panose="02020404030301010803" pitchFamily="18" charset="0"/>
            </a:endParaRPr>
          </a:p>
          <a:p>
            <a:pPr marL="342900" indent="-342900">
              <a:buSzPct val="100000"/>
              <a:buBlip>
                <a:blip r:embed="rId2"/>
              </a:buBlip>
            </a:pPr>
            <a:r>
              <a:rPr lang="en-US" sz="2400" dirty="0" smtClean="0">
                <a:solidFill>
                  <a:srgbClr val="003399"/>
                </a:solidFill>
                <a:latin typeface="Garamond" pitchFamily="18" charset="0"/>
              </a:rPr>
              <a:t>In practice, ‘for’ loops are used in counting the number of items/elements in a list or in summing up (aggregating) the results of a computation for every item/element in a list. </a:t>
            </a:r>
          </a:p>
          <a:p>
            <a:pPr marL="342900" indent="-342900">
              <a:buSzPct val="100000"/>
              <a:buBlip>
                <a:blip r:embed="rId2"/>
              </a:buBlip>
            </a:pPr>
            <a:r>
              <a:rPr lang="en-US" sz="2400" dirty="0" smtClean="0">
                <a:solidFill>
                  <a:srgbClr val="003399"/>
                </a:solidFill>
                <a:latin typeface="Garamond" pitchFamily="18" charset="0"/>
              </a:rPr>
              <a:t>In such cases, a variable to hold the count or sum is normally, created and set to a dummy initial value before the ‘for’ loop.</a:t>
            </a:r>
          </a:p>
          <a:p>
            <a:pPr marL="342900" indent="-342900">
              <a:buSzPct val="100000"/>
              <a:buBlip>
                <a:blip r:embed="rId2"/>
              </a:buBlip>
            </a:pPr>
            <a:r>
              <a:rPr lang="en-US" sz="2400" dirty="0" smtClean="0">
                <a:solidFill>
                  <a:srgbClr val="003399"/>
                </a:solidFill>
                <a:latin typeface="Garamond" pitchFamily="18" charset="0"/>
              </a:rPr>
              <a:t>The first line (header) of a ‘for’ loop begins with the keyword ‘for’, followed by an iterator variable, followed by the keyword ‘in’ and lastly, the list of items on which the task is to be performed.</a:t>
            </a:r>
          </a:p>
          <a:p>
            <a:pPr marL="342900" indent="-342900">
              <a:buSzPct val="100000"/>
              <a:buBlip>
                <a:blip r:embed="rId2"/>
              </a:buBlip>
            </a:pPr>
            <a:r>
              <a:rPr lang="en-US" sz="2400" dirty="0" smtClean="0">
                <a:solidFill>
                  <a:srgbClr val="003399"/>
                </a:solidFill>
                <a:latin typeface="Garamond" pitchFamily="18" charset="0"/>
              </a:rPr>
              <a:t>Statement(s) to implement the task are written as an indented block on subsequent lines after the header.</a:t>
            </a: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78470" y="1295400"/>
            <a:ext cx="4019550" cy="2809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16730251"/>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Image result for fluid flow through porous media, imag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Image result for fluid flow through porous media, imag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Title 1"/>
          <p:cNvSpPr txBox="1">
            <a:spLocks/>
          </p:cNvSpPr>
          <p:nvPr/>
        </p:nvSpPr>
        <p:spPr>
          <a:xfrm>
            <a:off x="1587" y="0"/>
            <a:ext cx="10470340" cy="990600"/>
          </a:xfrm>
          <a:prstGeom prst="rect">
            <a:avLst/>
          </a:prstGeom>
          <a:solidFill>
            <a:srgbClr val="7030A0"/>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000" dirty="0">
                <a:solidFill>
                  <a:schemeClr val="bg1"/>
                </a:solidFill>
                <a:latin typeface="Monotype Corsiva" panose="03010101010201010101" pitchFamily="66" charset="0"/>
              </a:rPr>
              <a:t>PET </a:t>
            </a:r>
            <a:r>
              <a:rPr lang="en-US" sz="2000" dirty="0" smtClean="0">
                <a:solidFill>
                  <a:schemeClr val="bg1"/>
                </a:solidFill>
                <a:latin typeface="Monotype Corsiva" panose="03010101010201010101" pitchFamily="66" charset="0"/>
              </a:rPr>
              <a:t>328: Computer Applications in Petroleum Engineering – with Python Programming	</a:t>
            </a:r>
            <a:r>
              <a:rPr lang="en-US" sz="2000" dirty="0" smtClean="0">
                <a:solidFill>
                  <a:srgbClr val="FFFF00"/>
                </a:solidFill>
                <a:latin typeface="Monotype Corsiva" panose="03010101010201010101" pitchFamily="66" charset="0"/>
              </a:rPr>
              <a:t>Dr. Mosobalaje, O. O.</a:t>
            </a:r>
            <a:endParaRPr lang="en-US" sz="2000" dirty="0">
              <a:solidFill>
                <a:srgbClr val="FFFF00"/>
              </a:solidFill>
              <a:latin typeface="Monotype Corsiva" panose="03010101010201010101" pitchFamily="66" charset="0"/>
            </a:endParaRPr>
          </a:p>
          <a:p>
            <a:r>
              <a:rPr lang="en-US" sz="2800" dirty="0">
                <a:solidFill>
                  <a:schemeClr val="bg1"/>
                </a:solidFill>
                <a:latin typeface="Garamond" panose="02020404030301010803" pitchFamily="18" charset="0"/>
              </a:rPr>
              <a:t>GETTING STARTED WITH PYTHON</a:t>
            </a:r>
            <a:endParaRPr lang="en-US" sz="2800" dirty="0" smtClean="0">
              <a:solidFill>
                <a:schemeClr val="bg1"/>
              </a:solidFill>
              <a:latin typeface="Garamond" panose="02020404030301010803" pitchFamily="18" charset="0"/>
            </a:endParaRPr>
          </a:p>
        </p:txBody>
      </p:sp>
      <p:sp>
        <p:nvSpPr>
          <p:cNvPr id="8" name="Rectangle 7"/>
          <p:cNvSpPr/>
          <p:nvPr/>
        </p:nvSpPr>
        <p:spPr>
          <a:xfrm>
            <a:off x="155573" y="954643"/>
            <a:ext cx="5332414" cy="5078313"/>
          </a:xfrm>
          <a:prstGeom prst="rect">
            <a:avLst/>
          </a:prstGeom>
        </p:spPr>
        <p:txBody>
          <a:bodyPr wrap="square" numCol="1">
            <a:spAutoFit/>
          </a:bodyPr>
          <a:lstStyle/>
          <a:p>
            <a:pPr algn="ctr">
              <a:buSzPct val="100000"/>
            </a:pPr>
            <a:r>
              <a:rPr lang="en-US" sz="2800" dirty="0" smtClean="0">
                <a:solidFill>
                  <a:srgbClr val="FF0000"/>
                </a:solidFill>
                <a:latin typeface="Garamond" panose="02020404030301010803" pitchFamily="18" charset="0"/>
              </a:rPr>
              <a:t>Repeated Execution</a:t>
            </a:r>
          </a:p>
          <a:p>
            <a:pPr algn="ctr">
              <a:buSzPct val="100000"/>
            </a:pPr>
            <a:r>
              <a:rPr lang="en-US" sz="2800" dirty="0" smtClean="0">
                <a:solidFill>
                  <a:srgbClr val="FF0000"/>
                </a:solidFill>
                <a:latin typeface="Garamond" panose="02020404030301010803" pitchFamily="18" charset="0"/>
              </a:rPr>
              <a:t>for… loops</a:t>
            </a:r>
          </a:p>
          <a:p>
            <a:pPr>
              <a:buSzPct val="100000"/>
            </a:pPr>
            <a:r>
              <a:rPr lang="en-US" sz="2800" dirty="0" smtClean="0">
                <a:solidFill>
                  <a:srgbClr val="FF0000"/>
                </a:solidFill>
                <a:latin typeface="Garamond" panose="02020404030301010803" pitchFamily="18" charset="0"/>
              </a:rPr>
              <a:t>Iterator variable </a:t>
            </a:r>
            <a:endParaRPr lang="en-US" sz="2800" dirty="0">
              <a:solidFill>
                <a:srgbClr val="FF0000"/>
              </a:solidFill>
              <a:latin typeface="Garamond" panose="02020404030301010803" pitchFamily="18" charset="0"/>
            </a:endParaRPr>
          </a:p>
          <a:p>
            <a:pPr marL="342900" indent="-342900">
              <a:buSzPct val="100000"/>
              <a:buBlip>
                <a:blip r:embed="rId2"/>
              </a:buBlip>
            </a:pPr>
            <a:r>
              <a:rPr lang="en-US" sz="2400" dirty="0" smtClean="0">
                <a:solidFill>
                  <a:srgbClr val="003399"/>
                </a:solidFill>
                <a:latin typeface="Garamond" pitchFamily="18" charset="0"/>
              </a:rPr>
              <a:t>The iterator variable is a sort of temporary variable that represent the item/element of the set being treated  in the current loop cycle.</a:t>
            </a:r>
          </a:p>
          <a:p>
            <a:pPr marL="342900" indent="-342900">
              <a:buSzPct val="100000"/>
              <a:buBlip>
                <a:blip r:embed="rId2"/>
              </a:buBlip>
            </a:pPr>
            <a:r>
              <a:rPr lang="en-US" sz="2400" dirty="0" smtClean="0">
                <a:solidFill>
                  <a:srgbClr val="003399"/>
                </a:solidFill>
                <a:latin typeface="Garamond" pitchFamily="18" charset="0"/>
              </a:rPr>
              <a:t>So, the iterator variable changes value as the program loops through the list of items.</a:t>
            </a:r>
          </a:p>
          <a:p>
            <a:pPr marL="342900" indent="-342900">
              <a:buSzPct val="100000"/>
              <a:buBlip>
                <a:blip r:embed="rId2"/>
              </a:buBlip>
            </a:pPr>
            <a:endParaRPr lang="en-US" sz="2400" dirty="0" smtClean="0">
              <a:solidFill>
                <a:srgbClr val="003399"/>
              </a:solidFill>
              <a:latin typeface="Garamond" pitchFamily="18" charset="0"/>
            </a:endParaRPr>
          </a:p>
          <a:p>
            <a:pPr marL="342900" indent="-342900">
              <a:buSzPct val="100000"/>
              <a:buBlip>
                <a:blip r:embed="rId2"/>
              </a:buBlip>
            </a:pPr>
            <a:r>
              <a:rPr lang="en-US" sz="2400" dirty="0" smtClean="0">
                <a:solidFill>
                  <a:srgbClr val="003399"/>
                </a:solidFill>
                <a:latin typeface="Garamond" pitchFamily="18" charset="0"/>
              </a:rPr>
              <a:t>Sometimes, the in-built function </a:t>
            </a:r>
            <a:r>
              <a:rPr lang="en-US" sz="2400" i="1" dirty="0" smtClean="0">
                <a:solidFill>
                  <a:srgbClr val="003399"/>
                </a:solidFill>
                <a:latin typeface="Garamond" pitchFamily="18" charset="0"/>
              </a:rPr>
              <a:t>range </a:t>
            </a:r>
            <a:r>
              <a:rPr lang="en-US" sz="2400" dirty="0" smtClean="0">
                <a:solidFill>
                  <a:srgbClr val="003399"/>
                </a:solidFill>
                <a:latin typeface="Garamond" pitchFamily="18" charset="0"/>
              </a:rPr>
              <a:t>is used to generate the list of items.</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87987" y="1083379"/>
            <a:ext cx="4019550" cy="2809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83787" y="1583441"/>
            <a:ext cx="2076450" cy="1809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2"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74012" y="4038600"/>
            <a:ext cx="4019550" cy="2286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51198946"/>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Image result for fluid flow through porous media, imag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Image result for fluid flow through porous media, imag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Title 1"/>
          <p:cNvSpPr txBox="1">
            <a:spLocks/>
          </p:cNvSpPr>
          <p:nvPr/>
        </p:nvSpPr>
        <p:spPr>
          <a:xfrm>
            <a:off x="1587" y="0"/>
            <a:ext cx="10470340" cy="990600"/>
          </a:xfrm>
          <a:prstGeom prst="rect">
            <a:avLst/>
          </a:prstGeom>
          <a:solidFill>
            <a:srgbClr val="7030A0"/>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000" dirty="0">
                <a:solidFill>
                  <a:schemeClr val="bg1"/>
                </a:solidFill>
                <a:latin typeface="Monotype Corsiva" panose="03010101010201010101" pitchFamily="66" charset="0"/>
              </a:rPr>
              <a:t>PET </a:t>
            </a:r>
            <a:r>
              <a:rPr lang="en-US" sz="2000" dirty="0" smtClean="0">
                <a:solidFill>
                  <a:schemeClr val="bg1"/>
                </a:solidFill>
                <a:latin typeface="Monotype Corsiva" panose="03010101010201010101" pitchFamily="66" charset="0"/>
              </a:rPr>
              <a:t>328: Computer Applications in Petroleum Engineering – with Python Programming	</a:t>
            </a:r>
            <a:r>
              <a:rPr lang="en-US" sz="2000" dirty="0" smtClean="0">
                <a:solidFill>
                  <a:srgbClr val="FFFF00"/>
                </a:solidFill>
                <a:latin typeface="Monotype Corsiva" panose="03010101010201010101" pitchFamily="66" charset="0"/>
              </a:rPr>
              <a:t>Dr. Mosobalaje, O. O.</a:t>
            </a:r>
            <a:endParaRPr lang="en-US" sz="2000" dirty="0">
              <a:solidFill>
                <a:srgbClr val="FFFF00"/>
              </a:solidFill>
              <a:latin typeface="Monotype Corsiva" panose="03010101010201010101" pitchFamily="66" charset="0"/>
            </a:endParaRPr>
          </a:p>
          <a:p>
            <a:r>
              <a:rPr lang="en-US" sz="2800" dirty="0">
                <a:solidFill>
                  <a:schemeClr val="bg1"/>
                </a:solidFill>
                <a:latin typeface="Garamond" panose="02020404030301010803" pitchFamily="18" charset="0"/>
              </a:rPr>
              <a:t>GETTING STARTED WITH PYTHON</a:t>
            </a:r>
            <a:endParaRPr lang="en-US" sz="2800" dirty="0" smtClean="0">
              <a:solidFill>
                <a:schemeClr val="bg1"/>
              </a:solidFill>
              <a:latin typeface="Garamond" panose="02020404030301010803" pitchFamily="18" charset="0"/>
            </a:endParaRPr>
          </a:p>
        </p:txBody>
      </p:sp>
      <p:sp>
        <p:nvSpPr>
          <p:cNvPr id="8" name="Rectangle 7"/>
          <p:cNvSpPr/>
          <p:nvPr/>
        </p:nvSpPr>
        <p:spPr>
          <a:xfrm>
            <a:off x="155573" y="954643"/>
            <a:ext cx="11276014" cy="4893647"/>
          </a:xfrm>
          <a:prstGeom prst="rect">
            <a:avLst/>
          </a:prstGeom>
        </p:spPr>
        <p:txBody>
          <a:bodyPr wrap="square" numCol="1">
            <a:spAutoFit/>
          </a:bodyPr>
          <a:lstStyle/>
          <a:p>
            <a:pPr algn="ctr">
              <a:buSzPct val="100000"/>
            </a:pPr>
            <a:r>
              <a:rPr lang="en-US" sz="2800" dirty="0" smtClean="0">
                <a:solidFill>
                  <a:srgbClr val="FF0000"/>
                </a:solidFill>
                <a:latin typeface="Garamond" panose="02020404030301010803" pitchFamily="18" charset="0"/>
              </a:rPr>
              <a:t>Repeated Execution</a:t>
            </a:r>
          </a:p>
          <a:p>
            <a:pPr algn="ctr">
              <a:buSzPct val="100000"/>
            </a:pPr>
            <a:r>
              <a:rPr lang="en-US" sz="2800" dirty="0" smtClean="0">
                <a:solidFill>
                  <a:srgbClr val="FF0000"/>
                </a:solidFill>
                <a:latin typeface="Garamond" panose="02020404030301010803" pitchFamily="18" charset="0"/>
              </a:rPr>
              <a:t>for… loops</a:t>
            </a:r>
          </a:p>
          <a:p>
            <a:pPr>
              <a:buSzPct val="100000"/>
            </a:pPr>
            <a:r>
              <a:rPr lang="en-US" sz="2800" dirty="0" smtClean="0">
                <a:solidFill>
                  <a:srgbClr val="FF0000"/>
                </a:solidFill>
                <a:latin typeface="Garamond" panose="02020404030301010803" pitchFamily="18" charset="0"/>
              </a:rPr>
              <a:t>Petroleum engineering application</a:t>
            </a:r>
          </a:p>
          <a:p>
            <a:pPr marL="457200" indent="-457200">
              <a:buSzPct val="100000"/>
              <a:buBlip>
                <a:blip r:embed="rId2"/>
              </a:buBlip>
            </a:pPr>
            <a:r>
              <a:rPr lang="en-US" sz="2800" dirty="0" smtClean="0">
                <a:solidFill>
                  <a:srgbClr val="FF0000"/>
                </a:solidFill>
                <a:latin typeface="Garamond" panose="02020404030301010803" pitchFamily="18" charset="0"/>
              </a:rPr>
              <a:t>Reservoir discretization</a:t>
            </a:r>
            <a:endParaRPr lang="en-US" sz="2800" dirty="0">
              <a:solidFill>
                <a:srgbClr val="FF0000"/>
              </a:solidFill>
              <a:latin typeface="Garamond" panose="02020404030301010803" pitchFamily="18" charset="0"/>
            </a:endParaRPr>
          </a:p>
          <a:p>
            <a:pPr marL="800100" lvl="1" indent="-342900">
              <a:buBlip>
                <a:blip r:embed="rId2"/>
              </a:buBlip>
            </a:pPr>
            <a:r>
              <a:rPr lang="en-US" sz="2000" dirty="0">
                <a:solidFill>
                  <a:srgbClr val="002060"/>
                </a:solidFill>
                <a:latin typeface="Cambria" pitchFamily="18" charset="0"/>
              </a:rPr>
              <a:t>Input parameters required to solve </a:t>
            </a:r>
            <a:r>
              <a:rPr lang="en-US" sz="2000" dirty="0" smtClean="0">
                <a:solidFill>
                  <a:srgbClr val="002060"/>
                </a:solidFill>
                <a:latin typeface="Cambria" pitchFamily="18" charset="0"/>
              </a:rPr>
              <a:t>reservoir engineering models </a:t>
            </a:r>
            <a:r>
              <a:rPr lang="en-US" sz="2000" dirty="0">
                <a:solidFill>
                  <a:srgbClr val="002060"/>
                </a:solidFill>
                <a:latin typeface="Cambria" pitchFamily="18" charset="0"/>
              </a:rPr>
              <a:t>are essentially rock and fluid properties.</a:t>
            </a:r>
          </a:p>
          <a:p>
            <a:pPr marL="800100" lvl="1" indent="-342900">
              <a:buBlip>
                <a:blip r:embed="rId2"/>
              </a:buBlip>
            </a:pPr>
            <a:endParaRPr lang="en-US" sz="2000" dirty="0">
              <a:solidFill>
                <a:srgbClr val="002060"/>
              </a:solidFill>
              <a:latin typeface="Cambria" pitchFamily="18" charset="0"/>
            </a:endParaRPr>
          </a:p>
          <a:p>
            <a:pPr marL="800100" lvl="1" indent="-342900">
              <a:buBlip>
                <a:blip r:embed="rId2"/>
              </a:buBlip>
            </a:pPr>
            <a:r>
              <a:rPr lang="en-US" sz="2000" dirty="0">
                <a:solidFill>
                  <a:srgbClr val="002060"/>
                </a:solidFill>
                <a:latin typeface="Cambria" pitchFamily="18" charset="0"/>
              </a:rPr>
              <a:t>These rock and fluid properties are known to vary across the reservoir – heterogeneity.</a:t>
            </a:r>
          </a:p>
          <a:p>
            <a:pPr marL="800100" lvl="1" indent="-342900">
              <a:buBlip>
                <a:blip r:embed="rId2"/>
              </a:buBlip>
            </a:pPr>
            <a:endParaRPr lang="en-US" sz="2000" dirty="0">
              <a:solidFill>
                <a:srgbClr val="002060"/>
              </a:solidFill>
              <a:latin typeface="Cambria" pitchFamily="18" charset="0"/>
            </a:endParaRPr>
          </a:p>
          <a:p>
            <a:pPr marL="800100" lvl="1" indent="-342900">
              <a:buBlip>
                <a:blip r:embed="rId2"/>
              </a:buBlip>
            </a:pPr>
            <a:r>
              <a:rPr lang="en-US" sz="2000" dirty="0">
                <a:solidFill>
                  <a:srgbClr val="002060"/>
                </a:solidFill>
                <a:latin typeface="Cambria" pitchFamily="18" charset="0"/>
              </a:rPr>
              <a:t>The challenge: which value of a property is to be used in solving the model for a given reservoir???</a:t>
            </a:r>
          </a:p>
          <a:p>
            <a:pPr marL="800100" lvl="1" indent="-342900">
              <a:buBlip>
                <a:blip r:embed="rId2"/>
              </a:buBlip>
            </a:pPr>
            <a:endParaRPr lang="en-US" sz="2000" dirty="0">
              <a:solidFill>
                <a:srgbClr val="002060"/>
              </a:solidFill>
              <a:latin typeface="Cambria" pitchFamily="18" charset="0"/>
            </a:endParaRPr>
          </a:p>
          <a:p>
            <a:pPr marL="800100" lvl="1" indent="-342900">
              <a:buBlip>
                <a:blip r:embed="rId2"/>
              </a:buBlip>
            </a:pPr>
            <a:r>
              <a:rPr lang="en-US" sz="2000" dirty="0">
                <a:solidFill>
                  <a:srgbClr val="002060"/>
                </a:solidFill>
                <a:latin typeface="Cambria" pitchFamily="18" charset="0"/>
              </a:rPr>
              <a:t>Average??? Nay!</a:t>
            </a:r>
          </a:p>
          <a:p>
            <a:pPr marL="800100" lvl="1" indent="-342900">
              <a:buBlip>
                <a:blip r:embed="rId2"/>
              </a:buBlip>
            </a:pPr>
            <a:r>
              <a:rPr lang="en-US" sz="2000" dirty="0">
                <a:solidFill>
                  <a:srgbClr val="002060"/>
                </a:solidFill>
                <a:latin typeface="Cambria" pitchFamily="18" charset="0"/>
              </a:rPr>
              <a:t>Locally-acceptable values??? Yes!</a:t>
            </a:r>
          </a:p>
        </p:txBody>
      </p:sp>
    </p:spTree>
    <p:extLst>
      <p:ext uri="{BB962C8B-B14F-4D97-AF65-F5344CB8AC3E}">
        <p14:creationId xmlns:p14="http://schemas.microsoft.com/office/powerpoint/2010/main" val="492385323"/>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Image result for fluid flow through porous media, imag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Image result for fluid flow through porous media, imag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Title 1"/>
          <p:cNvSpPr txBox="1">
            <a:spLocks/>
          </p:cNvSpPr>
          <p:nvPr/>
        </p:nvSpPr>
        <p:spPr>
          <a:xfrm>
            <a:off x="1587" y="0"/>
            <a:ext cx="10470340" cy="990600"/>
          </a:xfrm>
          <a:prstGeom prst="rect">
            <a:avLst/>
          </a:prstGeom>
          <a:solidFill>
            <a:srgbClr val="7030A0"/>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000" dirty="0">
                <a:solidFill>
                  <a:schemeClr val="bg1"/>
                </a:solidFill>
                <a:latin typeface="Monotype Corsiva" panose="03010101010201010101" pitchFamily="66" charset="0"/>
              </a:rPr>
              <a:t>PET </a:t>
            </a:r>
            <a:r>
              <a:rPr lang="en-US" sz="2000" dirty="0" smtClean="0">
                <a:solidFill>
                  <a:schemeClr val="bg1"/>
                </a:solidFill>
                <a:latin typeface="Monotype Corsiva" panose="03010101010201010101" pitchFamily="66" charset="0"/>
              </a:rPr>
              <a:t>328: Computer Applications in Petroleum Engineering – with Python Programming	</a:t>
            </a:r>
            <a:r>
              <a:rPr lang="en-US" sz="2000" dirty="0" smtClean="0">
                <a:solidFill>
                  <a:srgbClr val="FFFF00"/>
                </a:solidFill>
                <a:latin typeface="Monotype Corsiva" panose="03010101010201010101" pitchFamily="66" charset="0"/>
              </a:rPr>
              <a:t>Dr. Mosobalaje, O. O.</a:t>
            </a:r>
            <a:endParaRPr lang="en-US" sz="2000" dirty="0">
              <a:solidFill>
                <a:srgbClr val="FFFF00"/>
              </a:solidFill>
              <a:latin typeface="Monotype Corsiva" panose="03010101010201010101" pitchFamily="66" charset="0"/>
            </a:endParaRPr>
          </a:p>
          <a:p>
            <a:r>
              <a:rPr lang="en-US" sz="2800" dirty="0">
                <a:solidFill>
                  <a:schemeClr val="bg1"/>
                </a:solidFill>
                <a:latin typeface="Garamond" panose="02020404030301010803" pitchFamily="18" charset="0"/>
              </a:rPr>
              <a:t>GETTING STARTED WITH PYTHON</a:t>
            </a:r>
            <a:endParaRPr lang="en-US" sz="2800" dirty="0" smtClean="0">
              <a:solidFill>
                <a:schemeClr val="bg1"/>
              </a:solidFill>
              <a:latin typeface="Garamond" panose="02020404030301010803" pitchFamily="18" charset="0"/>
            </a:endParaRPr>
          </a:p>
        </p:txBody>
      </p:sp>
      <p:sp>
        <p:nvSpPr>
          <p:cNvPr id="8" name="Rectangle 7"/>
          <p:cNvSpPr/>
          <p:nvPr/>
        </p:nvSpPr>
        <p:spPr>
          <a:xfrm>
            <a:off x="155573" y="954643"/>
            <a:ext cx="6856414" cy="5201424"/>
          </a:xfrm>
          <a:prstGeom prst="rect">
            <a:avLst/>
          </a:prstGeom>
        </p:spPr>
        <p:txBody>
          <a:bodyPr wrap="square" numCol="1">
            <a:spAutoFit/>
          </a:bodyPr>
          <a:lstStyle/>
          <a:p>
            <a:pPr algn="ctr">
              <a:buSzPct val="100000"/>
            </a:pPr>
            <a:r>
              <a:rPr lang="en-US" sz="2800" dirty="0" smtClean="0">
                <a:solidFill>
                  <a:srgbClr val="FF0000"/>
                </a:solidFill>
                <a:latin typeface="Garamond" panose="02020404030301010803" pitchFamily="18" charset="0"/>
              </a:rPr>
              <a:t>Repeated Execution</a:t>
            </a:r>
          </a:p>
          <a:p>
            <a:pPr algn="ctr">
              <a:buSzPct val="100000"/>
            </a:pPr>
            <a:r>
              <a:rPr lang="en-US" sz="2800" dirty="0" smtClean="0">
                <a:solidFill>
                  <a:srgbClr val="FF0000"/>
                </a:solidFill>
                <a:latin typeface="Garamond" panose="02020404030301010803" pitchFamily="18" charset="0"/>
              </a:rPr>
              <a:t>for… loops</a:t>
            </a:r>
          </a:p>
          <a:p>
            <a:pPr>
              <a:buSzPct val="100000"/>
            </a:pPr>
            <a:r>
              <a:rPr lang="en-US" sz="2800" dirty="0" smtClean="0">
                <a:solidFill>
                  <a:srgbClr val="FF0000"/>
                </a:solidFill>
                <a:latin typeface="Garamond" panose="02020404030301010803" pitchFamily="18" charset="0"/>
              </a:rPr>
              <a:t>Petroleum engineering application</a:t>
            </a:r>
          </a:p>
          <a:p>
            <a:pPr marL="457200" indent="-457200">
              <a:buSzPct val="100000"/>
              <a:buBlip>
                <a:blip r:embed="rId2"/>
              </a:buBlip>
            </a:pPr>
            <a:r>
              <a:rPr lang="en-US" sz="2800" dirty="0" smtClean="0">
                <a:solidFill>
                  <a:srgbClr val="FF0000"/>
                </a:solidFill>
                <a:latin typeface="Garamond" panose="02020404030301010803" pitchFamily="18" charset="0"/>
              </a:rPr>
              <a:t>Reservoir discretization</a:t>
            </a:r>
            <a:endParaRPr lang="en-US" sz="2800" dirty="0">
              <a:solidFill>
                <a:srgbClr val="FF0000"/>
              </a:solidFill>
              <a:latin typeface="Garamond" panose="02020404030301010803" pitchFamily="18" charset="0"/>
            </a:endParaRPr>
          </a:p>
          <a:p>
            <a:pPr marL="342900" indent="-342900">
              <a:buBlip>
                <a:blip r:embed="rId2"/>
              </a:buBlip>
            </a:pPr>
            <a:r>
              <a:rPr lang="en-US" sz="2000" dirty="0">
                <a:solidFill>
                  <a:srgbClr val="002060"/>
                </a:solidFill>
                <a:latin typeface="Cambria" pitchFamily="18" charset="0"/>
              </a:rPr>
              <a:t>Discretization is the </a:t>
            </a:r>
            <a:r>
              <a:rPr lang="en-US" sz="2000" dirty="0" smtClean="0">
                <a:solidFill>
                  <a:srgbClr val="002060"/>
                </a:solidFill>
                <a:latin typeface="Cambria" pitchFamily="18" charset="0"/>
              </a:rPr>
              <a:t>means by which locally-acceptable values of reservoir rock and fluid properties are honored in reservoir modelling.</a:t>
            </a:r>
            <a:endParaRPr lang="en-US" sz="2000" dirty="0">
              <a:solidFill>
                <a:srgbClr val="002060"/>
              </a:solidFill>
              <a:latin typeface="Cambria" pitchFamily="18" charset="0"/>
            </a:endParaRPr>
          </a:p>
          <a:p>
            <a:pPr marL="342900" indent="-342900">
              <a:buBlip>
                <a:blip r:embed="rId2"/>
              </a:buBlip>
            </a:pPr>
            <a:endParaRPr lang="en-US" sz="2000" dirty="0">
              <a:solidFill>
                <a:srgbClr val="002060"/>
              </a:solidFill>
              <a:latin typeface="Cambria" pitchFamily="18" charset="0"/>
            </a:endParaRPr>
          </a:p>
          <a:p>
            <a:pPr marL="342900" indent="-342900">
              <a:buBlip>
                <a:blip r:embed="rId2"/>
              </a:buBlip>
            </a:pPr>
            <a:r>
              <a:rPr lang="en-US" sz="2000" dirty="0">
                <a:solidFill>
                  <a:srgbClr val="002060"/>
                </a:solidFill>
                <a:latin typeface="Cambria" pitchFamily="18" charset="0"/>
              </a:rPr>
              <a:t>Loosely speaking, </a:t>
            </a:r>
            <a:r>
              <a:rPr lang="en-US" sz="2000" dirty="0" smtClean="0">
                <a:solidFill>
                  <a:srgbClr val="002060"/>
                </a:solidFill>
                <a:latin typeface="Cambria" pitchFamily="18" charset="0"/>
              </a:rPr>
              <a:t>reservoir discretization is </a:t>
            </a:r>
            <a:r>
              <a:rPr lang="en-US" sz="2000" dirty="0">
                <a:solidFill>
                  <a:srgbClr val="002060"/>
                </a:solidFill>
                <a:latin typeface="Cambria" pitchFamily="18" charset="0"/>
              </a:rPr>
              <a:t>the division of the reservoirs into grid-blocks whose properties, dimensions and locations are well defined and uniform</a:t>
            </a:r>
            <a:r>
              <a:rPr lang="en-US" sz="2000" dirty="0" smtClean="0">
                <a:solidFill>
                  <a:srgbClr val="002060"/>
                </a:solidFill>
                <a:latin typeface="Cambria" pitchFamily="18" charset="0"/>
              </a:rPr>
              <a:t>.</a:t>
            </a:r>
          </a:p>
          <a:p>
            <a:pPr marL="342900" indent="-342900">
              <a:buBlip>
                <a:blip r:embed="rId2"/>
              </a:buBlip>
            </a:pPr>
            <a:endParaRPr lang="en-US" sz="2000" dirty="0" smtClean="0">
              <a:solidFill>
                <a:srgbClr val="002060"/>
              </a:solidFill>
              <a:latin typeface="Cambria" pitchFamily="18" charset="0"/>
            </a:endParaRPr>
          </a:p>
          <a:p>
            <a:pPr marL="342900" indent="-342900">
              <a:buBlip>
                <a:blip r:embed="rId2"/>
              </a:buBlip>
            </a:pPr>
            <a:r>
              <a:rPr lang="en-US" sz="2000" dirty="0" smtClean="0">
                <a:solidFill>
                  <a:srgbClr val="002060"/>
                </a:solidFill>
                <a:latin typeface="Cambria" pitchFamily="18" charset="0"/>
              </a:rPr>
              <a:t>Upon </a:t>
            </a:r>
            <a:r>
              <a:rPr lang="en-US" sz="2000" dirty="0">
                <a:solidFill>
                  <a:srgbClr val="002060"/>
                </a:solidFill>
                <a:latin typeface="Cambria" pitchFamily="18" charset="0"/>
              </a:rPr>
              <a:t>discretizing the reservoir into blocks; the flow model would then need be written and </a:t>
            </a:r>
            <a:r>
              <a:rPr lang="en-US" sz="2000" dirty="0" smtClean="0">
                <a:solidFill>
                  <a:srgbClr val="002060"/>
                </a:solidFill>
                <a:latin typeface="Cambria" pitchFamily="18" charset="0"/>
              </a:rPr>
              <a:t>solved, repeatedly, </a:t>
            </a:r>
            <a:r>
              <a:rPr lang="en-US" sz="2000" dirty="0">
                <a:solidFill>
                  <a:srgbClr val="FF0000"/>
                </a:solidFill>
                <a:latin typeface="Cambria" pitchFamily="18" charset="0"/>
              </a:rPr>
              <a:t>for</a:t>
            </a:r>
            <a:r>
              <a:rPr lang="en-US" sz="2000" dirty="0">
                <a:solidFill>
                  <a:srgbClr val="002060"/>
                </a:solidFill>
                <a:latin typeface="Cambria" pitchFamily="18" charset="0"/>
              </a:rPr>
              <a:t> </a:t>
            </a:r>
            <a:r>
              <a:rPr lang="en-US" sz="2000" dirty="0" smtClean="0">
                <a:solidFill>
                  <a:srgbClr val="002060"/>
                </a:solidFill>
                <a:latin typeface="Cambria" pitchFamily="18" charset="0"/>
              </a:rPr>
              <a:t>each block.</a:t>
            </a:r>
            <a:endParaRPr lang="en-US" sz="2000" dirty="0">
              <a:solidFill>
                <a:srgbClr val="002060"/>
              </a:solidFill>
              <a:latin typeface="Cambria" pitchFamily="18" charset="0"/>
            </a:endParaRPr>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79932" y="3352800"/>
            <a:ext cx="5086350" cy="1038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14056069"/>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Image result for fluid flow through porous media, imag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Image result for fluid flow through porous media, imag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Title 1"/>
          <p:cNvSpPr txBox="1">
            <a:spLocks/>
          </p:cNvSpPr>
          <p:nvPr/>
        </p:nvSpPr>
        <p:spPr>
          <a:xfrm>
            <a:off x="1587" y="0"/>
            <a:ext cx="10470340" cy="990600"/>
          </a:xfrm>
          <a:prstGeom prst="rect">
            <a:avLst/>
          </a:prstGeom>
          <a:solidFill>
            <a:srgbClr val="7030A0"/>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000" dirty="0">
                <a:solidFill>
                  <a:schemeClr val="bg1"/>
                </a:solidFill>
                <a:latin typeface="Monotype Corsiva" panose="03010101010201010101" pitchFamily="66" charset="0"/>
              </a:rPr>
              <a:t>PET </a:t>
            </a:r>
            <a:r>
              <a:rPr lang="en-US" sz="2000" dirty="0" smtClean="0">
                <a:solidFill>
                  <a:schemeClr val="bg1"/>
                </a:solidFill>
                <a:latin typeface="Monotype Corsiva" panose="03010101010201010101" pitchFamily="66" charset="0"/>
              </a:rPr>
              <a:t>328: Computer Applications in Petroleum Engineering – with Python Programming	</a:t>
            </a:r>
            <a:r>
              <a:rPr lang="en-US" sz="2000" dirty="0" smtClean="0">
                <a:solidFill>
                  <a:srgbClr val="FFFF00"/>
                </a:solidFill>
                <a:latin typeface="Monotype Corsiva" panose="03010101010201010101" pitchFamily="66" charset="0"/>
              </a:rPr>
              <a:t>Dr. Mosobalaje, O. O.</a:t>
            </a:r>
            <a:endParaRPr lang="en-US" sz="2000" dirty="0">
              <a:solidFill>
                <a:srgbClr val="FFFF00"/>
              </a:solidFill>
              <a:latin typeface="Monotype Corsiva" panose="03010101010201010101" pitchFamily="66" charset="0"/>
            </a:endParaRPr>
          </a:p>
          <a:p>
            <a:r>
              <a:rPr lang="en-US" sz="2800" dirty="0">
                <a:solidFill>
                  <a:schemeClr val="bg1"/>
                </a:solidFill>
                <a:latin typeface="Garamond" panose="02020404030301010803" pitchFamily="18" charset="0"/>
              </a:rPr>
              <a:t>GETTING STARTED WITH PYTHON</a:t>
            </a:r>
            <a:endParaRPr lang="en-US" sz="2800" dirty="0" smtClean="0">
              <a:solidFill>
                <a:schemeClr val="bg1"/>
              </a:solidFill>
              <a:latin typeface="Garamond" panose="02020404030301010803" pitchFamily="18" charset="0"/>
            </a:endParaRPr>
          </a:p>
        </p:txBody>
      </p:sp>
      <p:sp>
        <p:nvSpPr>
          <p:cNvPr id="8" name="Rectangle 7"/>
          <p:cNvSpPr/>
          <p:nvPr/>
        </p:nvSpPr>
        <p:spPr>
          <a:xfrm>
            <a:off x="155573" y="954643"/>
            <a:ext cx="7313614" cy="4401205"/>
          </a:xfrm>
          <a:prstGeom prst="rect">
            <a:avLst/>
          </a:prstGeom>
        </p:spPr>
        <p:txBody>
          <a:bodyPr wrap="square" numCol="1">
            <a:spAutoFit/>
          </a:bodyPr>
          <a:lstStyle/>
          <a:p>
            <a:pPr algn="ctr">
              <a:buSzPct val="100000"/>
            </a:pPr>
            <a:r>
              <a:rPr lang="en-US" sz="2800" dirty="0" smtClean="0">
                <a:solidFill>
                  <a:srgbClr val="FF0000"/>
                </a:solidFill>
                <a:latin typeface="Garamond" panose="02020404030301010803" pitchFamily="18" charset="0"/>
              </a:rPr>
              <a:t>Repeated Execution</a:t>
            </a:r>
          </a:p>
          <a:p>
            <a:pPr algn="ctr">
              <a:buSzPct val="100000"/>
            </a:pPr>
            <a:r>
              <a:rPr lang="en-US" sz="2800" dirty="0" smtClean="0">
                <a:solidFill>
                  <a:srgbClr val="FF0000"/>
                </a:solidFill>
                <a:latin typeface="Garamond" panose="02020404030301010803" pitchFamily="18" charset="0"/>
              </a:rPr>
              <a:t>for… loops</a:t>
            </a:r>
          </a:p>
          <a:p>
            <a:pPr>
              <a:buSzPct val="100000"/>
            </a:pPr>
            <a:r>
              <a:rPr lang="en-US" sz="2800" dirty="0" smtClean="0">
                <a:solidFill>
                  <a:srgbClr val="FF0000"/>
                </a:solidFill>
                <a:latin typeface="Garamond" panose="02020404030301010803" pitchFamily="18" charset="0"/>
              </a:rPr>
              <a:t>Petroleum engineering application</a:t>
            </a:r>
          </a:p>
          <a:p>
            <a:pPr marL="457200" indent="-457200">
              <a:buSzPct val="100000"/>
              <a:buBlip>
                <a:blip r:embed="rId2"/>
              </a:buBlip>
            </a:pPr>
            <a:r>
              <a:rPr lang="en-US" sz="2800" dirty="0" smtClean="0">
                <a:solidFill>
                  <a:srgbClr val="FF0000"/>
                </a:solidFill>
                <a:latin typeface="Garamond" panose="02020404030301010803" pitchFamily="18" charset="0"/>
              </a:rPr>
              <a:t>Reservoir discretization</a:t>
            </a:r>
            <a:endParaRPr lang="en-US" sz="2800" dirty="0">
              <a:solidFill>
                <a:srgbClr val="FF0000"/>
              </a:solidFill>
              <a:latin typeface="Garamond" panose="02020404030301010803" pitchFamily="18" charset="0"/>
            </a:endParaRPr>
          </a:p>
          <a:p>
            <a:pPr marL="342900" indent="-342900">
              <a:buBlip>
                <a:blip r:embed="rId2"/>
              </a:buBlip>
            </a:pPr>
            <a:r>
              <a:rPr lang="en-US" sz="2400" dirty="0">
                <a:solidFill>
                  <a:srgbClr val="002060"/>
                </a:solidFill>
                <a:latin typeface="Garamond" pitchFamily="18" charset="0"/>
              </a:rPr>
              <a:t>Blocks Ordering (Numbering) </a:t>
            </a:r>
            <a:r>
              <a:rPr lang="en-US" sz="2400" dirty="0" smtClean="0">
                <a:solidFill>
                  <a:srgbClr val="002060"/>
                </a:solidFill>
                <a:latin typeface="Garamond" pitchFamily="18" charset="0"/>
              </a:rPr>
              <a:t>Schemes – </a:t>
            </a:r>
          </a:p>
          <a:p>
            <a:pPr marL="800100" lvl="1" indent="-342900">
              <a:buBlip>
                <a:blip r:embed="rId2"/>
              </a:buBlip>
            </a:pPr>
            <a:r>
              <a:rPr lang="en-US" sz="2400" dirty="0" smtClean="0">
                <a:solidFill>
                  <a:srgbClr val="003399"/>
                </a:solidFill>
                <a:latin typeface="Garamond" pitchFamily="18" charset="0"/>
              </a:rPr>
              <a:t>a way to identify each block in 1D, 2D or 3D discretized model.</a:t>
            </a:r>
          </a:p>
          <a:p>
            <a:pPr marL="800100" lvl="1" indent="-342900">
              <a:buBlip>
                <a:blip r:embed="rId2"/>
              </a:buBlip>
            </a:pPr>
            <a:r>
              <a:rPr lang="en-US" sz="2400" dirty="0" smtClean="0">
                <a:solidFill>
                  <a:srgbClr val="003399"/>
                </a:solidFill>
                <a:latin typeface="Garamond" pitchFamily="18" charset="0"/>
              </a:rPr>
              <a:t>Two types of ordering:</a:t>
            </a:r>
          </a:p>
          <a:p>
            <a:pPr marL="1257300" lvl="2" indent="-342900">
              <a:buBlip>
                <a:blip r:embed="rId2"/>
              </a:buBlip>
            </a:pPr>
            <a:r>
              <a:rPr lang="en-US" sz="2400" dirty="0" smtClean="0">
                <a:solidFill>
                  <a:srgbClr val="003399"/>
                </a:solidFill>
                <a:latin typeface="Garamond" pitchFamily="18" charset="0"/>
              </a:rPr>
              <a:t>Engineering ordering.</a:t>
            </a:r>
          </a:p>
          <a:p>
            <a:pPr marL="1257300" lvl="2" indent="-342900">
              <a:buBlip>
                <a:blip r:embed="rId2"/>
              </a:buBlip>
            </a:pPr>
            <a:r>
              <a:rPr lang="en-US" sz="2400" dirty="0" smtClean="0">
                <a:solidFill>
                  <a:srgbClr val="003399"/>
                </a:solidFill>
                <a:latin typeface="Garamond" pitchFamily="18" charset="0"/>
              </a:rPr>
              <a:t>Natural ordering</a:t>
            </a:r>
            <a:endParaRPr lang="en-US" sz="2400" dirty="0">
              <a:solidFill>
                <a:srgbClr val="003399"/>
              </a:solidFill>
              <a:latin typeface="Garamond" pitchFamily="18" charset="0"/>
            </a:endParaRPr>
          </a:p>
          <a:p>
            <a:pPr marL="342900" indent="-342900">
              <a:buBlip>
                <a:blip r:embed="rId2"/>
              </a:buBlip>
            </a:pPr>
            <a:endParaRPr lang="en-US" sz="2400" dirty="0">
              <a:solidFill>
                <a:srgbClr val="002060"/>
              </a:solidFill>
              <a:latin typeface="Garamond" pitchFamily="18" charset="0"/>
            </a:endParaRPr>
          </a:p>
        </p:txBody>
      </p:sp>
    </p:spTree>
    <p:extLst>
      <p:ext uri="{BB962C8B-B14F-4D97-AF65-F5344CB8AC3E}">
        <p14:creationId xmlns:p14="http://schemas.microsoft.com/office/powerpoint/2010/main" val="2534172525"/>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Image result for fluid flow through porous media, imag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Image result for fluid flow through porous media, imag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Title 1"/>
          <p:cNvSpPr txBox="1">
            <a:spLocks/>
          </p:cNvSpPr>
          <p:nvPr/>
        </p:nvSpPr>
        <p:spPr>
          <a:xfrm>
            <a:off x="1587" y="0"/>
            <a:ext cx="10470340" cy="990600"/>
          </a:xfrm>
          <a:prstGeom prst="rect">
            <a:avLst/>
          </a:prstGeom>
          <a:solidFill>
            <a:srgbClr val="7030A0"/>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000" dirty="0">
                <a:solidFill>
                  <a:schemeClr val="bg1"/>
                </a:solidFill>
                <a:latin typeface="Monotype Corsiva" panose="03010101010201010101" pitchFamily="66" charset="0"/>
              </a:rPr>
              <a:t>PET </a:t>
            </a:r>
            <a:r>
              <a:rPr lang="en-US" sz="2000" dirty="0" smtClean="0">
                <a:solidFill>
                  <a:schemeClr val="bg1"/>
                </a:solidFill>
                <a:latin typeface="Monotype Corsiva" panose="03010101010201010101" pitchFamily="66" charset="0"/>
              </a:rPr>
              <a:t>328: Computer Applications in Petroleum Engineering – with Python Programming	</a:t>
            </a:r>
            <a:r>
              <a:rPr lang="en-US" sz="2000" dirty="0" smtClean="0">
                <a:solidFill>
                  <a:srgbClr val="FFFF00"/>
                </a:solidFill>
                <a:latin typeface="Monotype Corsiva" panose="03010101010201010101" pitchFamily="66" charset="0"/>
              </a:rPr>
              <a:t>Dr. Mosobalaje, O. O.</a:t>
            </a:r>
            <a:endParaRPr lang="en-US" sz="2000" dirty="0">
              <a:solidFill>
                <a:srgbClr val="FFFF00"/>
              </a:solidFill>
              <a:latin typeface="Monotype Corsiva" panose="03010101010201010101" pitchFamily="66" charset="0"/>
            </a:endParaRPr>
          </a:p>
          <a:p>
            <a:r>
              <a:rPr lang="en-US" sz="2800" dirty="0">
                <a:solidFill>
                  <a:schemeClr val="bg1"/>
                </a:solidFill>
                <a:latin typeface="Garamond" panose="02020404030301010803" pitchFamily="18" charset="0"/>
              </a:rPr>
              <a:t>GETTING STARTED WITH PYTHON</a:t>
            </a:r>
            <a:endParaRPr lang="en-US" sz="2800" dirty="0" smtClean="0">
              <a:solidFill>
                <a:schemeClr val="bg1"/>
              </a:solidFill>
              <a:latin typeface="Garamond" panose="02020404030301010803" pitchFamily="18" charset="0"/>
            </a:endParaRPr>
          </a:p>
        </p:txBody>
      </p:sp>
      <p:sp>
        <p:nvSpPr>
          <p:cNvPr id="8" name="Rectangle 7"/>
          <p:cNvSpPr/>
          <p:nvPr/>
        </p:nvSpPr>
        <p:spPr>
          <a:xfrm>
            <a:off x="155573" y="954643"/>
            <a:ext cx="5713414" cy="4893647"/>
          </a:xfrm>
          <a:prstGeom prst="rect">
            <a:avLst/>
          </a:prstGeom>
        </p:spPr>
        <p:txBody>
          <a:bodyPr wrap="square" numCol="1">
            <a:spAutoFit/>
          </a:bodyPr>
          <a:lstStyle/>
          <a:p>
            <a:pPr algn="ctr">
              <a:buSzPct val="100000"/>
            </a:pPr>
            <a:r>
              <a:rPr lang="en-US" sz="2800" dirty="0" smtClean="0">
                <a:solidFill>
                  <a:srgbClr val="FF0000"/>
                </a:solidFill>
                <a:latin typeface="Garamond" panose="02020404030301010803" pitchFamily="18" charset="0"/>
              </a:rPr>
              <a:t>Repeated Execution</a:t>
            </a:r>
          </a:p>
          <a:p>
            <a:pPr algn="ctr">
              <a:buSzPct val="100000"/>
            </a:pPr>
            <a:r>
              <a:rPr lang="en-US" sz="2800" dirty="0" smtClean="0">
                <a:solidFill>
                  <a:srgbClr val="FF0000"/>
                </a:solidFill>
                <a:latin typeface="Garamond" panose="02020404030301010803" pitchFamily="18" charset="0"/>
              </a:rPr>
              <a:t>for… loops</a:t>
            </a:r>
          </a:p>
          <a:p>
            <a:pPr>
              <a:buSzPct val="100000"/>
            </a:pPr>
            <a:r>
              <a:rPr lang="en-US" sz="2800" dirty="0" smtClean="0">
                <a:solidFill>
                  <a:srgbClr val="FF0000"/>
                </a:solidFill>
                <a:latin typeface="Garamond" panose="02020404030301010803" pitchFamily="18" charset="0"/>
              </a:rPr>
              <a:t>Petroleum engineering application</a:t>
            </a:r>
          </a:p>
          <a:p>
            <a:pPr marL="457200" indent="-457200">
              <a:buSzPct val="100000"/>
              <a:buBlip>
                <a:blip r:embed="rId2"/>
              </a:buBlip>
            </a:pPr>
            <a:r>
              <a:rPr lang="en-US" sz="2800" dirty="0" smtClean="0">
                <a:solidFill>
                  <a:srgbClr val="FF0000"/>
                </a:solidFill>
                <a:latin typeface="Garamond" panose="02020404030301010803" pitchFamily="18" charset="0"/>
              </a:rPr>
              <a:t>Reservoir discretization</a:t>
            </a:r>
            <a:endParaRPr lang="en-US" sz="2800" dirty="0">
              <a:solidFill>
                <a:srgbClr val="FF0000"/>
              </a:solidFill>
              <a:latin typeface="Garamond" panose="02020404030301010803" pitchFamily="18" charset="0"/>
            </a:endParaRPr>
          </a:p>
          <a:p>
            <a:pPr marL="342900" indent="-342900">
              <a:buBlip>
                <a:blip r:embed="rId2"/>
              </a:buBlip>
            </a:pPr>
            <a:r>
              <a:rPr lang="en-US" sz="2400" dirty="0" smtClean="0">
                <a:solidFill>
                  <a:srgbClr val="002060"/>
                </a:solidFill>
                <a:latin typeface="Garamond" pitchFamily="18" charset="0"/>
              </a:rPr>
              <a:t>Engineering </a:t>
            </a:r>
            <a:r>
              <a:rPr lang="en-US" sz="2400" dirty="0">
                <a:solidFill>
                  <a:srgbClr val="002060"/>
                </a:solidFill>
                <a:latin typeface="Garamond" pitchFamily="18" charset="0"/>
              </a:rPr>
              <a:t>Ordering – </a:t>
            </a:r>
            <a:endParaRPr lang="en-US" sz="2400" dirty="0" smtClean="0">
              <a:solidFill>
                <a:srgbClr val="002060"/>
              </a:solidFill>
              <a:latin typeface="Garamond" pitchFamily="18" charset="0"/>
            </a:endParaRPr>
          </a:p>
          <a:p>
            <a:pPr marL="800100" lvl="1" indent="-342900">
              <a:buBlip>
                <a:blip r:embed="rId2"/>
              </a:buBlip>
            </a:pPr>
            <a:r>
              <a:rPr lang="en-US" sz="2400" dirty="0" smtClean="0">
                <a:solidFill>
                  <a:srgbClr val="002060"/>
                </a:solidFill>
                <a:latin typeface="Garamond" pitchFamily="18" charset="0"/>
              </a:rPr>
              <a:t>uses </a:t>
            </a:r>
            <a:r>
              <a:rPr lang="en-US" sz="2400" dirty="0" err="1">
                <a:solidFill>
                  <a:srgbClr val="002060"/>
                </a:solidFill>
                <a:latin typeface="Garamond" pitchFamily="18" charset="0"/>
              </a:rPr>
              <a:t>i</a:t>
            </a:r>
            <a:r>
              <a:rPr lang="en-US" sz="2400" dirty="0">
                <a:solidFill>
                  <a:srgbClr val="002060"/>
                </a:solidFill>
                <a:latin typeface="Garamond" pitchFamily="18" charset="0"/>
              </a:rPr>
              <a:t>, j, k, notations to order blocks in the x, y, z directions respectively</a:t>
            </a:r>
            <a:r>
              <a:rPr lang="en-US" sz="2400" dirty="0" smtClean="0">
                <a:solidFill>
                  <a:srgbClr val="002060"/>
                </a:solidFill>
                <a:latin typeface="Garamond" pitchFamily="18" charset="0"/>
              </a:rPr>
              <a:t>.</a:t>
            </a:r>
          </a:p>
          <a:p>
            <a:pPr lvl="1"/>
            <a:r>
              <a:rPr lang="en-US" sz="2400" dirty="0" smtClean="0">
                <a:solidFill>
                  <a:srgbClr val="002060"/>
                </a:solidFill>
                <a:latin typeface="Garamond" pitchFamily="18" charset="0"/>
              </a:rPr>
              <a:t> </a:t>
            </a:r>
            <a:endParaRPr lang="en-US" sz="2400" dirty="0">
              <a:solidFill>
                <a:srgbClr val="002060"/>
              </a:solidFill>
              <a:latin typeface="Garamond" pitchFamily="18" charset="0"/>
            </a:endParaRPr>
          </a:p>
          <a:p>
            <a:pPr marL="1257300" lvl="2" indent="-342900">
              <a:buBlip>
                <a:blip r:embed="rId2"/>
              </a:buBlip>
            </a:pPr>
            <a:r>
              <a:rPr lang="en-US" sz="2000" dirty="0" err="1">
                <a:solidFill>
                  <a:srgbClr val="002060"/>
                </a:solidFill>
                <a:latin typeface="Garamond" pitchFamily="18" charset="0"/>
              </a:rPr>
              <a:t>i</a:t>
            </a:r>
            <a:r>
              <a:rPr lang="en-US" sz="2000" dirty="0">
                <a:solidFill>
                  <a:srgbClr val="002060"/>
                </a:solidFill>
                <a:latin typeface="Garamond" pitchFamily="18" charset="0"/>
              </a:rPr>
              <a:t> – counts columns along a certain row; </a:t>
            </a:r>
            <a:endParaRPr lang="en-US" sz="2000" dirty="0" smtClean="0">
              <a:solidFill>
                <a:srgbClr val="002060"/>
              </a:solidFill>
              <a:latin typeface="Garamond" pitchFamily="18" charset="0"/>
            </a:endParaRPr>
          </a:p>
          <a:p>
            <a:pPr marL="1257300" lvl="2" indent="-342900">
              <a:buBlip>
                <a:blip r:embed="rId2"/>
              </a:buBlip>
            </a:pPr>
            <a:endParaRPr lang="en-US" sz="2000" dirty="0">
              <a:solidFill>
                <a:srgbClr val="002060"/>
              </a:solidFill>
              <a:latin typeface="Garamond" pitchFamily="18" charset="0"/>
            </a:endParaRPr>
          </a:p>
          <a:p>
            <a:pPr marL="1257300" lvl="2" indent="-342900">
              <a:buBlip>
                <a:blip r:embed="rId2"/>
              </a:buBlip>
            </a:pPr>
            <a:r>
              <a:rPr lang="en-US" sz="2000" dirty="0">
                <a:solidFill>
                  <a:srgbClr val="002060"/>
                </a:solidFill>
                <a:latin typeface="Garamond" pitchFamily="18" charset="0"/>
              </a:rPr>
              <a:t>j – counts rows along a certain column; </a:t>
            </a:r>
            <a:endParaRPr lang="en-US" sz="2000" dirty="0" smtClean="0">
              <a:solidFill>
                <a:srgbClr val="002060"/>
              </a:solidFill>
              <a:latin typeface="Garamond" pitchFamily="18" charset="0"/>
            </a:endParaRPr>
          </a:p>
          <a:p>
            <a:pPr marL="1257300" lvl="2" indent="-342900">
              <a:buBlip>
                <a:blip r:embed="rId2"/>
              </a:buBlip>
            </a:pPr>
            <a:endParaRPr lang="en-US" sz="2000" dirty="0">
              <a:solidFill>
                <a:srgbClr val="002060"/>
              </a:solidFill>
              <a:latin typeface="Garamond" pitchFamily="18" charset="0"/>
            </a:endParaRPr>
          </a:p>
          <a:p>
            <a:pPr marL="1257300" lvl="2" indent="-342900">
              <a:buBlip>
                <a:blip r:embed="rId2"/>
              </a:buBlip>
            </a:pPr>
            <a:r>
              <a:rPr lang="en-US" sz="2000" dirty="0" smtClean="0">
                <a:solidFill>
                  <a:srgbClr val="002060"/>
                </a:solidFill>
                <a:latin typeface="Garamond" pitchFamily="18" charset="0"/>
              </a:rPr>
              <a:t>k </a:t>
            </a:r>
            <a:r>
              <a:rPr lang="en-US" sz="2000" dirty="0">
                <a:solidFill>
                  <a:srgbClr val="002060"/>
                </a:solidFill>
                <a:latin typeface="Garamond" pitchFamily="18" charset="0"/>
              </a:rPr>
              <a:t>refers to layers</a:t>
            </a:r>
            <a:r>
              <a:rPr lang="en-US" sz="2400" dirty="0">
                <a:solidFill>
                  <a:srgbClr val="002060"/>
                </a:solidFill>
                <a:latin typeface="Garamond" pitchFamily="18" charset="0"/>
              </a:rPr>
              <a:t>.</a:t>
            </a:r>
          </a:p>
        </p:txBody>
      </p:sp>
      <p:pic>
        <p:nvPicPr>
          <p:cNvPr id="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84959" y="1447800"/>
            <a:ext cx="2727278" cy="1676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35787" y="3524250"/>
            <a:ext cx="2486025" cy="1504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97987" y="1609679"/>
            <a:ext cx="2743200" cy="41991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64424682"/>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Image result for fluid flow through porous media, imag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Image result for fluid flow through porous media, imag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Title 1"/>
          <p:cNvSpPr txBox="1">
            <a:spLocks/>
          </p:cNvSpPr>
          <p:nvPr/>
        </p:nvSpPr>
        <p:spPr>
          <a:xfrm>
            <a:off x="1587" y="0"/>
            <a:ext cx="10470340" cy="990600"/>
          </a:xfrm>
          <a:prstGeom prst="rect">
            <a:avLst/>
          </a:prstGeom>
          <a:solidFill>
            <a:srgbClr val="7030A0"/>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000" dirty="0">
                <a:solidFill>
                  <a:schemeClr val="bg1"/>
                </a:solidFill>
                <a:latin typeface="Monotype Corsiva" panose="03010101010201010101" pitchFamily="66" charset="0"/>
              </a:rPr>
              <a:t>PET </a:t>
            </a:r>
            <a:r>
              <a:rPr lang="en-US" sz="2000" dirty="0" smtClean="0">
                <a:solidFill>
                  <a:schemeClr val="bg1"/>
                </a:solidFill>
                <a:latin typeface="Monotype Corsiva" panose="03010101010201010101" pitchFamily="66" charset="0"/>
              </a:rPr>
              <a:t>328: Computer Applications in Petroleum Engineering – with Python Programming	</a:t>
            </a:r>
            <a:r>
              <a:rPr lang="en-US" sz="2000" dirty="0" smtClean="0">
                <a:solidFill>
                  <a:srgbClr val="FFFF00"/>
                </a:solidFill>
                <a:latin typeface="Monotype Corsiva" panose="03010101010201010101" pitchFamily="66" charset="0"/>
              </a:rPr>
              <a:t>Dr. Mosobalaje, O. O.</a:t>
            </a:r>
            <a:endParaRPr lang="en-US" sz="2000" dirty="0">
              <a:solidFill>
                <a:srgbClr val="FFFF00"/>
              </a:solidFill>
              <a:latin typeface="Monotype Corsiva" panose="03010101010201010101" pitchFamily="66" charset="0"/>
            </a:endParaRPr>
          </a:p>
          <a:p>
            <a:r>
              <a:rPr lang="en-US" sz="2800" dirty="0">
                <a:solidFill>
                  <a:schemeClr val="bg1"/>
                </a:solidFill>
                <a:latin typeface="Garamond" panose="02020404030301010803" pitchFamily="18" charset="0"/>
              </a:rPr>
              <a:t>GETTING STARTED WITH PYTHON</a:t>
            </a:r>
            <a:endParaRPr lang="en-US" sz="2800" dirty="0" smtClean="0">
              <a:solidFill>
                <a:schemeClr val="bg1"/>
              </a:solidFill>
              <a:latin typeface="Garamond" panose="02020404030301010803" pitchFamily="18" charset="0"/>
            </a:endParaRPr>
          </a:p>
        </p:txBody>
      </p:sp>
      <p:sp>
        <p:nvSpPr>
          <p:cNvPr id="8" name="Rectangle 7"/>
          <p:cNvSpPr/>
          <p:nvPr/>
        </p:nvSpPr>
        <p:spPr>
          <a:xfrm>
            <a:off x="155573" y="954643"/>
            <a:ext cx="5713414" cy="4031873"/>
          </a:xfrm>
          <a:prstGeom prst="rect">
            <a:avLst/>
          </a:prstGeom>
        </p:spPr>
        <p:txBody>
          <a:bodyPr wrap="square" numCol="1">
            <a:spAutoFit/>
          </a:bodyPr>
          <a:lstStyle/>
          <a:p>
            <a:pPr algn="ctr">
              <a:buSzPct val="100000"/>
            </a:pPr>
            <a:r>
              <a:rPr lang="en-US" sz="2800" dirty="0" smtClean="0">
                <a:solidFill>
                  <a:srgbClr val="FF0000"/>
                </a:solidFill>
                <a:latin typeface="Garamond" panose="02020404030301010803" pitchFamily="18" charset="0"/>
              </a:rPr>
              <a:t>Repeated Execution</a:t>
            </a:r>
          </a:p>
          <a:p>
            <a:pPr algn="ctr">
              <a:buSzPct val="100000"/>
            </a:pPr>
            <a:r>
              <a:rPr lang="en-US" sz="2800" dirty="0" smtClean="0">
                <a:solidFill>
                  <a:srgbClr val="FF0000"/>
                </a:solidFill>
                <a:latin typeface="Garamond" panose="02020404030301010803" pitchFamily="18" charset="0"/>
              </a:rPr>
              <a:t>for… loops</a:t>
            </a:r>
          </a:p>
          <a:p>
            <a:pPr>
              <a:buSzPct val="100000"/>
            </a:pPr>
            <a:r>
              <a:rPr lang="en-US" sz="2800" dirty="0" smtClean="0">
                <a:solidFill>
                  <a:srgbClr val="FF0000"/>
                </a:solidFill>
                <a:latin typeface="Garamond" panose="02020404030301010803" pitchFamily="18" charset="0"/>
              </a:rPr>
              <a:t>Petroleum engineering application</a:t>
            </a:r>
          </a:p>
          <a:p>
            <a:pPr marL="457200" indent="-457200">
              <a:buSzPct val="100000"/>
              <a:buBlip>
                <a:blip r:embed="rId2"/>
              </a:buBlip>
            </a:pPr>
            <a:r>
              <a:rPr lang="en-US" sz="2800" dirty="0" smtClean="0">
                <a:solidFill>
                  <a:srgbClr val="FF0000"/>
                </a:solidFill>
                <a:latin typeface="Garamond" panose="02020404030301010803" pitchFamily="18" charset="0"/>
              </a:rPr>
              <a:t>Reservoir discretization</a:t>
            </a:r>
            <a:endParaRPr lang="en-US" sz="2800" dirty="0">
              <a:solidFill>
                <a:srgbClr val="FF0000"/>
              </a:solidFill>
              <a:latin typeface="Garamond" panose="02020404030301010803" pitchFamily="18" charset="0"/>
            </a:endParaRPr>
          </a:p>
          <a:p>
            <a:pPr marL="342900" indent="-342900">
              <a:buBlip>
                <a:blip r:embed="rId2"/>
              </a:buBlip>
            </a:pPr>
            <a:r>
              <a:rPr lang="en-US" sz="2400" dirty="0">
                <a:solidFill>
                  <a:srgbClr val="002060"/>
                </a:solidFill>
                <a:latin typeface="Garamond" pitchFamily="18" charset="0"/>
              </a:rPr>
              <a:t>Natural Ordering – </a:t>
            </a:r>
            <a:endParaRPr lang="en-US" sz="2400" dirty="0" smtClean="0">
              <a:solidFill>
                <a:srgbClr val="002060"/>
              </a:solidFill>
              <a:latin typeface="Garamond" pitchFamily="18" charset="0"/>
            </a:endParaRPr>
          </a:p>
          <a:p>
            <a:pPr marL="800100" lvl="1" indent="-342900">
              <a:buBlip>
                <a:blip r:embed="rId2"/>
              </a:buBlip>
            </a:pPr>
            <a:r>
              <a:rPr lang="en-US" sz="2400" dirty="0" smtClean="0">
                <a:solidFill>
                  <a:srgbClr val="002060"/>
                </a:solidFill>
                <a:latin typeface="Garamond" pitchFamily="18" charset="0"/>
              </a:rPr>
              <a:t>uses </a:t>
            </a:r>
            <a:r>
              <a:rPr lang="en-US" sz="2400" dirty="0">
                <a:solidFill>
                  <a:srgbClr val="002060"/>
                </a:solidFill>
                <a:latin typeface="Garamond" pitchFamily="18" charset="0"/>
              </a:rPr>
              <a:t>natural counting scheme.</a:t>
            </a:r>
          </a:p>
          <a:p>
            <a:pPr marL="800100" lvl="1" indent="-342900">
              <a:buBlip>
                <a:blip r:embed="rId2"/>
              </a:buBlip>
            </a:pPr>
            <a:endParaRPr lang="en-US" sz="2400" dirty="0">
              <a:solidFill>
                <a:srgbClr val="002060"/>
              </a:solidFill>
              <a:latin typeface="Garamond" pitchFamily="18" charset="0"/>
            </a:endParaRPr>
          </a:p>
          <a:p>
            <a:pPr marL="800100" lvl="1" indent="-342900">
              <a:buBlip>
                <a:blip r:embed="rId2"/>
              </a:buBlip>
            </a:pPr>
            <a:r>
              <a:rPr lang="en-US" sz="2400" dirty="0" smtClean="0">
                <a:solidFill>
                  <a:srgbClr val="002060"/>
                </a:solidFill>
                <a:latin typeface="Garamond" pitchFamily="18" charset="0"/>
              </a:rPr>
              <a:t>Columns are counted fastest, followed by rows and then layers.</a:t>
            </a:r>
            <a:endParaRPr lang="en-US" sz="2400" dirty="0">
              <a:solidFill>
                <a:srgbClr val="002060"/>
              </a:solidFill>
              <a:latin typeface="Garamond" pitchFamily="18" charset="0"/>
            </a:endParaRPr>
          </a:p>
          <a:p>
            <a:pPr marL="1257300" lvl="2" indent="-342900">
              <a:buBlip>
                <a:blip r:embed="rId2"/>
              </a:buBlip>
            </a:pPr>
            <a:endParaRPr lang="en-US" sz="2400" dirty="0">
              <a:solidFill>
                <a:srgbClr val="002060"/>
              </a:solidFill>
              <a:latin typeface="Garamond" pitchFamily="18" charset="0"/>
            </a:endParaRPr>
          </a:p>
        </p:txBody>
      </p:sp>
      <p:pic>
        <p:nvPicPr>
          <p:cNvPr id="1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02375" y="4538662"/>
            <a:ext cx="2486025" cy="1781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87787" y="4719637"/>
            <a:ext cx="1990725" cy="1219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97987" y="1895475"/>
            <a:ext cx="2133600" cy="3971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27321365"/>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Image result for fluid flow through porous media, imag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Image result for fluid flow through porous media, imag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Title 1"/>
          <p:cNvSpPr txBox="1">
            <a:spLocks/>
          </p:cNvSpPr>
          <p:nvPr/>
        </p:nvSpPr>
        <p:spPr>
          <a:xfrm>
            <a:off x="1587" y="0"/>
            <a:ext cx="10470340" cy="990600"/>
          </a:xfrm>
          <a:prstGeom prst="rect">
            <a:avLst/>
          </a:prstGeom>
          <a:solidFill>
            <a:srgbClr val="7030A0"/>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000" dirty="0">
                <a:solidFill>
                  <a:schemeClr val="bg1"/>
                </a:solidFill>
                <a:latin typeface="Monotype Corsiva" panose="03010101010201010101" pitchFamily="66" charset="0"/>
              </a:rPr>
              <a:t>PET </a:t>
            </a:r>
            <a:r>
              <a:rPr lang="en-US" sz="2000" dirty="0" smtClean="0">
                <a:solidFill>
                  <a:schemeClr val="bg1"/>
                </a:solidFill>
                <a:latin typeface="Monotype Corsiva" panose="03010101010201010101" pitchFamily="66" charset="0"/>
              </a:rPr>
              <a:t>328: Computer Applications in Petroleum Engineering – with Python Programming	</a:t>
            </a:r>
            <a:r>
              <a:rPr lang="en-US" sz="2000" dirty="0" smtClean="0">
                <a:solidFill>
                  <a:srgbClr val="FFFF00"/>
                </a:solidFill>
                <a:latin typeface="Monotype Corsiva" panose="03010101010201010101" pitchFamily="66" charset="0"/>
              </a:rPr>
              <a:t>Dr. Mosobalaje, O. O.</a:t>
            </a:r>
            <a:endParaRPr lang="en-US" sz="2000" dirty="0">
              <a:solidFill>
                <a:srgbClr val="FFFF00"/>
              </a:solidFill>
              <a:latin typeface="Monotype Corsiva" panose="03010101010201010101" pitchFamily="66" charset="0"/>
            </a:endParaRPr>
          </a:p>
          <a:p>
            <a:r>
              <a:rPr lang="en-US" sz="2800" dirty="0">
                <a:solidFill>
                  <a:schemeClr val="bg1"/>
                </a:solidFill>
                <a:latin typeface="Garamond" panose="02020404030301010803" pitchFamily="18" charset="0"/>
              </a:rPr>
              <a:t>GETTING STARTED WITH PYTHON</a:t>
            </a:r>
            <a:endParaRPr lang="en-US" sz="2800" dirty="0" smtClean="0">
              <a:solidFill>
                <a:schemeClr val="bg1"/>
              </a:solidFill>
              <a:latin typeface="Garamond" panose="02020404030301010803" pitchFamily="18" charset="0"/>
            </a:endParaRPr>
          </a:p>
        </p:txBody>
      </p:sp>
      <p:sp>
        <p:nvSpPr>
          <p:cNvPr id="8" name="Rectangle 7"/>
          <p:cNvSpPr/>
          <p:nvPr/>
        </p:nvSpPr>
        <p:spPr>
          <a:xfrm>
            <a:off x="155573" y="954643"/>
            <a:ext cx="11733214" cy="5509200"/>
          </a:xfrm>
          <a:prstGeom prst="rect">
            <a:avLst/>
          </a:prstGeom>
        </p:spPr>
        <p:txBody>
          <a:bodyPr wrap="square" numCol="1">
            <a:spAutoFit/>
          </a:bodyPr>
          <a:lstStyle/>
          <a:p>
            <a:pPr algn="ctr">
              <a:buSzPct val="100000"/>
            </a:pPr>
            <a:r>
              <a:rPr lang="en-US" sz="2800" dirty="0" smtClean="0">
                <a:solidFill>
                  <a:srgbClr val="FF0000"/>
                </a:solidFill>
                <a:latin typeface="Garamond" panose="02020404030301010803" pitchFamily="18" charset="0"/>
              </a:rPr>
              <a:t>Repeated Execution</a:t>
            </a:r>
          </a:p>
          <a:p>
            <a:pPr algn="ctr">
              <a:buSzPct val="100000"/>
            </a:pPr>
            <a:r>
              <a:rPr lang="en-US" sz="2800" dirty="0" smtClean="0">
                <a:solidFill>
                  <a:srgbClr val="FF0000"/>
                </a:solidFill>
                <a:latin typeface="Garamond" panose="02020404030301010803" pitchFamily="18" charset="0"/>
              </a:rPr>
              <a:t>for… loops</a:t>
            </a:r>
          </a:p>
          <a:p>
            <a:pPr>
              <a:buSzPct val="100000"/>
            </a:pPr>
            <a:r>
              <a:rPr lang="en-US" sz="2800" dirty="0" smtClean="0">
                <a:solidFill>
                  <a:srgbClr val="FF0000"/>
                </a:solidFill>
                <a:latin typeface="Garamond" panose="02020404030301010803" pitchFamily="18" charset="0"/>
              </a:rPr>
              <a:t>Petroleum engineering application</a:t>
            </a:r>
          </a:p>
          <a:p>
            <a:pPr marL="457200" indent="-457200">
              <a:buSzPct val="100000"/>
              <a:buBlip>
                <a:blip r:embed="rId2"/>
              </a:buBlip>
            </a:pPr>
            <a:r>
              <a:rPr lang="en-US" sz="2800" dirty="0" smtClean="0">
                <a:solidFill>
                  <a:srgbClr val="FF0000"/>
                </a:solidFill>
                <a:latin typeface="Garamond" panose="02020404030301010803" pitchFamily="18" charset="0"/>
              </a:rPr>
              <a:t>Reservoir discretization</a:t>
            </a:r>
            <a:endParaRPr lang="en-US" sz="2800" dirty="0">
              <a:solidFill>
                <a:srgbClr val="FF0000"/>
              </a:solidFill>
              <a:latin typeface="Garamond" panose="02020404030301010803" pitchFamily="18" charset="0"/>
            </a:endParaRPr>
          </a:p>
          <a:p>
            <a:pPr marL="342900" indent="-342900">
              <a:buBlip>
                <a:blip r:embed="rId2"/>
              </a:buBlip>
            </a:pPr>
            <a:r>
              <a:rPr lang="en-US" sz="2400" dirty="0" smtClean="0">
                <a:solidFill>
                  <a:srgbClr val="002060"/>
                </a:solidFill>
                <a:latin typeface="Garamond" pitchFamily="18" charset="0"/>
              </a:rPr>
              <a:t>The engineering ordering fits perfectly well into the ‘for’ loop scheme.</a:t>
            </a:r>
          </a:p>
          <a:p>
            <a:pPr marL="800100" lvl="1" indent="-342900">
              <a:buBlip>
                <a:blip r:embed="rId2"/>
              </a:buBlip>
            </a:pPr>
            <a:r>
              <a:rPr lang="en-US" sz="2400" dirty="0" smtClean="0">
                <a:solidFill>
                  <a:srgbClr val="002060"/>
                </a:solidFill>
                <a:latin typeface="Garamond" pitchFamily="18" charset="0"/>
              </a:rPr>
              <a:t>Looping through columns in a given row would be implemented by a column ‘for’ loop whose iterator variable would be </a:t>
            </a:r>
            <a:r>
              <a:rPr lang="en-US" sz="2400" i="1" dirty="0" err="1" smtClean="0">
                <a:solidFill>
                  <a:srgbClr val="002060"/>
                </a:solidFill>
                <a:latin typeface="Garamond" pitchFamily="18" charset="0"/>
              </a:rPr>
              <a:t>i</a:t>
            </a:r>
            <a:r>
              <a:rPr lang="en-US" sz="2400" i="1" dirty="0" smtClean="0">
                <a:solidFill>
                  <a:srgbClr val="002060"/>
                </a:solidFill>
                <a:latin typeface="Garamond" pitchFamily="18" charset="0"/>
              </a:rPr>
              <a:t> </a:t>
            </a:r>
            <a:r>
              <a:rPr lang="en-US" sz="2400" dirty="0" smtClean="0">
                <a:solidFill>
                  <a:srgbClr val="002060"/>
                </a:solidFill>
                <a:latin typeface="Garamond" pitchFamily="18" charset="0"/>
              </a:rPr>
              <a:t>(the column counter).</a:t>
            </a:r>
          </a:p>
          <a:p>
            <a:pPr marL="800100" lvl="1" indent="-342900">
              <a:buBlip>
                <a:blip r:embed="rId2"/>
              </a:buBlip>
            </a:pPr>
            <a:endParaRPr lang="en-US" sz="2400" dirty="0" smtClean="0">
              <a:solidFill>
                <a:srgbClr val="002060"/>
              </a:solidFill>
              <a:latin typeface="Garamond" pitchFamily="18" charset="0"/>
            </a:endParaRPr>
          </a:p>
          <a:p>
            <a:pPr marL="800100" lvl="1" indent="-342900">
              <a:buBlip>
                <a:blip r:embed="rId2"/>
              </a:buBlip>
            </a:pPr>
            <a:r>
              <a:rPr lang="en-US" sz="2400" dirty="0">
                <a:solidFill>
                  <a:srgbClr val="002060"/>
                </a:solidFill>
                <a:latin typeface="Garamond" pitchFamily="18" charset="0"/>
              </a:rPr>
              <a:t>Looping through </a:t>
            </a:r>
            <a:r>
              <a:rPr lang="en-US" sz="2400" dirty="0" smtClean="0">
                <a:solidFill>
                  <a:srgbClr val="002060"/>
                </a:solidFill>
                <a:latin typeface="Garamond" pitchFamily="18" charset="0"/>
              </a:rPr>
              <a:t>rows </a:t>
            </a:r>
            <a:r>
              <a:rPr lang="en-US" sz="2400" dirty="0">
                <a:solidFill>
                  <a:srgbClr val="002060"/>
                </a:solidFill>
                <a:latin typeface="Garamond" pitchFamily="18" charset="0"/>
              </a:rPr>
              <a:t>in a given </a:t>
            </a:r>
            <a:r>
              <a:rPr lang="en-US" sz="2400" dirty="0" smtClean="0">
                <a:solidFill>
                  <a:srgbClr val="002060"/>
                </a:solidFill>
                <a:latin typeface="Garamond" pitchFamily="18" charset="0"/>
              </a:rPr>
              <a:t>layer </a:t>
            </a:r>
            <a:r>
              <a:rPr lang="en-US" sz="2400" dirty="0">
                <a:solidFill>
                  <a:srgbClr val="002060"/>
                </a:solidFill>
                <a:latin typeface="Garamond" pitchFamily="18" charset="0"/>
              </a:rPr>
              <a:t>would be implemented by a </a:t>
            </a:r>
            <a:r>
              <a:rPr lang="en-US" sz="2400" dirty="0" smtClean="0">
                <a:solidFill>
                  <a:srgbClr val="002060"/>
                </a:solidFill>
                <a:latin typeface="Garamond" pitchFamily="18" charset="0"/>
              </a:rPr>
              <a:t>row </a:t>
            </a:r>
            <a:r>
              <a:rPr lang="en-US" sz="2400" dirty="0">
                <a:solidFill>
                  <a:srgbClr val="002060"/>
                </a:solidFill>
                <a:latin typeface="Garamond" pitchFamily="18" charset="0"/>
              </a:rPr>
              <a:t>‘for’ loop whose iterator variable would be </a:t>
            </a:r>
            <a:r>
              <a:rPr lang="en-US" sz="2400" i="1" dirty="0" smtClean="0">
                <a:solidFill>
                  <a:srgbClr val="002060"/>
                </a:solidFill>
                <a:latin typeface="Garamond" pitchFamily="18" charset="0"/>
              </a:rPr>
              <a:t>j </a:t>
            </a:r>
            <a:r>
              <a:rPr lang="en-US" sz="2400" dirty="0">
                <a:solidFill>
                  <a:srgbClr val="002060"/>
                </a:solidFill>
                <a:latin typeface="Garamond" pitchFamily="18" charset="0"/>
              </a:rPr>
              <a:t>(the </a:t>
            </a:r>
            <a:r>
              <a:rPr lang="en-US" sz="2400" dirty="0" smtClean="0">
                <a:solidFill>
                  <a:srgbClr val="002060"/>
                </a:solidFill>
                <a:latin typeface="Garamond" pitchFamily="18" charset="0"/>
              </a:rPr>
              <a:t>row </a:t>
            </a:r>
            <a:r>
              <a:rPr lang="en-US" sz="2400" dirty="0">
                <a:solidFill>
                  <a:srgbClr val="002060"/>
                </a:solidFill>
                <a:latin typeface="Garamond" pitchFamily="18" charset="0"/>
              </a:rPr>
              <a:t>counter</a:t>
            </a:r>
            <a:r>
              <a:rPr lang="en-US" sz="2400" dirty="0" smtClean="0">
                <a:solidFill>
                  <a:srgbClr val="002060"/>
                </a:solidFill>
                <a:latin typeface="Garamond" pitchFamily="18" charset="0"/>
              </a:rPr>
              <a:t>).</a:t>
            </a:r>
          </a:p>
          <a:p>
            <a:pPr marL="800100" lvl="1" indent="-342900">
              <a:buBlip>
                <a:blip r:embed="rId2"/>
              </a:buBlip>
            </a:pPr>
            <a:endParaRPr lang="en-US" sz="2400" dirty="0" smtClean="0">
              <a:solidFill>
                <a:srgbClr val="002060"/>
              </a:solidFill>
              <a:latin typeface="Garamond" pitchFamily="18" charset="0"/>
            </a:endParaRPr>
          </a:p>
          <a:p>
            <a:pPr marL="800100" lvl="1" indent="-342900">
              <a:buBlip>
                <a:blip r:embed="rId2"/>
              </a:buBlip>
            </a:pPr>
            <a:r>
              <a:rPr lang="en-US" sz="2400" dirty="0">
                <a:solidFill>
                  <a:srgbClr val="002060"/>
                </a:solidFill>
                <a:latin typeface="Garamond" pitchFamily="18" charset="0"/>
              </a:rPr>
              <a:t>Looping through </a:t>
            </a:r>
            <a:r>
              <a:rPr lang="en-US" sz="2400" dirty="0" smtClean="0">
                <a:solidFill>
                  <a:srgbClr val="002060"/>
                </a:solidFill>
                <a:latin typeface="Garamond" pitchFamily="18" charset="0"/>
              </a:rPr>
              <a:t>layers </a:t>
            </a:r>
            <a:r>
              <a:rPr lang="en-US" sz="2400" dirty="0">
                <a:solidFill>
                  <a:srgbClr val="002060"/>
                </a:solidFill>
                <a:latin typeface="Garamond" pitchFamily="18" charset="0"/>
              </a:rPr>
              <a:t>would be implemented by a </a:t>
            </a:r>
            <a:r>
              <a:rPr lang="en-US" sz="2400" dirty="0" smtClean="0">
                <a:solidFill>
                  <a:srgbClr val="002060"/>
                </a:solidFill>
                <a:latin typeface="Garamond" pitchFamily="18" charset="0"/>
              </a:rPr>
              <a:t>layer </a:t>
            </a:r>
            <a:r>
              <a:rPr lang="en-US" sz="2400" dirty="0">
                <a:solidFill>
                  <a:srgbClr val="002060"/>
                </a:solidFill>
                <a:latin typeface="Garamond" pitchFamily="18" charset="0"/>
              </a:rPr>
              <a:t>‘for’ loop whose iterator variable would be </a:t>
            </a:r>
            <a:r>
              <a:rPr lang="en-US" sz="2400" i="1" dirty="0" smtClean="0">
                <a:solidFill>
                  <a:srgbClr val="002060"/>
                </a:solidFill>
                <a:latin typeface="Garamond" pitchFamily="18" charset="0"/>
              </a:rPr>
              <a:t>k </a:t>
            </a:r>
            <a:r>
              <a:rPr lang="en-US" sz="2400" dirty="0">
                <a:solidFill>
                  <a:srgbClr val="002060"/>
                </a:solidFill>
                <a:latin typeface="Garamond" pitchFamily="18" charset="0"/>
              </a:rPr>
              <a:t>(the </a:t>
            </a:r>
            <a:r>
              <a:rPr lang="en-US" sz="2400" dirty="0" smtClean="0">
                <a:solidFill>
                  <a:srgbClr val="002060"/>
                </a:solidFill>
                <a:latin typeface="Garamond" pitchFamily="18" charset="0"/>
              </a:rPr>
              <a:t>layer </a:t>
            </a:r>
            <a:r>
              <a:rPr lang="en-US" sz="2400" dirty="0">
                <a:solidFill>
                  <a:srgbClr val="002060"/>
                </a:solidFill>
                <a:latin typeface="Garamond" pitchFamily="18" charset="0"/>
              </a:rPr>
              <a:t>counter).</a:t>
            </a:r>
            <a:r>
              <a:rPr lang="en-US" sz="2400" dirty="0" smtClean="0">
                <a:solidFill>
                  <a:srgbClr val="002060"/>
                </a:solidFill>
                <a:latin typeface="Garamond" pitchFamily="18" charset="0"/>
              </a:rPr>
              <a:t> </a:t>
            </a:r>
            <a:endParaRPr lang="en-US" sz="2400" dirty="0">
              <a:solidFill>
                <a:srgbClr val="002060"/>
              </a:solidFill>
              <a:latin typeface="Garamond" pitchFamily="18" charset="0"/>
            </a:endParaRPr>
          </a:p>
          <a:p>
            <a:pPr marL="1257300" lvl="2" indent="-342900">
              <a:buBlip>
                <a:blip r:embed="rId2"/>
              </a:buBlip>
            </a:pPr>
            <a:endParaRPr lang="en-US" sz="2400" dirty="0">
              <a:solidFill>
                <a:srgbClr val="002060"/>
              </a:solidFill>
              <a:latin typeface="Garamond" pitchFamily="18" charset="0"/>
            </a:endParaRPr>
          </a:p>
        </p:txBody>
      </p:sp>
    </p:spTree>
    <p:extLst>
      <p:ext uri="{BB962C8B-B14F-4D97-AF65-F5344CB8AC3E}">
        <p14:creationId xmlns:p14="http://schemas.microsoft.com/office/powerpoint/2010/main" val="56569848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Image result for fluid flow through porous media, imag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Image result for fluid flow through porous media, imag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Title 1"/>
          <p:cNvSpPr txBox="1">
            <a:spLocks/>
          </p:cNvSpPr>
          <p:nvPr/>
        </p:nvSpPr>
        <p:spPr>
          <a:xfrm>
            <a:off x="1587" y="0"/>
            <a:ext cx="10470340" cy="990600"/>
          </a:xfrm>
          <a:prstGeom prst="rect">
            <a:avLst/>
          </a:prstGeom>
          <a:solidFill>
            <a:srgbClr val="7030A0"/>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000" dirty="0">
                <a:solidFill>
                  <a:schemeClr val="bg1"/>
                </a:solidFill>
                <a:latin typeface="Monotype Corsiva" panose="03010101010201010101" pitchFamily="66" charset="0"/>
              </a:rPr>
              <a:t>PET </a:t>
            </a:r>
            <a:r>
              <a:rPr lang="en-US" sz="2000" dirty="0" smtClean="0">
                <a:solidFill>
                  <a:schemeClr val="bg1"/>
                </a:solidFill>
                <a:latin typeface="Monotype Corsiva" panose="03010101010201010101" pitchFamily="66" charset="0"/>
              </a:rPr>
              <a:t>328: Computer Applications in Petroleum Engineering – with Python Programming	</a:t>
            </a:r>
            <a:r>
              <a:rPr lang="en-US" sz="2000" dirty="0" smtClean="0">
                <a:solidFill>
                  <a:srgbClr val="FFFF00"/>
                </a:solidFill>
                <a:latin typeface="Monotype Corsiva" panose="03010101010201010101" pitchFamily="66" charset="0"/>
              </a:rPr>
              <a:t>Dr. Mosobalaje, O. O.</a:t>
            </a:r>
            <a:endParaRPr lang="en-US" sz="2000" dirty="0">
              <a:solidFill>
                <a:srgbClr val="FFFF00"/>
              </a:solidFill>
              <a:latin typeface="Monotype Corsiva" panose="03010101010201010101" pitchFamily="66" charset="0"/>
            </a:endParaRPr>
          </a:p>
          <a:p>
            <a:r>
              <a:rPr lang="en-US" sz="2800" dirty="0" smtClean="0">
                <a:solidFill>
                  <a:schemeClr val="bg1"/>
                </a:solidFill>
                <a:latin typeface="Garamond" panose="02020404030301010803" pitchFamily="18" charset="0"/>
              </a:rPr>
              <a:t>PREAMBLES</a:t>
            </a:r>
          </a:p>
        </p:txBody>
      </p:sp>
      <p:sp>
        <p:nvSpPr>
          <p:cNvPr id="6" name="Rectangle 5"/>
          <p:cNvSpPr/>
          <p:nvPr/>
        </p:nvSpPr>
        <p:spPr>
          <a:xfrm>
            <a:off x="155575" y="1066800"/>
            <a:ext cx="4951412" cy="2400657"/>
          </a:xfrm>
          <a:prstGeom prst="rect">
            <a:avLst/>
          </a:prstGeom>
        </p:spPr>
        <p:txBody>
          <a:bodyPr wrap="square" numCol="1">
            <a:spAutoFit/>
          </a:bodyPr>
          <a:lstStyle/>
          <a:p>
            <a:pPr algn="ctr">
              <a:lnSpc>
                <a:spcPct val="150000"/>
              </a:lnSpc>
              <a:buSzPct val="100000"/>
            </a:pPr>
            <a:r>
              <a:rPr lang="en-US" sz="2800" dirty="0" smtClean="0">
                <a:solidFill>
                  <a:srgbClr val="FF0000"/>
                </a:solidFill>
                <a:latin typeface="Garamond" panose="02020404030301010803" pitchFamily="18" charset="0"/>
              </a:rPr>
              <a:t>The Toolbox</a:t>
            </a:r>
          </a:p>
          <a:p>
            <a:pPr marL="342900" indent="-342900">
              <a:lnSpc>
                <a:spcPct val="150000"/>
              </a:lnSpc>
              <a:buSzPct val="100000"/>
              <a:buBlip>
                <a:blip r:embed="rId2"/>
              </a:buBlip>
            </a:pPr>
            <a:r>
              <a:rPr lang="en-US" sz="2400" dirty="0" smtClean="0">
                <a:solidFill>
                  <a:srgbClr val="FF0000"/>
                </a:solidFill>
                <a:latin typeface="Garamond" pitchFamily="18" charset="0"/>
              </a:rPr>
              <a:t>Installing Python 3</a:t>
            </a:r>
          </a:p>
          <a:p>
            <a:pPr>
              <a:lnSpc>
                <a:spcPct val="150000"/>
              </a:lnSpc>
              <a:buSzPct val="100000"/>
            </a:pPr>
            <a:r>
              <a:rPr lang="en-US" sz="2400" dirty="0" smtClean="0">
                <a:solidFill>
                  <a:srgbClr val="003399"/>
                </a:solidFill>
                <a:latin typeface="Garamond" pitchFamily="18" charset="0"/>
              </a:rPr>
              <a:t>Click the close button when the installation is completed</a:t>
            </a:r>
          </a:p>
        </p:txBody>
      </p:sp>
      <p:pic>
        <p:nvPicPr>
          <p:cNvPr id="4098" name="Picture 2" descr="F:\Capture\Capture 6.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2187" y="1752600"/>
            <a:ext cx="6334125" cy="3886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29519"/>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Image result for fluid flow through porous media, imag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Image result for fluid flow through porous media, imag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Title 1"/>
          <p:cNvSpPr txBox="1">
            <a:spLocks/>
          </p:cNvSpPr>
          <p:nvPr/>
        </p:nvSpPr>
        <p:spPr>
          <a:xfrm>
            <a:off x="1587" y="0"/>
            <a:ext cx="10470340" cy="990600"/>
          </a:xfrm>
          <a:prstGeom prst="rect">
            <a:avLst/>
          </a:prstGeom>
          <a:solidFill>
            <a:srgbClr val="7030A0"/>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000" dirty="0">
                <a:solidFill>
                  <a:schemeClr val="bg1"/>
                </a:solidFill>
                <a:latin typeface="Monotype Corsiva" panose="03010101010201010101" pitchFamily="66" charset="0"/>
              </a:rPr>
              <a:t>PET </a:t>
            </a:r>
            <a:r>
              <a:rPr lang="en-US" sz="2000" dirty="0" smtClean="0">
                <a:solidFill>
                  <a:schemeClr val="bg1"/>
                </a:solidFill>
                <a:latin typeface="Monotype Corsiva" panose="03010101010201010101" pitchFamily="66" charset="0"/>
              </a:rPr>
              <a:t>328: Computer Applications in Petroleum Engineering – with Python Programming	</a:t>
            </a:r>
            <a:r>
              <a:rPr lang="en-US" sz="2000" dirty="0" smtClean="0">
                <a:solidFill>
                  <a:srgbClr val="FFFF00"/>
                </a:solidFill>
                <a:latin typeface="Monotype Corsiva" panose="03010101010201010101" pitchFamily="66" charset="0"/>
              </a:rPr>
              <a:t>Dr. Mosobalaje, O. O.</a:t>
            </a:r>
            <a:endParaRPr lang="en-US" sz="2000" dirty="0">
              <a:solidFill>
                <a:srgbClr val="FFFF00"/>
              </a:solidFill>
              <a:latin typeface="Monotype Corsiva" panose="03010101010201010101" pitchFamily="66" charset="0"/>
            </a:endParaRPr>
          </a:p>
          <a:p>
            <a:r>
              <a:rPr lang="en-US" sz="2800" dirty="0">
                <a:solidFill>
                  <a:schemeClr val="bg1"/>
                </a:solidFill>
                <a:latin typeface="Garamond" panose="02020404030301010803" pitchFamily="18" charset="0"/>
              </a:rPr>
              <a:t>GETTING STARTED WITH PYTHON</a:t>
            </a:r>
            <a:endParaRPr lang="en-US" sz="2800" dirty="0" smtClean="0">
              <a:solidFill>
                <a:schemeClr val="bg1"/>
              </a:solidFill>
              <a:latin typeface="Garamond" panose="02020404030301010803" pitchFamily="18" charset="0"/>
            </a:endParaRPr>
          </a:p>
        </p:txBody>
      </p:sp>
      <p:sp>
        <p:nvSpPr>
          <p:cNvPr id="8" name="Rectangle 7"/>
          <p:cNvSpPr/>
          <p:nvPr/>
        </p:nvSpPr>
        <p:spPr>
          <a:xfrm>
            <a:off x="155573" y="954643"/>
            <a:ext cx="9447214" cy="5139869"/>
          </a:xfrm>
          <a:prstGeom prst="rect">
            <a:avLst/>
          </a:prstGeom>
        </p:spPr>
        <p:txBody>
          <a:bodyPr wrap="square" numCol="1">
            <a:spAutoFit/>
          </a:bodyPr>
          <a:lstStyle/>
          <a:p>
            <a:pPr algn="ctr">
              <a:buSzPct val="100000"/>
            </a:pPr>
            <a:r>
              <a:rPr lang="en-US" sz="2800" dirty="0" smtClean="0">
                <a:solidFill>
                  <a:srgbClr val="FF0000"/>
                </a:solidFill>
                <a:latin typeface="Garamond" panose="02020404030301010803" pitchFamily="18" charset="0"/>
              </a:rPr>
              <a:t>Repeated Execution</a:t>
            </a:r>
          </a:p>
          <a:p>
            <a:pPr algn="ctr">
              <a:buSzPct val="100000"/>
            </a:pPr>
            <a:r>
              <a:rPr lang="en-US" sz="2800" dirty="0" smtClean="0">
                <a:solidFill>
                  <a:srgbClr val="FF0000"/>
                </a:solidFill>
                <a:latin typeface="Garamond" panose="02020404030301010803" pitchFamily="18" charset="0"/>
              </a:rPr>
              <a:t>for… loops</a:t>
            </a:r>
          </a:p>
          <a:p>
            <a:pPr>
              <a:buSzPct val="100000"/>
            </a:pPr>
            <a:r>
              <a:rPr lang="en-US" sz="2800" dirty="0" smtClean="0">
                <a:solidFill>
                  <a:srgbClr val="FF0000"/>
                </a:solidFill>
                <a:latin typeface="Garamond" panose="02020404030301010803" pitchFamily="18" charset="0"/>
              </a:rPr>
              <a:t>Petroleum engineering application</a:t>
            </a:r>
          </a:p>
          <a:p>
            <a:pPr marL="457200" indent="-457200">
              <a:buSzPct val="100000"/>
              <a:buBlip>
                <a:blip r:embed="rId2"/>
              </a:buBlip>
            </a:pPr>
            <a:r>
              <a:rPr lang="en-US" sz="2800" dirty="0" smtClean="0">
                <a:solidFill>
                  <a:srgbClr val="FF0000"/>
                </a:solidFill>
                <a:latin typeface="Garamond" panose="02020404030301010803" pitchFamily="18" charset="0"/>
              </a:rPr>
              <a:t>Reservoir discretization</a:t>
            </a:r>
            <a:endParaRPr lang="en-US" sz="2800" dirty="0">
              <a:solidFill>
                <a:srgbClr val="FF0000"/>
              </a:solidFill>
              <a:latin typeface="Garamond" panose="02020404030301010803" pitchFamily="18" charset="0"/>
            </a:endParaRPr>
          </a:p>
          <a:p>
            <a:pPr marL="342900" indent="-342900">
              <a:buBlip>
                <a:blip r:embed="rId2"/>
              </a:buBlip>
            </a:pPr>
            <a:r>
              <a:rPr lang="en-US" sz="2400" dirty="0" smtClean="0">
                <a:solidFill>
                  <a:srgbClr val="002060"/>
                </a:solidFill>
                <a:latin typeface="Garamond" pitchFamily="18" charset="0"/>
              </a:rPr>
              <a:t>In a one-dimensional discretized model (i.e. a model discretized in only one direction), only one ‘for’ loop is needed; it may be column, row or layer loop.</a:t>
            </a:r>
          </a:p>
          <a:p>
            <a:pPr marL="342900" indent="-342900">
              <a:buBlip>
                <a:blip r:embed="rId2"/>
              </a:buBlip>
            </a:pPr>
            <a:r>
              <a:rPr lang="en-US" sz="2400" dirty="0">
                <a:solidFill>
                  <a:srgbClr val="002060"/>
                </a:solidFill>
                <a:latin typeface="Garamond" pitchFamily="18" charset="0"/>
              </a:rPr>
              <a:t>In a </a:t>
            </a:r>
            <a:r>
              <a:rPr lang="en-US" sz="2400" dirty="0" smtClean="0">
                <a:solidFill>
                  <a:srgbClr val="002060"/>
                </a:solidFill>
                <a:latin typeface="Garamond" pitchFamily="18" charset="0"/>
              </a:rPr>
              <a:t>multi-dimensional </a:t>
            </a:r>
            <a:r>
              <a:rPr lang="en-US" sz="2400" dirty="0">
                <a:solidFill>
                  <a:srgbClr val="002060"/>
                </a:solidFill>
                <a:latin typeface="Garamond" pitchFamily="18" charset="0"/>
              </a:rPr>
              <a:t>discretized model (i.e. a model discretized </a:t>
            </a:r>
            <a:r>
              <a:rPr lang="en-US" sz="2400" dirty="0" smtClean="0">
                <a:solidFill>
                  <a:srgbClr val="002060"/>
                </a:solidFill>
                <a:latin typeface="Garamond" pitchFamily="18" charset="0"/>
              </a:rPr>
              <a:t>in multiple directions), multiple </a:t>
            </a:r>
            <a:r>
              <a:rPr lang="en-US" sz="2400" dirty="0" smtClean="0">
                <a:solidFill>
                  <a:srgbClr val="FF0000"/>
                </a:solidFill>
                <a:latin typeface="Garamond" pitchFamily="18" charset="0"/>
              </a:rPr>
              <a:t>nested</a:t>
            </a:r>
            <a:r>
              <a:rPr lang="en-US" sz="2400" dirty="0" smtClean="0">
                <a:solidFill>
                  <a:srgbClr val="002060"/>
                </a:solidFill>
                <a:latin typeface="Garamond" pitchFamily="18" charset="0"/>
              </a:rPr>
              <a:t> ‘for</a:t>
            </a:r>
            <a:r>
              <a:rPr lang="en-US" sz="2400" dirty="0">
                <a:solidFill>
                  <a:srgbClr val="002060"/>
                </a:solidFill>
                <a:latin typeface="Garamond" pitchFamily="18" charset="0"/>
              </a:rPr>
              <a:t>’ </a:t>
            </a:r>
            <a:r>
              <a:rPr lang="en-US" sz="2400" dirty="0" smtClean="0">
                <a:solidFill>
                  <a:srgbClr val="002060"/>
                </a:solidFill>
                <a:latin typeface="Garamond" pitchFamily="18" charset="0"/>
              </a:rPr>
              <a:t>loops are needed; with the column loop cycling faster than the row loop and the row loop cycling faster than the layer loop.</a:t>
            </a:r>
          </a:p>
          <a:p>
            <a:pPr marL="342900" indent="-342900">
              <a:buBlip>
                <a:blip r:embed="rId2"/>
              </a:buBlip>
            </a:pPr>
            <a:r>
              <a:rPr lang="en-US" sz="2400" dirty="0" smtClean="0">
                <a:solidFill>
                  <a:srgbClr val="002060"/>
                </a:solidFill>
                <a:latin typeface="Garamond" pitchFamily="18" charset="0"/>
              </a:rPr>
              <a:t>In nested loop, the innermost loop cycles fastest while the outermost loop cycles the slowest. </a:t>
            </a:r>
            <a:endParaRPr lang="en-US" sz="2400" dirty="0">
              <a:solidFill>
                <a:srgbClr val="002060"/>
              </a:solidFill>
              <a:latin typeface="Garamond" pitchFamily="18" charset="0"/>
            </a:endParaRPr>
          </a:p>
        </p:txBody>
      </p:sp>
    </p:spTree>
    <p:extLst>
      <p:ext uri="{BB962C8B-B14F-4D97-AF65-F5344CB8AC3E}">
        <p14:creationId xmlns:p14="http://schemas.microsoft.com/office/powerpoint/2010/main" val="2206471665"/>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Image result for fluid flow through porous media, imag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Image result for fluid flow through porous media, imag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Title 1"/>
          <p:cNvSpPr txBox="1">
            <a:spLocks/>
          </p:cNvSpPr>
          <p:nvPr/>
        </p:nvSpPr>
        <p:spPr>
          <a:xfrm>
            <a:off x="1587" y="0"/>
            <a:ext cx="10470340" cy="990600"/>
          </a:xfrm>
          <a:prstGeom prst="rect">
            <a:avLst/>
          </a:prstGeom>
          <a:solidFill>
            <a:srgbClr val="7030A0"/>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000" dirty="0">
                <a:solidFill>
                  <a:schemeClr val="bg1"/>
                </a:solidFill>
                <a:latin typeface="Monotype Corsiva" panose="03010101010201010101" pitchFamily="66" charset="0"/>
              </a:rPr>
              <a:t>PET </a:t>
            </a:r>
            <a:r>
              <a:rPr lang="en-US" sz="2000" dirty="0" smtClean="0">
                <a:solidFill>
                  <a:schemeClr val="bg1"/>
                </a:solidFill>
                <a:latin typeface="Monotype Corsiva" panose="03010101010201010101" pitchFamily="66" charset="0"/>
              </a:rPr>
              <a:t>328: Computer Applications in Petroleum Engineering – with Python Programming	</a:t>
            </a:r>
            <a:r>
              <a:rPr lang="en-US" sz="2000" dirty="0" smtClean="0">
                <a:solidFill>
                  <a:srgbClr val="FFFF00"/>
                </a:solidFill>
                <a:latin typeface="Monotype Corsiva" panose="03010101010201010101" pitchFamily="66" charset="0"/>
              </a:rPr>
              <a:t>Dr. Mosobalaje, O. O.</a:t>
            </a:r>
            <a:endParaRPr lang="en-US" sz="2000" dirty="0">
              <a:solidFill>
                <a:srgbClr val="FFFF00"/>
              </a:solidFill>
              <a:latin typeface="Monotype Corsiva" panose="03010101010201010101" pitchFamily="66" charset="0"/>
            </a:endParaRPr>
          </a:p>
          <a:p>
            <a:r>
              <a:rPr lang="en-US" sz="2800" dirty="0">
                <a:solidFill>
                  <a:schemeClr val="bg1"/>
                </a:solidFill>
                <a:latin typeface="Garamond" panose="02020404030301010803" pitchFamily="18" charset="0"/>
              </a:rPr>
              <a:t>GETTING STARTED WITH PYTHON</a:t>
            </a:r>
            <a:endParaRPr lang="en-US" sz="2800" dirty="0" smtClean="0">
              <a:solidFill>
                <a:schemeClr val="bg1"/>
              </a:solidFill>
              <a:latin typeface="Garamond" panose="02020404030301010803" pitchFamily="18" charset="0"/>
            </a:endParaRPr>
          </a:p>
        </p:txBody>
      </p:sp>
      <mc:AlternateContent xmlns:mc="http://schemas.openxmlformats.org/markup-compatibility/2006" xmlns:a14="http://schemas.microsoft.com/office/drawing/2010/main">
        <mc:Choice Requires="a14">
          <p:sp>
            <p:nvSpPr>
              <p:cNvPr id="8" name="Rectangle 7"/>
              <p:cNvSpPr/>
              <p:nvPr/>
            </p:nvSpPr>
            <p:spPr>
              <a:xfrm>
                <a:off x="155573" y="838200"/>
                <a:ext cx="11885614" cy="5626348"/>
              </a:xfrm>
              <a:prstGeom prst="rect">
                <a:avLst/>
              </a:prstGeom>
            </p:spPr>
            <p:txBody>
              <a:bodyPr wrap="square" numCol="1">
                <a:spAutoFit/>
              </a:bodyPr>
              <a:lstStyle/>
              <a:p>
                <a:pPr algn="ctr">
                  <a:buSzPct val="100000"/>
                </a:pPr>
                <a:r>
                  <a:rPr lang="en-US" sz="2800" dirty="0" smtClean="0">
                    <a:solidFill>
                      <a:srgbClr val="FF0000"/>
                    </a:solidFill>
                    <a:latin typeface="Garamond" panose="02020404030301010803" pitchFamily="18" charset="0"/>
                  </a:rPr>
                  <a:t>Repeated Execution</a:t>
                </a:r>
              </a:p>
              <a:p>
                <a:pPr algn="ctr">
                  <a:buSzPct val="100000"/>
                </a:pPr>
                <a:r>
                  <a:rPr lang="en-US" sz="2800" dirty="0" smtClean="0">
                    <a:solidFill>
                      <a:srgbClr val="FF0000"/>
                    </a:solidFill>
                    <a:latin typeface="Garamond" panose="02020404030301010803" pitchFamily="18" charset="0"/>
                  </a:rPr>
                  <a:t>for… loops</a:t>
                </a:r>
              </a:p>
              <a:p>
                <a:pPr>
                  <a:buSzPct val="100000"/>
                </a:pPr>
                <a:r>
                  <a:rPr lang="en-US" sz="2800" dirty="0" smtClean="0">
                    <a:solidFill>
                      <a:srgbClr val="FF0000"/>
                    </a:solidFill>
                    <a:latin typeface="Garamond" panose="02020404030301010803" pitchFamily="18" charset="0"/>
                  </a:rPr>
                  <a:t>Petroleum engineering application</a:t>
                </a:r>
              </a:p>
              <a:p>
                <a:pPr marL="457200" indent="-457200">
                  <a:buSzPct val="100000"/>
                  <a:buBlip>
                    <a:blip r:embed="rId2"/>
                  </a:buBlip>
                </a:pPr>
                <a:r>
                  <a:rPr lang="en-US" sz="2800" dirty="0" smtClean="0">
                    <a:solidFill>
                      <a:srgbClr val="FF0000"/>
                    </a:solidFill>
                    <a:latin typeface="Garamond" panose="02020404030301010803" pitchFamily="18" charset="0"/>
                  </a:rPr>
                  <a:t>Reservoir discretization</a:t>
                </a:r>
                <a:endParaRPr lang="en-US" sz="2800" dirty="0">
                  <a:solidFill>
                    <a:srgbClr val="FF0000"/>
                  </a:solidFill>
                  <a:latin typeface="Garamond" panose="02020404030301010803" pitchFamily="18" charset="0"/>
                </a:endParaRPr>
              </a:p>
              <a:p>
                <a:pPr marL="342900" indent="-342900">
                  <a:buBlip>
                    <a:blip r:embed="rId2"/>
                  </a:buBlip>
                </a:pPr>
                <a:r>
                  <a:rPr lang="en-US" sz="2000" dirty="0" smtClean="0">
                    <a:solidFill>
                      <a:srgbClr val="002060"/>
                    </a:solidFill>
                    <a:latin typeface="Garamond" pitchFamily="18" charset="0"/>
                  </a:rPr>
                  <a:t>While the engineering ordering is used in computations, communicating outputs of such computations is better done with natural ordering.</a:t>
                </a:r>
              </a:p>
              <a:p>
                <a:pPr marL="342900" indent="-342900">
                  <a:buBlip>
                    <a:blip r:embed="rId2"/>
                  </a:buBlip>
                </a:pPr>
                <a:r>
                  <a:rPr lang="en-US" sz="2000" dirty="0" smtClean="0">
                    <a:solidFill>
                      <a:srgbClr val="002060"/>
                    </a:solidFill>
                    <a:latin typeface="Garamond" pitchFamily="18" charset="0"/>
                  </a:rPr>
                  <a:t>The following equation can be used to obtain the natural ordering index of a block from its engineering ordering indices (</a:t>
                </a:r>
                <a:r>
                  <a:rPr lang="en-US" sz="2000" dirty="0" err="1" smtClean="0">
                    <a:solidFill>
                      <a:srgbClr val="002060"/>
                    </a:solidFill>
                    <a:latin typeface="Garamond" pitchFamily="18" charset="0"/>
                  </a:rPr>
                  <a:t>i</a:t>
                </a:r>
                <a:r>
                  <a:rPr lang="en-US" sz="2000" dirty="0" smtClean="0">
                    <a:solidFill>
                      <a:srgbClr val="002060"/>
                    </a:solidFill>
                    <a:latin typeface="Garamond" pitchFamily="18" charset="0"/>
                  </a:rPr>
                  <a:t>, j, k) </a:t>
                </a:r>
              </a:p>
              <a:p>
                <a:pPr lvl="8"/>
                <a14:m>
                  <m:oMathPara xmlns:m="http://schemas.openxmlformats.org/officeDocument/2006/math">
                    <m:oMathParaPr>
                      <m:jc m:val="center"/>
                    </m:oMathParaPr>
                    <m:oMath xmlns:m="http://schemas.openxmlformats.org/officeDocument/2006/math">
                      <m:sSub>
                        <m:sSubPr>
                          <m:ctrlPr>
                            <a:rPr lang="en-US" sz="2000" i="1" smtClean="0">
                              <a:solidFill>
                                <a:srgbClr val="002060"/>
                              </a:solidFill>
                              <a:latin typeface="Cambria Math"/>
                            </a:rPr>
                          </m:ctrlPr>
                        </m:sSubPr>
                        <m:e>
                          <m:r>
                            <a:rPr lang="en-US" sz="2000" b="0" i="1" smtClean="0">
                              <a:solidFill>
                                <a:srgbClr val="002060"/>
                              </a:solidFill>
                              <a:latin typeface="Cambria Math"/>
                            </a:rPr>
                            <m:t>𝑛</m:t>
                          </m:r>
                        </m:e>
                        <m:sub>
                          <m:r>
                            <a:rPr lang="en-US" sz="2000" b="0" i="1" smtClean="0">
                              <a:solidFill>
                                <a:srgbClr val="002060"/>
                              </a:solidFill>
                              <a:latin typeface="Cambria Math"/>
                            </a:rPr>
                            <m:t>𝑜𝑟𝑑𝑒𝑟</m:t>
                          </m:r>
                        </m:sub>
                      </m:sSub>
                      <m:r>
                        <a:rPr lang="en-US" sz="2000" b="0" i="1" smtClean="0">
                          <a:solidFill>
                            <a:srgbClr val="002060"/>
                          </a:solidFill>
                          <a:latin typeface="Cambria Math"/>
                        </a:rPr>
                        <m:t>= </m:t>
                      </m:r>
                      <m:d>
                        <m:dPr>
                          <m:begChr m:val="["/>
                          <m:endChr m:val="]"/>
                          <m:ctrlPr>
                            <a:rPr lang="en-US" sz="2000" b="0" i="1" smtClean="0">
                              <a:solidFill>
                                <a:srgbClr val="002060"/>
                              </a:solidFill>
                              <a:latin typeface="Cambria Math"/>
                            </a:rPr>
                          </m:ctrlPr>
                        </m:dPr>
                        <m:e>
                          <m:d>
                            <m:dPr>
                              <m:ctrlPr>
                                <a:rPr lang="en-US" sz="2000" b="0" i="1" smtClean="0">
                                  <a:solidFill>
                                    <a:srgbClr val="002060"/>
                                  </a:solidFill>
                                  <a:latin typeface="Cambria Math"/>
                                </a:rPr>
                              </m:ctrlPr>
                            </m:dPr>
                            <m:e>
                              <m:r>
                                <a:rPr lang="en-US" sz="2000" b="0" i="1" smtClean="0">
                                  <a:solidFill>
                                    <a:srgbClr val="002060"/>
                                  </a:solidFill>
                                  <a:latin typeface="Cambria Math"/>
                                </a:rPr>
                                <m:t>𝑘</m:t>
                              </m:r>
                              <m:r>
                                <a:rPr lang="en-US" sz="2000" b="0" i="1" smtClean="0">
                                  <a:solidFill>
                                    <a:srgbClr val="002060"/>
                                  </a:solidFill>
                                  <a:latin typeface="Cambria Math"/>
                                </a:rPr>
                                <m:t>−1</m:t>
                              </m:r>
                            </m:e>
                          </m:d>
                          <m:sSub>
                            <m:sSubPr>
                              <m:ctrlPr>
                                <a:rPr lang="en-US" sz="2000" b="0" i="1" smtClean="0">
                                  <a:solidFill>
                                    <a:srgbClr val="002060"/>
                                  </a:solidFill>
                                  <a:latin typeface="Cambria Math"/>
                                </a:rPr>
                              </m:ctrlPr>
                            </m:sSubPr>
                            <m:e>
                              <m:r>
                                <a:rPr lang="en-US" sz="2000" b="0" i="1" smtClean="0">
                                  <a:solidFill>
                                    <a:srgbClr val="002060"/>
                                  </a:solidFill>
                                  <a:latin typeface="Cambria Math"/>
                                </a:rPr>
                                <m:t>𝑛</m:t>
                              </m:r>
                            </m:e>
                            <m:sub>
                              <m:r>
                                <a:rPr lang="en-US" sz="2000" b="0" i="1" smtClean="0">
                                  <a:solidFill>
                                    <a:srgbClr val="002060"/>
                                  </a:solidFill>
                                  <a:latin typeface="Cambria Math"/>
                                </a:rPr>
                                <m:t>𝑥</m:t>
                              </m:r>
                            </m:sub>
                          </m:sSub>
                          <m:r>
                            <a:rPr lang="en-US" sz="2000" b="0" i="1" smtClean="0">
                              <a:solidFill>
                                <a:srgbClr val="002060"/>
                              </a:solidFill>
                              <a:latin typeface="Cambria Math"/>
                            </a:rPr>
                            <m:t>.</m:t>
                          </m:r>
                          <m:sSub>
                            <m:sSubPr>
                              <m:ctrlPr>
                                <a:rPr lang="en-US" sz="2000" i="1">
                                  <a:solidFill>
                                    <a:srgbClr val="002060"/>
                                  </a:solidFill>
                                  <a:latin typeface="Cambria Math"/>
                                </a:rPr>
                              </m:ctrlPr>
                            </m:sSubPr>
                            <m:e>
                              <m:r>
                                <a:rPr lang="en-US" sz="2000" i="1">
                                  <a:solidFill>
                                    <a:srgbClr val="002060"/>
                                  </a:solidFill>
                                  <a:latin typeface="Cambria Math"/>
                                </a:rPr>
                                <m:t>𝑛</m:t>
                              </m:r>
                            </m:e>
                            <m:sub>
                              <m:r>
                                <a:rPr lang="en-US" sz="2000" b="0" i="1" smtClean="0">
                                  <a:solidFill>
                                    <a:srgbClr val="002060"/>
                                  </a:solidFill>
                                  <a:latin typeface="Cambria Math"/>
                                </a:rPr>
                                <m:t>𝑦</m:t>
                              </m:r>
                            </m:sub>
                          </m:sSub>
                        </m:e>
                      </m:d>
                      <m:r>
                        <a:rPr lang="en-US" sz="2000" b="0" i="1" smtClean="0">
                          <a:solidFill>
                            <a:srgbClr val="002060"/>
                          </a:solidFill>
                          <a:latin typeface="Cambria Math"/>
                        </a:rPr>
                        <m:t>+</m:t>
                      </m:r>
                      <m:d>
                        <m:dPr>
                          <m:begChr m:val="["/>
                          <m:endChr m:val="]"/>
                          <m:ctrlPr>
                            <a:rPr lang="en-US" sz="2000" i="1">
                              <a:solidFill>
                                <a:srgbClr val="002060"/>
                              </a:solidFill>
                              <a:latin typeface="Cambria Math"/>
                            </a:rPr>
                          </m:ctrlPr>
                        </m:dPr>
                        <m:e>
                          <m:d>
                            <m:dPr>
                              <m:ctrlPr>
                                <a:rPr lang="en-US" sz="2000" i="1">
                                  <a:solidFill>
                                    <a:srgbClr val="002060"/>
                                  </a:solidFill>
                                  <a:latin typeface="Cambria Math"/>
                                </a:rPr>
                              </m:ctrlPr>
                            </m:dPr>
                            <m:e>
                              <m:r>
                                <a:rPr lang="en-US" sz="2000" b="0" i="1" smtClean="0">
                                  <a:solidFill>
                                    <a:srgbClr val="002060"/>
                                  </a:solidFill>
                                  <a:latin typeface="Cambria Math"/>
                                </a:rPr>
                                <m:t>𝑗</m:t>
                              </m:r>
                              <m:r>
                                <a:rPr lang="en-US" sz="2000" i="1">
                                  <a:solidFill>
                                    <a:srgbClr val="002060"/>
                                  </a:solidFill>
                                  <a:latin typeface="Cambria Math"/>
                                </a:rPr>
                                <m:t>−1</m:t>
                              </m:r>
                            </m:e>
                          </m:d>
                          <m:sSub>
                            <m:sSubPr>
                              <m:ctrlPr>
                                <a:rPr lang="en-US" sz="2000" i="1">
                                  <a:solidFill>
                                    <a:srgbClr val="002060"/>
                                  </a:solidFill>
                                  <a:latin typeface="Cambria Math"/>
                                </a:rPr>
                              </m:ctrlPr>
                            </m:sSubPr>
                            <m:e>
                              <m:r>
                                <a:rPr lang="en-US" sz="2000" i="1">
                                  <a:solidFill>
                                    <a:srgbClr val="002060"/>
                                  </a:solidFill>
                                  <a:latin typeface="Cambria Math"/>
                                </a:rPr>
                                <m:t>𝑛</m:t>
                              </m:r>
                            </m:e>
                            <m:sub>
                              <m:r>
                                <a:rPr lang="en-US" sz="2000" i="1">
                                  <a:solidFill>
                                    <a:srgbClr val="002060"/>
                                  </a:solidFill>
                                  <a:latin typeface="Cambria Math"/>
                                </a:rPr>
                                <m:t>𝑥</m:t>
                              </m:r>
                            </m:sub>
                          </m:sSub>
                        </m:e>
                      </m:d>
                      <m:r>
                        <a:rPr lang="en-US" sz="2000" b="0" i="1" smtClean="0">
                          <a:solidFill>
                            <a:srgbClr val="002060"/>
                          </a:solidFill>
                          <a:latin typeface="Cambria Math"/>
                        </a:rPr>
                        <m:t>+</m:t>
                      </m:r>
                      <m:r>
                        <a:rPr lang="en-US" sz="2000" b="0" i="1" smtClean="0">
                          <a:solidFill>
                            <a:srgbClr val="002060"/>
                          </a:solidFill>
                          <a:latin typeface="Cambria Math"/>
                        </a:rPr>
                        <m:t>𝑖</m:t>
                      </m:r>
                    </m:oMath>
                  </m:oMathPara>
                </a14:m>
                <a:endParaRPr lang="en-US" sz="2000" dirty="0" smtClean="0">
                  <a:solidFill>
                    <a:srgbClr val="002060"/>
                  </a:solidFill>
                  <a:latin typeface="Garamond" pitchFamily="18" charset="0"/>
                </a:endParaRPr>
              </a:p>
              <a:p>
                <a:pPr marL="1257300" lvl="2" indent="-342900">
                  <a:buBlip>
                    <a:blip r:embed="rId2"/>
                  </a:buBlip>
                </a:pPr>
                <a:r>
                  <a:rPr lang="en-US" sz="2000" dirty="0" err="1" smtClean="0">
                    <a:solidFill>
                      <a:srgbClr val="002060"/>
                    </a:solidFill>
                    <a:latin typeface="Garamond" pitchFamily="18" charset="0"/>
                  </a:rPr>
                  <a:t>n</a:t>
                </a:r>
                <a:r>
                  <a:rPr lang="en-US" sz="2000" baseline="-25000" dirty="0" err="1" smtClean="0">
                    <a:solidFill>
                      <a:srgbClr val="002060"/>
                    </a:solidFill>
                    <a:latin typeface="Garamond" pitchFamily="18" charset="0"/>
                  </a:rPr>
                  <a:t>order</a:t>
                </a:r>
                <a:r>
                  <a:rPr lang="en-US" sz="2000" dirty="0" smtClean="0">
                    <a:solidFill>
                      <a:srgbClr val="002060"/>
                    </a:solidFill>
                    <a:latin typeface="Garamond" pitchFamily="18" charset="0"/>
                  </a:rPr>
                  <a:t> = natural order index of the block</a:t>
                </a:r>
              </a:p>
              <a:p>
                <a:pPr marL="1257300" lvl="2" indent="-342900">
                  <a:buBlip>
                    <a:blip r:embed="rId2"/>
                  </a:buBlip>
                </a:pPr>
                <a:r>
                  <a:rPr lang="en-US" sz="2000" dirty="0" err="1" smtClean="0">
                    <a:solidFill>
                      <a:srgbClr val="002060"/>
                    </a:solidFill>
                    <a:latin typeface="Garamond" pitchFamily="18" charset="0"/>
                  </a:rPr>
                  <a:t>i</a:t>
                </a:r>
                <a:r>
                  <a:rPr lang="en-US" sz="2000" dirty="0" smtClean="0">
                    <a:solidFill>
                      <a:srgbClr val="002060"/>
                    </a:solidFill>
                    <a:latin typeface="Garamond" pitchFamily="18" charset="0"/>
                  </a:rPr>
                  <a:t>  is the column index of the block</a:t>
                </a:r>
              </a:p>
              <a:p>
                <a:pPr marL="1257300" lvl="2" indent="-342900">
                  <a:buBlip>
                    <a:blip r:embed="rId2"/>
                  </a:buBlip>
                </a:pPr>
                <a:r>
                  <a:rPr lang="en-US" sz="2000" dirty="0" smtClean="0">
                    <a:solidFill>
                      <a:srgbClr val="002060"/>
                    </a:solidFill>
                    <a:latin typeface="Garamond" pitchFamily="18" charset="0"/>
                  </a:rPr>
                  <a:t>j </a:t>
                </a:r>
                <a:r>
                  <a:rPr lang="en-US" sz="2000" dirty="0">
                    <a:solidFill>
                      <a:srgbClr val="002060"/>
                    </a:solidFill>
                    <a:latin typeface="Garamond" pitchFamily="18" charset="0"/>
                  </a:rPr>
                  <a:t>is the </a:t>
                </a:r>
                <a:r>
                  <a:rPr lang="en-US" sz="2000" dirty="0" smtClean="0">
                    <a:solidFill>
                      <a:srgbClr val="002060"/>
                    </a:solidFill>
                    <a:latin typeface="Garamond" pitchFamily="18" charset="0"/>
                  </a:rPr>
                  <a:t>row </a:t>
                </a:r>
                <a:r>
                  <a:rPr lang="en-US" sz="2000" dirty="0">
                    <a:solidFill>
                      <a:srgbClr val="002060"/>
                    </a:solidFill>
                    <a:latin typeface="Garamond" pitchFamily="18" charset="0"/>
                  </a:rPr>
                  <a:t>index of the </a:t>
                </a:r>
                <a:r>
                  <a:rPr lang="en-US" sz="2000" dirty="0" smtClean="0">
                    <a:solidFill>
                      <a:srgbClr val="002060"/>
                    </a:solidFill>
                    <a:latin typeface="Garamond" pitchFamily="18" charset="0"/>
                  </a:rPr>
                  <a:t>block</a:t>
                </a:r>
              </a:p>
              <a:p>
                <a:pPr marL="1257300" lvl="2" indent="-342900">
                  <a:buBlip>
                    <a:blip r:embed="rId2"/>
                  </a:buBlip>
                </a:pPr>
                <a:r>
                  <a:rPr lang="en-US" sz="2000" dirty="0" smtClean="0">
                    <a:solidFill>
                      <a:srgbClr val="002060"/>
                    </a:solidFill>
                    <a:latin typeface="Garamond" pitchFamily="18" charset="0"/>
                  </a:rPr>
                  <a:t>k  </a:t>
                </a:r>
                <a:r>
                  <a:rPr lang="en-US" sz="2000" dirty="0">
                    <a:solidFill>
                      <a:srgbClr val="002060"/>
                    </a:solidFill>
                    <a:latin typeface="Garamond" pitchFamily="18" charset="0"/>
                  </a:rPr>
                  <a:t>is the </a:t>
                </a:r>
                <a:r>
                  <a:rPr lang="en-US" sz="2000" dirty="0" smtClean="0">
                    <a:solidFill>
                      <a:srgbClr val="002060"/>
                    </a:solidFill>
                    <a:latin typeface="Garamond" pitchFamily="18" charset="0"/>
                  </a:rPr>
                  <a:t>layer </a:t>
                </a:r>
                <a:r>
                  <a:rPr lang="en-US" sz="2000" dirty="0">
                    <a:solidFill>
                      <a:srgbClr val="002060"/>
                    </a:solidFill>
                    <a:latin typeface="Garamond" pitchFamily="18" charset="0"/>
                  </a:rPr>
                  <a:t>index of the </a:t>
                </a:r>
                <a:r>
                  <a:rPr lang="en-US" sz="2000" dirty="0" smtClean="0">
                    <a:solidFill>
                      <a:srgbClr val="002060"/>
                    </a:solidFill>
                    <a:latin typeface="Garamond" pitchFamily="18" charset="0"/>
                  </a:rPr>
                  <a:t>block</a:t>
                </a:r>
              </a:p>
              <a:p>
                <a:pPr marL="1257300" lvl="2" indent="-342900">
                  <a:buBlip>
                    <a:blip r:embed="rId2"/>
                  </a:buBlip>
                </a:pPr>
                <a:r>
                  <a:rPr lang="en-US" sz="2000" dirty="0" err="1" smtClean="0">
                    <a:solidFill>
                      <a:srgbClr val="002060"/>
                    </a:solidFill>
                    <a:latin typeface="Garamond" pitchFamily="18" charset="0"/>
                  </a:rPr>
                  <a:t>n</a:t>
                </a:r>
                <a:r>
                  <a:rPr lang="en-US" sz="2000" baseline="-25000" dirty="0" err="1" smtClean="0">
                    <a:solidFill>
                      <a:srgbClr val="002060"/>
                    </a:solidFill>
                    <a:latin typeface="Garamond" pitchFamily="18" charset="0"/>
                  </a:rPr>
                  <a:t>x</a:t>
                </a:r>
                <a:r>
                  <a:rPr lang="en-US" sz="2000" dirty="0" smtClean="0">
                    <a:solidFill>
                      <a:srgbClr val="002060"/>
                    </a:solidFill>
                    <a:latin typeface="Garamond" pitchFamily="18" charset="0"/>
                  </a:rPr>
                  <a:t> is the number of blocks in x-direction (i.e. number of columns)</a:t>
                </a:r>
              </a:p>
              <a:p>
                <a:pPr marL="1257300" lvl="2" indent="-342900">
                  <a:buBlip>
                    <a:blip r:embed="rId2"/>
                  </a:buBlip>
                </a:pPr>
                <a:r>
                  <a:rPr lang="en-US" sz="2000" dirty="0" err="1" smtClean="0">
                    <a:solidFill>
                      <a:srgbClr val="002060"/>
                    </a:solidFill>
                    <a:latin typeface="Garamond" pitchFamily="18" charset="0"/>
                  </a:rPr>
                  <a:t>n</a:t>
                </a:r>
                <a:r>
                  <a:rPr lang="en-US" sz="2000" baseline="-25000" dirty="0" err="1" smtClean="0">
                    <a:solidFill>
                      <a:srgbClr val="002060"/>
                    </a:solidFill>
                    <a:latin typeface="Garamond" pitchFamily="18" charset="0"/>
                  </a:rPr>
                  <a:t>y</a:t>
                </a:r>
                <a:r>
                  <a:rPr lang="en-US" sz="2000" dirty="0" smtClean="0">
                    <a:solidFill>
                      <a:srgbClr val="002060"/>
                    </a:solidFill>
                    <a:latin typeface="Garamond" pitchFamily="18" charset="0"/>
                  </a:rPr>
                  <a:t> </a:t>
                </a:r>
                <a:r>
                  <a:rPr lang="en-US" sz="2000" dirty="0">
                    <a:solidFill>
                      <a:srgbClr val="002060"/>
                    </a:solidFill>
                    <a:latin typeface="Garamond" pitchFamily="18" charset="0"/>
                  </a:rPr>
                  <a:t>is the number of blocks in </a:t>
                </a:r>
                <a:r>
                  <a:rPr lang="en-US" sz="2000" dirty="0" smtClean="0">
                    <a:solidFill>
                      <a:srgbClr val="002060"/>
                    </a:solidFill>
                    <a:latin typeface="Garamond" pitchFamily="18" charset="0"/>
                  </a:rPr>
                  <a:t>y-direction</a:t>
                </a:r>
              </a:p>
              <a:p>
                <a:pPr marL="800100" lvl="1" indent="-342900">
                  <a:buBlip>
                    <a:blip r:embed="rId2"/>
                  </a:buBlip>
                </a:pPr>
                <a:r>
                  <a:rPr lang="en-US" sz="2000" dirty="0" smtClean="0">
                    <a:solidFill>
                      <a:srgbClr val="002060"/>
                    </a:solidFill>
                    <a:latin typeface="Garamond" pitchFamily="18" charset="0"/>
                  </a:rPr>
                  <a:t>A constant value of 1 is used for any of the </a:t>
                </a:r>
                <a:r>
                  <a:rPr lang="en-US" sz="2000" dirty="0" err="1" smtClean="0">
                    <a:solidFill>
                      <a:srgbClr val="002060"/>
                    </a:solidFill>
                    <a:latin typeface="Garamond" pitchFamily="18" charset="0"/>
                  </a:rPr>
                  <a:t>i</a:t>
                </a:r>
                <a:r>
                  <a:rPr lang="en-US" sz="2000" dirty="0" smtClean="0">
                    <a:solidFill>
                      <a:srgbClr val="002060"/>
                    </a:solidFill>
                    <a:latin typeface="Garamond" pitchFamily="18" charset="0"/>
                  </a:rPr>
                  <a:t>, j, k indices not relevant to a case at hand.</a:t>
                </a:r>
                <a:endParaRPr lang="en-US" sz="2400" dirty="0">
                  <a:solidFill>
                    <a:srgbClr val="002060"/>
                  </a:solidFill>
                  <a:latin typeface="Garamond" pitchFamily="18" charset="0"/>
                </a:endParaRPr>
              </a:p>
            </p:txBody>
          </p:sp>
        </mc:Choice>
        <mc:Fallback xmlns="">
          <p:sp>
            <p:nvSpPr>
              <p:cNvPr id="8" name="Rectangle 7"/>
              <p:cNvSpPr>
                <a:spLocks noRot="1" noChangeAspect="1" noMove="1" noResize="1" noEditPoints="1" noAdjustHandles="1" noChangeArrowheads="1" noChangeShapeType="1" noTextEdit="1"/>
              </p:cNvSpPr>
              <p:nvPr/>
            </p:nvSpPr>
            <p:spPr>
              <a:xfrm>
                <a:off x="155573" y="838200"/>
                <a:ext cx="11885614" cy="5626348"/>
              </a:xfrm>
              <a:prstGeom prst="rect">
                <a:avLst/>
              </a:prstGeom>
              <a:blipFill rotWithShape="1">
                <a:blip r:embed="rId3"/>
                <a:stretch>
                  <a:fillRect l="-1077" t="-1085"/>
                </a:stretch>
              </a:blipFill>
            </p:spPr>
            <p:txBody>
              <a:bodyPr/>
              <a:lstStyle/>
              <a:p>
                <a:r>
                  <a:rPr lang="en-US">
                    <a:noFill/>
                  </a:rPr>
                  <a:t> </a:t>
                </a:r>
              </a:p>
            </p:txBody>
          </p:sp>
        </mc:Fallback>
      </mc:AlternateContent>
    </p:spTree>
    <p:extLst>
      <p:ext uri="{BB962C8B-B14F-4D97-AF65-F5344CB8AC3E}">
        <p14:creationId xmlns:p14="http://schemas.microsoft.com/office/powerpoint/2010/main" val="1482964324"/>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Image result for fluid flow through porous media, imag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Image result for fluid flow through porous media, imag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Title 1"/>
          <p:cNvSpPr txBox="1">
            <a:spLocks/>
          </p:cNvSpPr>
          <p:nvPr/>
        </p:nvSpPr>
        <p:spPr>
          <a:xfrm>
            <a:off x="1587" y="0"/>
            <a:ext cx="10470340" cy="990600"/>
          </a:xfrm>
          <a:prstGeom prst="rect">
            <a:avLst/>
          </a:prstGeom>
          <a:solidFill>
            <a:srgbClr val="7030A0"/>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000" dirty="0">
                <a:solidFill>
                  <a:schemeClr val="bg1"/>
                </a:solidFill>
                <a:latin typeface="Monotype Corsiva" panose="03010101010201010101" pitchFamily="66" charset="0"/>
              </a:rPr>
              <a:t>PET </a:t>
            </a:r>
            <a:r>
              <a:rPr lang="en-US" sz="2000" dirty="0" smtClean="0">
                <a:solidFill>
                  <a:schemeClr val="bg1"/>
                </a:solidFill>
                <a:latin typeface="Monotype Corsiva" panose="03010101010201010101" pitchFamily="66" charset="0"/>
              </a:rPr>
              <a:t>328: Computer Applications in Petroleum Engineering – with Python Programming	</a:t>
            </a:r>
            <a:r>
              <a:rPr lang="en-US" sz="2000" dirty="0" smtClean="0">
                <a:solidFill>
                  <a:srgbClr val="FFFF00"/>
                </a:solidFill>
                <a:latin typeface="Monotype Corsiva" panose="03010101010201010101" pitchFamily="66" charset="0"/>
              </a:rPr>
              <a:t>Dr. Mosobalaje, O. O.</a:t>
            </a:r>
            <a:endParaRPr lang="en-US" sz="2000" dirty="0">
              <a:solidFill>
                <a:srgbClr val="FFFF00"/>
              </a:solidFill>
              <a:latin typeface="Monotype Corsiva" panose="03010101010201010101" pitchFamily="66" charset="0"/>
            </a:endParaRPr>
          </a:p>
          <a:p>
            <a:r>
              <a:rPr lang="en-US" sz="2800" dirty="0">
                <a:solidFill>
                  <a:schemeClr val="bg1"/>
                </a:solidFill>
                <a:latin typeface="Garamond" panose="02020404030301010803" pitchFamily="18" charset="0"/>
              </a:rPr>
              <a:t>GETTING STARTED WITH PYTHON</a:t>
            </a:r>
            <a:endParaRPr lang="en-US" sz="2800" dirty="0" smtClean="0">
              <a:solidFill>
                <a:schemeClr val="bg1"/>
              </a:solidFill>
              <a:latin typeface="Garamond" panose="02020404030301010803" pitchFamily="18" charset="0"/>
            </a:endParaRPr>
          </a:p>
        </p:txBody>
      </p:sp>
      <mc:AlternateContent xmlns:mc="http://schemas.openxmlformats.org/markup-compatibility/2006" xmlns:a14="http://schemas.microsoft.com/office/drawing/2010/main">
        <mc:Choice Requires="a14">
          <p:sp>
            <p:nvSpPr>
              <p:cNvPr id="8" name="Rectangle 7"/>
              <p:cNvSpPr/>
              <p:nvPr/>
            </p:nvSpPr>
            <p:spPr>
              <a:xfrm>
                <a:off x="155573" y="838200"/>
                <a:ext cx="8456614" cy="5167120"/>
              </a:xfrm>
              <a:prstGeom prst="rect">
                <a:avLst/>
              </a:prstGeom>
            </p:spPr>
            <p:txBody>
              <a:bodyPr wrap="square" numCol="1">
                <a:spAutoFit/>
              </a:bodyPr>
              <a:lstStyle/>
              <a:p>
                <a:pPr algn="ctr">
                  <a:buSzPct val="100000"/>
                </a:pPr>
                <a:r>
                  <a:rPr lang="en-US" sz="2800" dirty="0" smtClean="0">
                    <a:solidFill>
                      <a:srgbClr val="FF0000"/>
                    </a:solidFill>
                    <a:latin typeface="Garamond" panose="02020404030301010803" pitchFamily="18" charset="0"/>
                  </a:rPr>
                  <a:t>Repeated Execution</a:t>
                </a:r>
              </a:p>
              <a:p>
                <a:pPr algn="ctr">
                  <a:buSzPct val="100000"/>
                </a:pPr>
                <a:r>
                  <a:rPr lang="en-US" sz="2800" dirty="0" smtClean="0">
                    <a:solidFill>
                      <a:srgbClr val="FF0000"/>
                    </a:solidFill>
                    <a:latin typeface="Garamond" panose="02020404030301010803" pitchFamily="18" charset="0"/>
                  </a:rPr>
                  <a:t>for… loops</a:t>
                </a:r>
              </a:p>
              <a:p>
                <a:pPr>
                  <a:buSzPct val="100000"/>
                </a:pPr>
                <a:r>
                  <a:rPr lang="en-US" sz="2800" dirty="0" smtClean="0">
                    <a:solidFill>
                      <a:srgbClr val="FF0000"/>
                    </a:solidFill>
                    <a:latin typeface="Garamond" panose="02020404030301010803" pitchFamily="18" charset="0"/>
                  </a:rPr>
                  <a:t>Petroleum engineering application</a:t>
                </a:r>
              </a:p>
              <a:p>
                <a:pPr marL="457200" indent="-457200">
                  <a:buSzPct val="100000"/>
                  <a:buBlip>
                    <a:blip r:embed="rId2"/>
                  </a:buBlip>
                </a:pPr>
                <a:r>
                  <a:rPr lang="en-US" sz="2800" dirty="0" smtClean="0">
                    <a:solidFill>
                      <a:srgbClr val="FF0000"/>
                    </a:solidFill>
                    <a:latin typeface="Garamond" panose="02020404030301010803" pitchFamily="18" charset="0"/>
                  </a:rPr>
                  <a:t>Computing STOIIP for a discretized reservoir model</a:t>
                </a:r>
                <a:endParaRPr lang="en-US" sz="2800" dirty="0">
                  <a:solidFill>
                    <a:srgbClr val="FF0000"/>
                  </a:solidFill>
                  <a:latin typeface="Garamond" panose="02020404030301010803" pitchFamily="18" charset="0"/>
                </a:endParaRPr>
              </a:p>
              <a:p>
                <a:pPr marL="342900" indent="-342900">
                  <a:buBlip>
                    <a:blip r:embed="rId2"/>
                  </a:buBlip>
                </a:pPr>
                <a:r>
                  <a:rPr lang="en-US" sz="2400" dirty="0" smtClean="0">
                    <a:solidFill>
                      <a:srgbClr val="002060"/>
                    </a:solidFill>
                    <a:latin typeface="Garamond" pitchFamily="18" charset="0"/>
                  </a:rPr>
                  <a:t>The amount of stock tank oil in-place in a given reservoir is given thus:</a:t>
                </a:r>
              </a:p>
              <a:p>
                <a:pPr lvl="8"/>
                <a14:m>
                  <m:oMathPara xmlns:m="http://schemas.openxmlformats.org/officeDocument/2006/math">
                    <m:oMathParaPr>
                      <m:jc m:val="center"/>
                    </m:oMathParaPr>
                    <m:oMath xmlns:m="http://schemas.openxmlformats.org/officeDocument/2006/math">
                      <m:r>
                        <a:rPr lang="en-US" sz="2400" b="0" i="1" smtClean="0">
                          <a:solidFill>
                            <a:srgbClr val="002060"/>
                          </a:solidFill>
                          <a:latin typeface="Cambria Math"/>
                        </a:rPr>
                        <m:t>𝑆𝑇𝑂𝐼𝐼𝑃</m:t>
                      </m:r>
                      <m:r>
                        <a:rPr lang="en-US" sz="2400" b="0" i="1" smtClean="0">
                          <a:solidFill>
                            <a:srgbClr val="002060"/>
                          </a:solidFill>
                          <a:latin typeface="Cambria Math"/>
                        </a:rPr>
                        <m:t>=</m:t>
                      </m:r>
                      <m:f>
                        <m:fPr>
                          <m:ctrlPr>
                            <a:rPr lang="en-US" sz="2400" b="0" i="1" smtClean="0">
                              <a:solidFill>
                                <a:srgbClr val="002060"/>
                              </a:solidFill>
                              <a:latin typeface="Cambria Math"/>
                            </a:rPr>
                          </m:ctrlPr>
                        </m:fPr>
                        <m:num>
                          <m:r>
                            <a:rPr lang="en-US" sz="2400" b="0" i="1" smtClean="0">
                              <a:solidFill>
                                <a:srgbClr val="002060"/>
                              </a:solidFill>
                              <a:latin typeface="Cambria Math"/>
                            </a:rPr>
                            <m:t>7758</m:t>
                          </m:r>
                          <m:r>
                            <a:rPr lang="en-US" sz="2400" b="0" i="1" smtClean="0">
                              <a:solidFill>
                                <a:srgbClr val="002060"/>
                              </a:solidFill>
                              <a:latin typeface="Cambria Math"/>
                            </a:rPr>
                            <m:t>𝐴h</m:t>
                          </m:r>
                          <m:r>
                            <a:rPr lang="en-US" sz="2400" b="0" i="1" smtClean="0">
                              <a:solidFill>
                                <a:srgbClr val="002060"/>
                              </a:solidFill>
                              <a:latin typeface="Cambria Math"/>
                              <a:ea typeface="Cambria Math"/>
                            </a:rPr>
                            <m:t>𝜙</m:t>
                          </m:r>
                          <m:r>
                            <a:rPr lang="en-US" sz="2400" b="0" i="1" smtClean="0">
                              <a:solidFill>
                                <a:srgbClr val="002060"/>
                              </a:solidFill>
                              <a:latin typeface="Cambria Math"/>
                              <a:ea typeface="Cambria Math"/>
                            </a:rPr>
                            <m:t>(1−</m:t>
                          </m:r>
                          <m:sSub>
                            <m:sSubPr>
                              <m:ctrlPr>
                                <a:rPr lang="en-US" sz="2400" b="0" i="1" smtClean="0">
                                  <a:solidFill>
                                    <a:srgbClr val="002060"/>
                                  </a:solidFill>
                                  <a:latin typeface="Cambria Math"/>
                                  <a:ea typeface="Cambria Math"/>
                                </a:rPr>
                              </m:ctrlPr>
                            </m:sSubPr>
                            <m:e>
                              <m:r>
                                <a:rPr lang="en-US" sz="2400" b="0" i="1" smtClean="0">
                                  <a:solidFill>
                                    <a:srgbClr val="002060"/>
                                  </a:solidFill>
                                  <a:latin typeface="Cambria Math"/>
                                  <a:ea typeface="Cambria Math"/>
                                </a:rPr>
                                <m:t>𝑆</m:t>
                              </m:r>
                            </m:e>
                            <m:sub>
                              <m:r>
                                <a:rPr lang="en-US" sz="2400" b="0" i="1" smtClean="0">
                                  <a:solidFill>
                                    <a:srgbClr val="002060"/>
                                  </a:solidFill>
                                  <a:latin typeface="Cambria Math"/>
                                  <a:ea typeface="Cambria Math"/>
                                </a:rPr>
                                <m:t>𝑤𝑖</m:t>
                              </m:r>
                            </m:sub>
                          </m:sSub>
                          <m:r>
                            <a:rPr lang="en-US" sz="2400" b="0" i="1" smtClean="0">
                              <a:solidFill>
                                <a:srgbClr val="002060"/>
                              </a:solidFill>
                              <a:latin typeface="Cambria Math"/>
                              <a:ea typeface="Cambria Math"/>
                            </a:rPr>
                            <m:t>)</m:t>
                          </m:r>
                        </m:num>
                        <m:den>
                          <m:sSub>
                            <m:sSubPr>
                              <m:ctrlPr>
                                <a:rPr lang="en-US" sz="2400" b="0" i="1" smtClean="0">
                                  <a:solidFill>
                                    <a:srgbClr val="002060"/>
                                  </a:solidFill>
                                  <a:latin typeface="Cambria Math"/>
                                </a:rPr>
                              </m:ctrlPr>
                            </m:sSubPr>
                            <m:e>
                              <m:r>
                                <a:rPr lang="en-US" sz="2400" b="0" i="1" smtClean="0">
                                  <a:solidFill>
                                    <a:srgbClr val="002060"/>
                                  </a:solidFill>
                                  <a:latin typeface="Cambria Math"/>
                                </a:rPr>
                                <m:t>𝐵</m:t>
                              </m:r>
                            </m:e>
                            <m:sub>
                              <m:r>
                                <a:rPr lang="en-US" sz="2400" b="0" i="1" smtClean="0">
                                  <a:solidFill>
                                    <a:srgbClr val="002060"/>
                                  </a:solidFill>
                                  <a:latin typeface="Cambria Math"/>
                                </a:rPr>
                                <m:t>𝑜𝑖</m:t>
                              </m:r>
                            </m:sub>
                          </m:sSub>
                        </m:den>
                      </m:f>
                    </m:oMath>
                  </m:oMathPara>
                </a14:m>
                <a:endParaRPr lang="en-US" sz="2400" dirty="0" smtClean="0">
                  <a:solidFill>
                    <a:srgbClr val="002060"/>
                  </a:solidFill>
                  <a:latin typeface="Garamond" pitchFamily="18" charset="0"/>
                </a:endParaRPr>
              </a:p>
              <a:p>
                <a:pPr marL="342900" indent="-342900">
                  <a:buBlip>
                    <a:blip r:embed="rId2"/>
                  </a:buBlip>
                </a:pPr>
                <a:r>
                  <a:rPr lang="en-US" sz="2400" dirty="0" smtClean="0">
                    <a:solidFill>
                      <a:srgbClr val="002060"/>
                    </a:solidFill>
                    <a:latin typeface="Garamond" pitchFamily="18" charset="0"/>
                  </a:rPr>
                  <a:t>Typically, values of porosity (</a:t>
                </a:r>
                <a:r>
                  <a:rPr lang="el-GR" sz="2400" dirty="0" smtClean="0">
                    <a:solidFill>
                      <a:srgbClr val="002060"/>
                    </a:solidFill>
                    <a:latin typeface="Cambria Math"/>
                    <a:ea typeface="Cambria Math"/>
                  </a:rPr>
                  <a:t>ϕ</a:t>
                </a:r>
                <a:r>
                  <a:rPr lang="en-US" sz="2400" dirty="0" smtClean="0">
                    <a:solidFill>
                      <a:srgbClr val="002060"/>
                    </a:solidFill>
                    <a:latin typeface="Cambria Math"/>
                    <a:ea typeface="Cambria Math"/>
                  </a:rPr>
                  <a:t>)</a:t>
                </a:r>
                <a:r>
                  <a:rPr lang="en-US" sz="2400" dirty="0" smtClean="0">
                    <a:solidFill>
                      <a:srgbClr val="002060"/>
                    </a:solidFill>
                    <a:latin typeface="Garamond" pitchFamily="18" charset="0"/>
                  </a:rPr>
                  <a:t>and initial water saturation varies across the reservoir; hence, the given reservoir is discretized and the STOIIP equation is implemented for each block of the discretized model. The STOIIP for each is block aggregated in a running total to yield the reservoir STOIIP ultimately. </a:t>
                </a:r>
              </a:p>
            </p:txBody>
          </p:sp>
        </mc:Choice>
        <mc:Fallback xmlns="">
          <p:sp>
            <p:nvSpPr>
              <p:cNvPr id="8" name="Rectangle 7"/>
              <p:cNvSpPr>
                <a:spLocks noRot="1" noChangeAspect="1" noMove="1" noResize="1" noEditPoints="1" noAdjustHandles="1" noChangeArrowheads="1" noChangeShapeType="1" noTextEdit="1"/>
              </p:cNvSpPr>
              <p:nvPr/>
            </p:nvSpPr>
            <p:spPr>
              <a:xfrm>
                <a:off x="155573" y="838200"/>
                <a:ext cx="8456614" cy="5167120"/>
              </a:xfrm>
              <a:prstGeom prst="rect">
                <a:avLst/>
              </a:prstGeom>
              <a:blipFill rotWithShape="1">
                <a:blip r:embed="rId3"/>
                <a:stretch>
                  <a:fillRect l="-1514" t="-1181" b="-1653"/>
                </a:stretch>
              </a:blipFill>
            </p:spPr>
            <p:txBody>
              <a:bodyPr/>
              <a:lstStyle/>
              <a:p>
                <a:r>
                  <a:rPr lang="en-US">
                    <a:noFill/>
                  </a:rPr>
                  <a:t> </a:t>
                </a:r>
              </a:p>
            </p:txBody>
          </p:sp>
        </mc:Fallback>
      </mc:AlternateContent>
    </p:spTree>
    <p:extLst>
      <p:ext uri="{BB962C8B-B14F-4D97-AF65-F5344CB8AC3E}">
        <p14:creationId xmlns:p14="http://schemas.microsoft.com/office/powerpoint/2010/main" val="2443555618"/>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Image result for fluid flow through porous media, imag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Image result for fluid flow through porous media, imag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Title 1"/>
          <p:cNvSpPr txBox="1">
            <a:spLocks/>
          </p:cNvSpPr>
          <p:nvPr/>
        </p:nvSpPr>
        <p:spPr>
          <a:xfrm>
            <a:off x="1587" y="0"/>
            <a:ext cx="10470340" cy="990600"/>
          </a:xfrm>
          <a:prstGeom prst="rect">
            <a:avLst/>
          </a:prstGeom>
          <a:solidFill>
            <a:srgbClr val="7030A0"/>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000" dirty="0">
                <a:solidFill>
                  <a:schemeClr val="bg1"/>
                </a:solidFill>
                <a:latin typeface="Monotype Corsiva" panose="03010101010201010101" pitchFamily="66" charset="0"/>
              </a:rPr>
              <a:t>PET </a:t>
            </a:r>
            <a:r>
              <a:rPr lang="en-US" sz="2000" dirty="0" smtClean="0">
                <a:solidFill>
                  <a:schemeClr val="bg1"/>
                </a:solidFill>
                <a:latin typeface="Monotype Corsiva" panose="03010101010201010101" pitchFamily="66" charset="0"/>
              </a:rPr>
              <a:t>328: Computer Applications in Petroleum Engineering – with Python Programming	</a:t>
            </a:r>
            <a:r>
              <a:rPr lang="en-US" sz="2000" dirty="0" smtClean="0">
                <a:solidFill>
                  <a:srgbClr val="FFFF00"/>
                </a:solidFill>
                <a:latin typeface="Monotype Corsiva" panose="03010101010201010101" pitchFamily="66" charset="0"/>
              </a:rPr>
              <a:t>Dr. Mosobalaje, O. O.</a:t>
            </a:r>
            <a:endParaRPr lang="en-US" sz="2000" dirty="0">
              <a:solidFill>
                <a:srgbClr val="FFFF00"/>
              </a:solidFill>
              <a:latin typeface="Monotype Corsiva" panose="03010101010201010101" pitchFamily="66" charset="0"/>
            </a:endParaRPr>
          </a:p>
          <a:p>
            <a:r>
              <a:rPr lang="en-US" sz="2800" dirty="0">
                <a:solidFill>
                  <a:schemeClr val="bg1"/>
                </a:solidFill>
                <a:latin typeface="Garamond" panose="02020404030301010803" pitchFamily="18" charset="0"/>
              </a:rPr>
              <a:t>GETTING STARTED WITH PYTHON</a:t>
            </a:r>
            <a:endParaRPr lang="en-US" sz="2800" dirty="0" smtClean="0">
              <a:solidFill>
                <a:schemeClr val="bg1"/>
              </a:solidFill>
              <a:latin typeface="Garamond" panose="02020404030301010803" pitchFamily="18" charset="0"/>
            </a:endParaRPr>
          </a:p>
        </p:txBody>
      </p:sp>
      <p:sp>
        <p:nvSpPr>
          <p:cNvPr id="8" name="Rectangle 7"/>
          <p:cNvSpPr/>
          <p:nvPr/>
        </p:nvSpPr>
        <p:spPr>
          <a:xfrm>
            <a:off x="155573" y="838200"/>
            <a:ext cx="5332414" cy="3354765"/>
          </a:xfrm>
          <a:prstGeom prst="rect">
            <a:avLst/>
          </a:prstGeom>
        </p:spPr>
        <p:txBody>
          <a:bodyPr wrap="square" numCol="1">
            <a:spAutoFit/>
          </a:bodyPr>
          <a:lstStyle/>
          <a:p>
            <a:pPr algn="ctr">
              <a:buSzPct val="100000"/>
            </a:pPr>
            <a:r>
              <a:rPr lang="en-US" sz="2800" dirty="0" smtClean="0">
                <a:solidFill>
                  <a:srgbClr val="FF0000"/>
                </a:solidFill>
                <a:latin typeface="Garamond" panose="02020404030301010803" pitchFamily="18" charset="0"/>
              </a:rPr>
              <a:t>Repeated Execution</a:t>
            </a:r>
          </a:p>
          <a:p>
            <a:pPr algn="ctr">
              <a:buSzPct val="100000"/>
            </a:pPr>
            <a:r>
              <a:rPr lang="en-US" sz="2800" dirty="0" smtClean="0">
                <a:solidFill>
                  <a:srgbClr val="FF0000"/>
                </a:solidFill>
                <a:latin typeface="Garamond" panose="02020404030301010803" pitchFamily="18" charset="0"/>
              </a:rPr>
              <a:t>for… loops</a:t>
            </a:r>
          </a:p>
          <a:p>
            <a:pPr>
              <a:buSzPct val="100000"/>
            </a:pPr>
            <a:r>
              <a:rPr lang="en-US" sz="2800" dirty="0" smtClean="0">
                <a:solidFill>
                  <a:srgbClr val="FF0000"/>
                </a:solidFill>
                <a:latin typeface="Garamond" panose="02020404030301010803" pitchFamily="18" charset="0"/>
              </a:rPr>
              <a:t>Petroleum engineering application</a:t>
            </a:r>
          </a:p>
          <a:p>
            <a:pPr marL="457200" indent="-457200">
              <a:buSzPct val="100000"/>
              <a:buBlip>
                <a:blip r:embed="rId2"/>
              </a:buBlip>
            </a:pPr>
            <a:r>
              <a:rPr lang="en-US" sz="2800" dirty="0" smtClean="0">
                <a:solidFill>
                  <a:srgbClr val="FF0000"/>
                </a:solidFill>
                <a:latin typeface="Garamond" panose="02020404030301010803" pitchFamily="18" charset="0"/>
              </a:rPr>
              <a:t>Computing STOIIP for a discretized reservoir model</a:t>
            </a:r>
            <a:endParaRPr lang="en-US" sz="2800" dirty="0">
              <a:solidFill>
                <a:srgbClr val="FF0000"/>
              </a:solidFill>
              <a:latin typeface="Garamond" panose="02020404030301010803" pitchFamily="18" charset="0"/>
            </a:endParaRPr>
          </a:p>
          <a:p>
            <a:pPr marL="342900" indent="-342900">
              <a:buBlip>
                <a:blip r:embed="rId2"/>
              </a:buBlip>
            </a:pPr>
            <a:r>
              <a:rPr lang="en-US" sz="2400" dirty="0" smtClean="0">
                <a:solidFill>
                  <a:srgbClr val="002060"/>
                </a:solidFill>
                <a:latin typeface="Garamond" pitchFamily="18" charset="0"/>
              </a:rPr>
              <a:t>Here is a simple (trivial) 2D example of the grid of such discretized reservoir models.</a:t>
            </a:r>
          </a:p>
        </p:txBody>
      </p:sp>
      <p:pic>
        <p:nvPicPr>
          <p:cNvPr id="4097"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86256" y="2359491"/>
            <a:ext cx="6131131" cy="29745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71755750"/>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Image result for fluid flow through porous media, imag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Image result for fluid flow through porous media, imag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Title 1"/>
          <p:cNvSpPr txBox="1">
            <a:spLocks/>
          </p:cNvSpPr>
          <p:nvPr/>
        </p:nvSpPr>
        <p:spPr>
          <a:xfrm>
            <a:off x="1587" y="0"/>
            <a:ext cx="10470340" cy="990600"/>
          </a:xfrm>
          <a:prstGeom prst="rect">
            <a:avLst/>
          </a:prstGeom>
          <a:solidFill>
            <a:srgbClr val="7030A0"/>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000" dirty="0">
                <a:solidFill>
                  <a:schemeClr val="bg1"/>
                </a:solidFill>
                <a:latin typeface="Monotype Corsiva" panose="03010101010201010101" pitchFamily="66" charset="0"/>
              </a:rPr>
              <a:t>PET </a:t>
            </a:r>
            <a:r>
              <a:rPr lang="en-US" sz="2000" dirty="0" smtClean="0">
                <a:solidFill>
                  <a:schemeClr val="bg1"/>
                </a:solidFill>
                <a:latin typeface="Monotype Corsiva" panose="03010101010201010101" pitchFamily="66" charset="0"/>
              </a:rPr>
              <a:t>328: Computer Applications in Petroleum Engineering – with Python Programming	</a:t>
            </a:r>
            <a:r>
              <a:rPr lang="en-US" sz="2000" dirty="0" smtClean="0">
                <a:solidFill>
                  <a:srgbClr val="FFFF00"/>
                </a:solidFill>
                <a:latin typeface="Monotype Corsiva" panose="03010101010201010101" pitchFamily="66" charset="0"/>
              </a:rPr>
              <a:t>Dr. Mosobalaje, O. O.</a:t>
            </a:r>
            <a:endParaRPr lang="en-US" sz="2000" dirty="0">
              <a:solidFill>
                <a:srgbClr val="FFFF00"/>
              </a:solidFill>
              <a:latin typeface="Monotype Corsiva" panose="03010101010201010101" pitchFamily="66" charset="0"/>
            </a:endParaRPr>
          </a:p>
          <a:p>
            <a:r>
              <a:rPr lang="en-US" sz="2800" dirty="0">
                <a:solidFill>
                  <a:schemeClr val="bg1"/>
                </a:solidFill>
                <a:latin typeface="Garamond" panose="02020404030301010803" pitchFamily="18" charset="0"/>
              </a:rPr>
              <a:t>GETTING STARTED WITH PYTHON</a:t>
            </a:r>
            <a:endParaRPr lang="en-US" sz="2800" dirty="0" smtClean="0">
              <a:solidFill>
                <a:schemeClr val="bg1"/>
              </a:solidFill>
              <a:latin typeface="Garamond" panose="02020404030301010803" pitchFamily="18" charset="0"/>
            </a:endParaRPr>
          </a:p>
        </p:txBody>
      </p:sp>
      <p:sp>
        <p:nvSpPr>
          <p:cNvPr id="8" name="Rectangle 7"/>
          <p:cNvSpPr/>
          <p:nvPr/>
        </p:nvSpPr>
        <p:spPr>
          <a:xfrm>
            <a:off x="155573" y="838200"/>
            <a:ext cx="9066214" cy="1815882"/>
          </a:xfrm>
          <a:prstGeom prst="rect">
            <a:avLst/>
          </a:prstGeom>
        </p:spPr>
        <p:txBody>
          <a:bodyPr wrap="square" numCol="1">
            <a:spAutoFit/>
          </a:bodyPr>
          <a:lstStyle/>
          <a:p>
            <a:pPr algn="ctr">
              <a:buSzPct val="100000"/>
            </a:pPr>
            <a:r>
              <a:rPr lang="en-US" sz="2800" dirty="0" smtClean="0">
                <a:solidFill>
                  <a:srgbClr val="FF0000"/>
                </a:solidFill>
                <a:latin typeface="Garamond" panose="02020404030301010803" pitchFamily="18" charset="0"/>
              </a:rPr>
              <a:t>Repeated Execution</a:t>
            </a:r>
          </a:p>
          <a:p>
            <a:pPr algn="ctr">
              <a:buSzPct val="100000"/>
            </a:pPr>
            <a:r>
              <a:rPr lang="en-US" sz="2800" dirty="0" smtClean="0">
                <a:solidFill>
                  <a:srgbClr val="FF0000"/>
                </a:solidFill>
                <a:latin typeface="Garamond" panose="02020404030301010803" pitchFamily="18" charset="0"/>
              </a:rPr>
              <a:t>for… loops</a:t>
            </a:r>
          </a:p>
          <a:p>
            <a:pPr>
              <a:buSzPct val="100000"/>
            </a:pPr>
            <a:r>
              <a:rPr lang="en-US" sz="2800" dirty="0" smtClean="0">
                <a:solidFill>
                  <a:srgbClr val="FF0000"/>
                </a:solidFill>
                <a:latin typeface="Garamond" panose="02020404030301010803" pitchFamily="18" charset="0"/>
              </a:rPr>
              <a:t>Petroleum engineering application</a:t>
            </a:r>
          </a:p>
          <a:p>
            <a:pPr marL="457200" indent="-457200">
              <a:buSzPct val="100000"/>
              <a:buBlip>
                <a:blip r:embed="rId2"/>
              </a:buBlip>
            </a:pPr>
            <a:r>
              <a:rPr lang="en-US" sz="2800" dirty="0" smtClean="0">
                <a:solidFill>
                  <a:srgbClr val="FF0000"/>
                </a:solidFill>
                <a:latin typeface="Garamond" panose="02020404030301010803" pitchFamily="18" charset="0"/>
              </a:rPr>
              <a:t>Computing STOIIP for a discretized reservoir model</a:t>
            </a:r>
            <a:endParaRPr lang="en-US" sz="2800" dirty="0">
              <a:solidFill>
                <a:srgbClr val="FF0000"/>
              </a:solidFill>
              <a:latin typeface="Garamond" panose="02020404030301010803" pitchFamily="18" charset="0"/>
            </a:endParaRPr>
          </a:p>
        </p:txBody>
      </p:sp>
      <p:sp>
        <p:nvSpPr>
          <p:cNvPr id="9" name="Rectangle 8"/>
          <p:cNvSpPr/>
          <p:nvPr/>
        </p:nvSpPr>
        <p:spPr>
          <a:xfrm>
            <a:off x="153987" y="5410200"/>
            <a:ext cx="11885614" cy="1015663"/>
          </a:xfrm>
          <a:prstGeom prst="rect">
            <a:avLst/>
          </a:prstGeom>
        </p:spPr>
        <p:txBody>
          <a:bodyPr wrap="square" numCol="1">
            <a:spAutoFit/>
          </a:bodyPr>
          <a:lstStyle/>
          <a:p>
            <a:pPr algn="ctr">
              <a:buSzPct val="100000"/>
            </a:pPr>
            <a:r>
              <a:rPr lang="en-US" sz="2000" dirty="0" smtClean="0">
                <a:solidFill>
                  <a:srgbClr val="002060"/>
                </a:solidFill>
                <a:latin typeface="Garamond" panose="02020404030301010803" pitchFamily="18" charset="0"/>
              </a:rPr>
              <a:t>The full script for this computation is available </a:t>
            </a:r>
            <a:r>
              <a:rPr lang="en-US" sz="2000" dirty="0" smtClean="0">
                <a:solidFill>
                  <a:srgbClr val="002060"/>
                </a:solidFill>
                <a:latin typeface="Garamond" panose="02020404030301010803" pitchFamily="18" charset="0"/>
                <a:hlinkClick r:id="rId3"/>
              </a:rPr>
              <a:t>here</a:t>
            </a:r>
            <a:r>
              <a:rPr lang="en-US" sz="2000" dirty="0" smtClean="0">
                <a:solidFill>
                  <a:srgbClr val="002060"/>
                </a:solidFill>
                <a:latin typeface="Garamond" panose="02020404030301010803" pitchFamily="18" charset="0"/>
              </a:rPr>
              <a:t>.</a:t>
            </a:r>
          </a:p>
          <a:p>
            <a:pPr>
              <a:buSzPct val="100000"/>
            </a:pPr>
            <a:r>
              <a:rPr lang="en-US" sz="2000" dirty="0" smtClean="0">
                <a:solidFill>
                  <a:srgbClr val="FF0000"/>
                </a:solidFill>
                <a:latin typeface="Garamond" panose="02020404030301010803" pitchFamily="18" charset="0"/>
              </a:rPr>
              <a:t>Disclaimer</a:t>
            </a:r>
            <a:r>
              <a:rPr lang="en-US" sz="2000" dirty="0" smtClean="0">
                <a:solidFill>
                  <a:srgbClr val="002060"/>
                </a:solidFill>
                <a:latin typeface="Garamond" panose="02020404030301010803" pitchFamily="18" charset="0"/>
              </a:rPr>
              <a:t>: the implementation of this task as presented in the script is only for pedagogical purposes; in reality, a more efficient implementation would be done.</a:t>
            </a:r>
          </a:p>
        </p:txBody>
      </p:sp>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4842" y="2654082"/>
            <a:ext cx="10029825" cy="2724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10342367"/>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Image result for fluid flow through porous media, imag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Image result for fluid flow through porous media, imag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Title 1"/>
          <p:cNvSpPr txBox="1">
            <a:spLocks/>
          </p:cNvSpPr>
          <p:nvPr/>
        </p:nvSpPr>
        <p:spPr>
          <a:xfrm>
            <a:off x="1587" y="0"/>
            <a:ext cx="10470340" cy="990600"/>
          </a:xfrm>
          <a:prstGeom prst="rect">
            <a:avLst/>
          </a:prstGeom>
          <a:solidFill>
            <a:srgbClr val="7030A0"/>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000" dirty="0">
                <a:solidFill>
                  <a:schemeClr val="bg1"/>
                </a:solidFill>
                <a:latin typeface="Monotype Corsiva" panose="03010101010201010101" pitchFamily="66" charset="0"/>
              </a:rPr>
              <a:t>PET </a:t>
            </a:r>
            <a:r>
              <a:rPr lang="en-US" sz="2000" dirty="0" smtClean="0">
                <a:solidFill>
                  <a:schemeClr val="bg1"/>
                </a:solidFill>
                <a:latin typeface="Monotype Corsiva" panose="03010101010201010101" pitchFamily="66" charset="0"/>
              </a:rPr>
              <a:t>328: Computer Applications in Petroleum Engineering – with Python Programming	</a:t>
            </a:r>
            <a:r>
              <a:rPr lang="en-US" sz="2000" dirty="0" smtClean="0">
                <a:solidFill>
                  <a:srgbClr val="FFFF00"/>
                </a:solidFill>
                <a:latin typeface="Monotype Corsiva" panose="03010101010201010101" pitchFamily="66" charset="0"/>
              </a:rPr>
              <a:t>Dr. Mosobalaje, O. O.</a:t>
            </a:r>
            <a:endParaRPr lang="en-US" sz="2000" dirty="0">
              <a:solidFill>
                <a:srgbClr val="FFFF00"/>
              </a:solidFill>
              <a:latin typeface="Monotype Corsiva" panose="03010101010201010101" pitchFamily="66" charset="0"/>
            </a:endParaRPr>
          </a:p>
          <a:p>
            <a:r>
              <a:rPr lang="en-US" sz="2800" dirty="0">
                <a:solidFill>
                  <a:schemeClr val="bg1"/>
                </a:solidFill>
                <a:latin typeface="Garamond" panose="02020404030301010803" pitchFamily="18" charset="0"/>
              </a:rPr>
              <a:t>GETTING STARTED WITH PYTHON</a:t>
            </a:r>
            <a:endParaRPr lang="en-US" sz="2800" dirty="0" smtClean="0">
              <a:solidFill>
                <a:schemeClr val="bg1"/>
              </a:solidFill>
              <a:latin typeface="Garamond" panose="02020404030301010803" pitchFamily="18" charset="0"/>
            </a:endParaRPr>
          </a:p>
        </p:txBody>
      </p:sp>
      <mc:AlternateContent xmlns:mc="http://schemas.openxmlformats.org/markup-compatibility/2006" xmlns:a14="http://schemas.microsoft.com/office/drawing/2010/main">
        <mc:Choice Requires="a14">
          <p:sp>
            <p:nvSpPr>
              <p:cNvPr id="8" name="Rectangle 7"/>
              <p:cNvSpPr/>
              <p:nvPr/>
            </p:nvSpPr>
            <p:spPr>
              <a:xfrm>
                <a:off x="155573" y="838200"/>
                <a:ext cx="11199814" cy="5057282"/>
              </a:xfrm>
              <a:prstGeom prst="rect">
                <a:avLst/>
              </a:prstGeom>
            </p:spPr>
            <p:txBody>
              <a:bodyPr wrap="square" numCol="1">
                <a:spAutoFit/>
              </a:bodyPr>
              <a:lstStyle/>
              <a:p>
                <a:pPr algn="ctr">
                  <a:buSzPct val="100000"/>
                </a:pPr>
                <a:r>
                  <a:rPr lang="en-US" sz="2800" dirty="0" smtClean="0">
                    <a:solidFill>
                      <a:srgbClr val="FF0000"/>
                    </a:solidFill>
                    <a:latin typeface="Garamond" panose="02020404030301010803" pitchFamily="18" charset="0"/>
                  </a:rPr>
                  <a:t>Repeated Execution</a:t>
                </a:r>
              </a:p>
              <a:p>
                <a:pPr algn="ctr">
                  <a:buSzPct val="100000"/>
                </a:pPr>
                <a:r>
                  <a:rPr lang="en-US" sz="2800" dirty="0" smtClean="0">
                    <a:solidFill>
                      <a:srgbClr val="FF0000"/>
                    </a:solidFill>
                    <a:latin typeface="Garamond" panose="02020404030301010803" pitchFamily="18" charset="0"/>
                  </a:rPr>
                  <a:t>for… loops</a:t>
                </a:r>
              </a:p>
              <a:p>
                <a:pPr>
                  <a:buSzPct val="100000"/>
                </a:pPr>
                <a:r>
                  <a:rPr lang="en-US" sz="2800" dirty="0" smtClean="0">
                    <a:solidFill>
                      <a:srgbClr val="FF0000"/>
                    </a:solidFill>
                    <a:latin typeface="Garamond" panose="02020404030301010803" pitchFamily="18" charset="0"/>
                  </a:rPr>
                  <a:t>Assignment 3</a:t>
                </a:r>
              </a:p>
              <a:p>
                <a:r>
                  <a:rPr lang="en-US" sz="2400" dirty="0" smtClean="0">
                    <a:solidFill>
                      <a:srgbClr val="002060"/>
                    </a:solidFill>
                    <a:latin typeface="Garamond" panose="02020404030301010803" pitchFamily="18" charset="0"/>
                  </a:rPr>
                  <a:t>An undersaturated oil reservoir material balance simulator computes the cumulative oil produced from a block, in a discretized model, thus:</a:t>
                </a:r>
              </a:p>
              <a:p>
                <a:pPr/>
                <a14:m>
                  <m:oMathPara xmlns:m="http://schemas.openxmlformats.org/officeDocument/2006/math">
                    <m:oMathParaPr>
                      <m:jc m:val="centerGroup"/>
                    </m:oMathParaPr>
                    <m:oMath xmlns:m="http://schemas.openxmlformats.org/officeDocument/2006/math">
                      <m:sSub>
                        <m:sSubPr>
                          <m:ctrlPr>
                            <a:rPr lang="en-US" sz="2400" i="1">
                              <a:solidFill>
                                <a:srgbClr val="002060"/>
                              </a:solidFill>
                              <a:latin typeface="Cambria Math"/>
                            </a:rPr>
                          </m:ctrlPr>
                        </m:sSubPr>
                        <m:e>
                          <m:r>
                            <a:rPr lang="en-US" sz="2400" i="1">
                              <a:solidFill>
                                <a:srgbClr val="002060"/>
                              </a:solidFill>
                              <a:latin typeface="Cambria Math"/>
                            </a:rPr>
                            <m:t>𝑁</m:t>
                          </m:r>
                        </m:e>
                        <m:sub>
                          <m:r>
                            <a:rPr lang="en-US" sz="2400" i="1">
                              <a:solidFill>
                                <a:srgbClr val="002060"/>
                              </a:solidFill>
                              <a:latin typeface="Cambria Math"/>
                            </a:rPr>
                            <m:t>𝑝</m:t>
                          </m:r>
                        </m:sub>
                      </m:sSub>
                      <m:r>
                        <a:rPr lang="en-US" sz="2400" i="1">
                          <a:solidFill>
                            <a:srgbClr val="002060"/>
                          </a:solidFill>
                          <a:latin typeface="Cambria Math"/>
                        </a:rPr>
                        <m:t>=</m:t>
                      </m:r>
                      <m:f>
                        <m:fPr>
                          <m:ctrlPr>
                            <a:rPr lang="en-US" sz="2400" i="1">
                              <a:solidFill>
                                <a:srgbClr val="002060"/>
                              </a:solidFill>
                              <a:latin typeface="Cambria Math"/>
                            </a:rPr>
                          </m:ctrlPr>
                        </m:fPr>
                        <m:num>
                          <m:r>
                            <a:rPr lang="en-US" sz="2400" i="1">
                              <a:solidFill>
                                <a:srgbClr val="002060"/>
                              </a:solidFill>
                              <a:latin typeface="Cambria Math"/>
                            </a:rPr>
                            <m:t>𝑁</m:t>
                          </m:r>
                          <m:sSub>
                            <m:sSubPr>
                              <m:ctrlPr>
                                <a:rPr lang="en-US" sz="2400" i="1">
                                  <a:solidFill>
                                    <a:srgbClr val="002060"/>
                                  </a:solidFill>
                                  <a:latin typeface="Cambria Math"/>
                                </a:rPr>
                              </m:ctrlPr>
                            </m:sSubPr>
                            <m:e>
                              <m:r>
                                <a:rPr lang="en-US" sz="2400" i="1">
                                  <a:solidFill>
                                    <a:srgbClr val="002060"/>
                                  </a:solidFill>
                                  <a:latin typeface="Cambria Math"/>
                                </a:rPr>
                                <m:t>𝐵</m:t>
                              </m:r>
                            </m:e>
                            <m:sub>
                              <m:r>
                                <a:rPr lang="en-US" sz="2400" i="1">
                                  <a:solidFill>
                                    <a:srgbClr val="002060"/>
                                  </a:solidFill>
                                  <a:latin typeface="Cambria Math"/>
                                </a:rPr>
                                <m:t>𝑜𝑖</m:t>
                              </m:r>
                            </m:sub>
                          </m:sSub>
                          <m:sSub>
                            <m:sSubPr>
                              <m:ctrlPr>
                                <a:rPr lang="en-US" sz="2400" i="1">
                                  <a:solidFill>
                                    <a:srgbClr val="002060"/>
                                  </a:solidFill>
                                  <a:latin typeface="Cambria Math"/>
                                </a:rPr>
                              </m:ctrlPr>
                            </m:sSubPr>
                            <m:e>
                              <m:r>
                                <a:rPr lang="en-US" sz="2400" i="1">
                                  <a:solidFill>
                                    <a:srgbClr val="002060"/>
                                  </a:solidFill>
                                  <a:latin typeface="Cambria Math"/>
                                </a:rPr>
                                <m:t>𝑐</m:t>
                              </m:r>
                            </m:e>
                            <m:sub>
                              <m:r>
                                <a:rPr lang="en-US" sz="2400" i="1">
                                  <a:solidFill>
                                    <a:srgbClr val="002060"/>
                                  </a:solidFill>
                                  <a:latin typeface="Cambria Math"/>
                                </a:rPr>
                                <m:t>𝑒</m:t>
                              </m:r>
                            </m:sub>
                          </m:sSub>
                          <m:d>
                            <m:dPr>
                              <m:ctrlPr>
                                <a:rPr lang="en-US" sz="2400" i="1">
                                  <a:solidFill>
                                    <a:srgbClr val="002060"/>
                                  </a:solidFill>
                                  <a:latin typeface="Cambria Math"/>
                                </a:rPr>
                              </m:ctrlPr>
                            </m:dPr>
                            <m:e>
                              <m:sSub>
                                <m:sSubPr>
                                  <m:ctrlPr>
                                    <a:rPr lang="en-US" sz="2400" i="1">
                                      <a:solidFill>
                                        <a:srgbClr val="002060"/>
                                      </a:solidFill>
                                      <a:latin typeface="Cambria Math"/>
                                    </a:rPr>
                                  </m:ctrlPr>
                                </m:sSubPr>
                                <m:e>
                                  <m:r>
                                    <a:rPr lang="en-US" sz="2400" i="1">
                                      <a:solidFill>
                                        <a:srgbClr val="002060"/>
                                      </a:solidFill>
                                      <a:latin typeface="Cambria Math"/>
                                    </a:rPr>
                                    <m:t>𝑃</m:t>
                                  </m:r>
                                </m:e>
                                <m:sub>
                                  <m:r>
                                    <a:rPr lang="en-US" sz="2400" i="1">
                                      <a:solidFill>
                                        <a:srgbClr val="002060"/>
                                      </a:solidFill>
                                      <a:latin typeface="Cambria Math"/>
                                    </a:rPr>
                                    <m:t>𝑖</m:t>
                                  </m:r>
                                </m:sub>
                              </m:sSub>
                              <m:r>
                                <a:rPr lang="en-US" sz="2400" i="1">
                                  <a:solidFill>
                                    <a:srgbClr val="002060"/>
                                  </a:solidFill>
                                  <a:latin typeface="Cambria Math"/>
                                </a:rPr>
                                <m:t>−</m:t>
                              </m:r>
                              <m:sSub>
                                <m:sSubPr>
                                  <m:ctrlPr>
                                    <a:rPr lang="en-US" sz="2400" i="1">
                                      <a:solidFill>
                                        <a:srgbClr val="002060"/>
                                      </a:solidFill>
                                      <a:latin typeface="Cambria Math"/>
                                    </a:rPr>
                                  </m:ctrlPr>
                                </m:sSubPr>
                                <m:e>
                                  <m:r>
                                    <a:rPr lang="en-US" sz="2400" i="1">
                                      <a:solidFill>
                                        <a:srgbClr val="002060"/>
                                      </a:solidFill>
                                      <a:latin typeface="Cambria Math"/>
                                    </a:rPr>
                                    <m:t>𝑃</m:t>
                                  </m:r>
                                </m:e>
                                <m:sub>
                                  <m:r>
                                    <a:rPr lang="en-US" sz="2400" i="1">
                                      <a:solidFill>
                                        <a:srgbClr val="002060"/>
                                      </a:solidFill>
                                      <a:latin typeface="Cambria Math"/>
                                    </a:rPr>
                                    <m:t>𝑛𝑜𝑤</m:t>
                                  </m:r>
                                </m:sub>
                              </m:sSub>
                            </m:e>
                          </m:d>
                        </m:num>
                        <m:den>
                          <m:sSub>
                            <m:sSubPr>
                              <m:ctrlPr>
                                <a:rPr lang="en-US" sz="2400" i="1">
                                  <a:solidFill>
                                    <a:srgbClr val="002060"/>
                                  </a:solidFill>
                                  <a:latin typeface="Cambria Math"/>
                                </a:rPr>
                              </m:ctrlPr>
                            </m:sSubPr>
                            <m:e>
                              <m:r>
                                <a:rPr lang="en-US" sz="2400" i="1">
                                  <a:solidFill>
                                    <a:srgbClr val="002060"/>
                                  </a:solidFill>
                                  <a:latin typeface="Cambria Math"/>
                                </a:rPr>
                                <m:t>𝐵</m:t>
                              </m:r>
                            </m:e>
                            <m:sub>
                              <m:r>
                                <a:rPr lang="en-US" sz="2400" i="1">
                                  <a:solidFill>
                                    <a:srgbClr val="002060"/>
                                  </a:solidFill>
                                  <a:latin typeface="Cambria Math"/>
                                </a:rPr>
                                <m:t>𝑜</m:t>
                              </m:r>
                            </m:sub>
                          </m:sSub>
                        </m:den>
                      </m:f>
                      <m:r>
                        <a:rPr lang="en-US" sz="2400" i="1">
                          <a:solidFill>
                            <a:srgbClr val="002060"/>
                          </a:solidFill>
                          <a:latin typeface="Cambria Math"/>
                        </a:rPr>
                        <m:t>−−−−−−−−</m:t>
                      </m:r>
                      <m:r>
                        <a:rPr lang="en-US" sz="2400" i="1">
                          <a:solidFill>
                            <a:srgbClr val="002060"/>
                          </a:solidFill>
                          <a:latin typeface="Cambria Math"/>
                        </a:rPr>
                        <m:t>𝑃</m:t>
                      </m:r>
                      <m:r>
                        <a:rPr lang="en-US" sz="2400" i="1">
                          <a:solidFill>
                            <a:srgbClr val="002060"/>
                          </a:solidFill>
                          <a:latin typeface="Cambria Math"/>
                        </a:rPr>
                        <m:t>5</m:t>
                      </m:r>
                    </m:oMath>
                  </m:oMathPara>
                </a14:m>
                <a:endParaRPr lang="en-US" sz="2400" dirty="0" smtClean="0">
                  <a:solidFill>
                    <a:srgbClr val="002060"/>
                  </a:solidFill>
                  <a:latin typeface="Garamond" panose="02020404030301010803" pitchFamily="18" charset="0"/>
                </a:endParaRPr>
              </a:p>
              <a:p>
                <a:pPr marL="342900" lvl="0" indent="-342900">
                  <a:buBlip>
                    <a:blip r:embed="rId2"/>
                  </a:buBlip>
                </a:pPr>
                <a:r>
                  <a:rPr lang="en-US" sz="2000" dirty="0">
                    <a:solidFill>
                      <a:srgbClr val="002060"/>
                    </a:solidFill>
                    <a:latin typeface="Garamond" panose="02020404030301010803" pitchFamily="18" charset="0"/>
                  </a:rPr>
                  <a:t>N</a:t>
                </a:r>
                <a:r>
                  <a:rPr lang="en-US" sz="2000" baseline="-25000" dirty="0">
                    <a:solidFill>
                      <a:srgbClr val="002060"/>
                    </a:solidFill>
                    <a:latin typeface="Garamond" panose="02020404030301010803" pitchFamily="18" charset="0"/>
                  </a:rPr>
                  <a:t>p</a:t>
                </a:r>
                <a:r>
                  <a:rPr lang="en-US" sz="2000" dirty="0">
                    <a:solidFill>
                      <a:srgbClr val="002060"/>
                    </a:solidFill>
                    <a:latin typeface="Garamond" panose="02020404030301010803" pitchFamily="18" charset="0"/>
                  </a:rPr>
                  <a:t> is the cumulative oil produced from a given block</a:t>
                </a:r>
                <a:r>
                  <a:rPr lang="en-US" sz="2000" dirty="0" smtClean="0">
                    <a:solidFill>
                      <a:srgbClr val="002060"/>
                    </a:solidFill>
                    <a:latin typeface="Garamond" panose="02020404030301010803" pitchFamily="18" charset="0"/>
                  </a:rPr>
                  <a:t>.</a:t>
                </a:r>
              </a:p>
              <a:p>
                <a:pPr marL="342900" lvl="0" indent="-342900">
                  <a:buBlip>
                    <a:blip r:embed="rId2"/>
                  </a:buBlip>
                </a:pPr>
                <a:r>
                  <a:rPr lang="en-US" sz="2000" dirty="0" smtClean="0">
                    <a:solidFill>
                      <a:srgbClr val="002060"/>
                    </a:solidFill>
                    <a:latin typeface="Garamond" panose="02020404030301010803" pitchFamily="18" charset="0"/>
                  </a:rPr>
                  <a:t>N is the initial oil in-place (STOIIP) for each block (assumed constant for all blocks)</a:t>
                </a:r>
                <a:endParaRPr lang="en-US" sz="2000" dirty="0">
                  <a:solidFill>
                    <a:srgbClr val="002060"/>
                  </a:solidFill>
                  <a:latin typeface="Garamond" panose="02020404030301010803" pitchFamily="18" charset="0"/>
                </a:endParaRPr>
              </a:p>
              <a:p>
                <a:pPr marL="342900" lvl="0" indent="-342900">
                  <a:buBlip>
                    <a:blip r:embed="rId2"/>
                  </a:buBlip>
                </a:pPr>
                <a:r>
                  <a:rPr lang="en-US" sz="2000" dirty="0" err="1">
                    <a:solidFill>
                      <a:srgbClr val="002060"/>
                    </a:solidFill>
                    <a:latin typeface="Garamond" panose="02020404030301010803" pitchFamily="18" charset="0"/>
                  </a:rPr>
                  <a:t>B</a:t>
                </a:r>
                <a:r>
                  <a:rPr lang="en-US" sz="2000" baseline="-25000" dirty="0" err="1">
                    <a:solidFill>
                      <a:srgbClr val="002060"/>
                    </a:solidFill>
                    <a:latin typeface="Garamond" panose="02020404030301010803" pitchFamily="18" charset="0"/>
                  </a:rPr>
                  <a:t>oi</a:t>
                </a:r>
                <a:r>
                  <a:rPr lang="en-US" sz="2000" dirty="0">
                    <a:solidFill>
                      <a:srgbClr val="002060"/>
                    </a:solidFill>
                    <a:latin typeface="Garamond" panose="02020404030301010803" pitchFamily="18" charset="0"/>
                  </a:rPr>
                  <a:t> is the initial oil formation volume factor (assumed constant for all blocks)</a:t>
                </a:r>
              </a:p>
              <a:p>
                <a:pPr marL="342900" lvl="0" indent="-342900">
                  <a:buBlip>
                    <a:blip r:embed="rId2"/>
                  </a:buBlip>
                </a:pPr>
                <a:r>
                  <a:rPr lang="en-US" sz="2000" dirty="0" err="1">
                    <a:solidFill>
                      <a:srgbClr val="002060"/>
                    </a:solidFill>
                    <a:latin typeface="Garamond" panose="02020404030301010803" pitchFamily="18" charset="0"/>
                  </a:rPr>
                  <a:t>c</a:t>
                </a:r>
                <a:r>
                  <a:rPr lang="en-US" sz="2000" baseline="-25000" dirty="0" err="1">
                    <a:solidFill>
                      <a:srgbClr val="002060"/>
                    </a:solidFill>
                    <a:latin typeface="Garamond" panose="02020404030301010803" pitchFamily="18" charset="0"/>
                  </a:rPr>
                  <a:t>e</a:t>
                </a:r>
                <a:r>
                  <a:rPr lang="en-US" sz="2000" dirty="0">
                    <a:solidFill>
                      <a:srgbClr val="002060"/>
                    </a:solidFill>
                    <a:latin typeface="Garamond" panose="02020404030301010803" pitchFamily="18" charset="0"/>
                  </a:rPr>
                  <a:t> is the effective compressibility (assumed constant for all blocks)</a:t>
                </a:r>
              </a:p>
              <a:p>
                <a:pPr marL="342900" lvl="0" indent="-342900">
                  <a:buBlip>
                    <a:blip r:embed="rId2"/>
                  </a:buBlip>
                </a:pPr>
                <a:r>
                  <a:rPr lang="en-US" sz="2000" dirty="0">
                    <a:solidFill>
                      <a:srgbClr val="002060"/>
                    </a:solidFill>
                    <a:latin typeface="Garamond" panose="02020404030301010803" pitchFamily="18" charset="0"/>
                  </a:rPr>
                  <a:t>P</a:t>
                </a:r>
                <a:r>
                  <a:rPr lang="en-US" sz="2000" baseline="-25000" dirty="0">
                    <a:solidFill>
                      <a:srgbClr val="002060"/>
                    </a:solidFill>
                    <a:latin typeface="Garamond" panose="02020404030301010803" pitchFamily="18" charset="0"/>
                  </a:rPr>
                  <a:t>i</a:t>
                </a:r>
                <a:r>
                  <a:rPr lang="en-US" sz="2000" dirty="0">
                    <a:solidFill>
                      <a:srgbClr val="002060"/>
                    </a:solidFill>
                    <a:latin typeface="Garamond" panose="02020404030301010803" pitchFamily="18" charset="0"/>
                  </a:rPr>
                  <a:t> is the initial reservoir pressure (assumed constant for all blocks)</a:t>
                </a:r>
              </a:p>
              <a:p>
                <a:pPr marL="342900" lvl="0" indent="-342900">
                  <a:buBlip>
                    <a:blip r:embed="rId2"/>
                  </a:buBlip>
                </a:pPr>
                <a:r>
                  <a:rPr lang="en-US" sz="2000" dirty="0" err="1">
                    <a:solidFill>
                      <a:srgbClr val="002060"/>
                    </a:solidFill>
                    <a:latin typeface="Garamond" panose="02020404030301010803" pitchFamily="18" charset="0"/>
                  </a:rPr>
                  <a:t>P</a:t>
                </a:r>
                <a:r>
                  <a:rPr lang="en-US" sz="2000" baseline="-25000" dirty="0" err="1">
                    <a:solidFill>
                      <a:srgbClr val="002060"/>
                    </a:solidFill>
                    <a:latin typeface="Garamond" panose="02020404030301010803" pitchFamily="18" charset="0"/>
                  </a:rPr>
                  <a:t>now</a:t>
                </a:r>
                <a:r>
                  <a:rPr lang="en-US" sz="2000" dirty="0">
                    <a:solidFill>
                      <a:srgbClr val="002060"/>
                    </a:solidFill>
                    <a:latin typeface="Garamond" panose="02020404030301010803" pitchFamily="18" charset="0"/>
                  </a:rPr>
                  <a:t> is the current reservoir pressure (varies across blocks depending on proximity to  producer well)</a:t>
                </a:r>
              </a:p>
              <a:p>
                <a:pPr marL="342900" indent="-342900">
                  <a:buBlip>
                    <a:blip r:embed="rId2"/>
                  </a:buBlip>
                </a:pPr>
                <a:r>
                  <a:rPr lang="en-US" sz="2000" dirty="0">
                    <a:solidFill>
                      <a:srgbClr val="002060"/>
                    </a:solidFill>
                    <a:latin typeface="Garamond" panose="02020404030301010803" pitchFamily="18" charset="0"/>
                  </a:rPr>
                  <a:t>B</a:t>
                </a:r>
                <a:r>
                  <a:rPr lang="en-US" sz="2000" baseline="-25000" dirty="0">
                    <a:solidFill>
                      <a:srgbClr val="002060"/>
                    </a:solidFill>
                    <a:latin typeface="Garamond" panose="02020404030301010803" pitchFamily="18" charset="0"/>
                  </a:rPr>
                  <a:t>o</a:t>
                </a:r>
                <a:r>
                  <a:rPr lang="en-US" sz="2000" dirty="0">
                    <a:solidFill>
                      <a:srgbClr val="002060"/>
                    </a:solidFill>
                    <a:latin typeface="Garamond" panose="02020404030301010803" pitchFamily="18" charset="0"/>
                  </a:rPr>
                  <a:t> is the current value of the oil formation volume factor (depends on current pressure in a block)</a:t>
                </a:r>
                <a:endParaRPr lang="en-US" sz="2000" dirty="0" smtClean="0">
                  <a:solidFill>
                    <a:srgbClr val="002060"/>
                  </a:solidFill>
                  <a:latin typeface="Garamond" panose="02020404030301010803" pitchFamily="18" charset="0"/>
                </a:endParaRPr>
              </a:p>
            </p:txBody>
          </p:sp>
        </mc:Choice>
        <mc:Fallback xmlns="">
          <p:sp>
            <p:nvSpPr>
              <p:cNvPr id="8" name="Rectangle 7"/>
              <p:cNvSpPr>
                <a:spLocks noRot="1" noChangeAspect="1" noMove="1" noResize="1" noEditPoints="1" noAdjustHandles="1" noChangeArrowheads="1" noChangeShapeType="1" noTextEdit="1"/>
              </p:cNvSpPr>
              <p:nvPr/>
            </p:nvSpPr>
            <p:spPr>
              <a:xfrm>
                <a:off x="155573" y="838200"/>
                <a:ext cx="11199814" cy="5057282"/>
              </a:xfrm>
              <a:prstGeom prst="rect">
                <a:avLst/>
              </a:prstGeom>
              <a:blipFill rotWithShape="1">
                <a:blip r:embed="rId3"/>
                <a:stretch>
                  <a:fillRect l="-1143" t="-1206" b="-1206"/>
                </a:stretch>
              </a:blipFill>
            </p:spPr>
            <p:txBody>
              <a:bodyPr/>
              <a:lstStyle/>
              <a:p>
                <a:r>
                  <a:rPr lang="en-US">
                    <a:noFill/>
                  </a:rPr>
                  <a:t> </a:t>
                </a:r>
              </a:p>
            </p:txBody>
          </p:sp>
        </mc:Fallback>
      </mc:AlternateContent>
    </p:spTree>
    <p:extLst>
      <p:ext uri="{BB962C8B-B14F-4D97-AF65-F5344CB8AC3E}">
        <p14:creationId xmlns:p14="http://schemas.microsoft.com/office/powerpoint/2010/main" val="1167525567"/>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Image result for fluid flow through porous media, imag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Image result for fluid flow through porous media, imag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Title 1"/>
          <p:cNvSpPr txBox="1">
            <a:spLocks/>
          </p:cNvSpPr>
          <p:nvPr/>
        </p:nvSpPr>
        <p:spPr>
          <a:xfrm>
            <a:off x="1587" y="0"/>
            <a:ext cx="10470340" cy="990600"/>
          </a:xfrm>
          <a:prstGeom prst="rect">
            <a:avLst/>
          </a:prstGeom>
          <a:solidFill>
            <a:srgbClr val="7030A0"/>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000" dirty="0">
                <a:solidFill>
                  <a:schemeClr val="bg1"/>
                </a:solidFill>
                <a:latin typeface="Monotype Corsiva" panose="03010101010201010101" pitchFamily="66" charset="0"/>
              </a:rPr>
              <a:t>PET </a:t>
            </a:r>
            <a:r>
              <a:rPr lang="en-US" sz="2000" dirty="0" smtClean="0">
                <a:solidFill>
                  <a:schemeClr val="bg1"/>
                </a:solidFill>
                <a:latin typeface="Monotype Corsiva" panose="03010101010201010101" pitchFamily="66" charset="0"/>
              </a:rPr>
              <a:t>328: Computer Applications in Petroleum Engineering – with Python Programming	</a:t>
            </a:r>
            <a:r>
              <a:rPr lang="en-US" sz="2000" dirty="0" smtClean="0">
                <a:solidFill>
                  <a:srgbClr val="FFFF00"/>
                </a:solidFill>
                <a:latin typeface="Monotype Corsiva" panose="03010101010201010101" pitchFamily="66" charset="0"/>
              </a:rPr>
              <a:t>Dr. Mosobalaje, O. O.</a:t>
            </a:r>
            <a:endParaRPr lang="en-US" sz="2000" dirty="0">
              <a:solidFill>
                <a:srgbClr val="FFFF00"/>
              </a:solidFill>
              <a:latin typeface="Monotype Corsiva" panose="03010101010201010101" pitchFamily="66" charset="0"/>
            </a:endParaRPr>
          </a:p>
          <a:p>
            <a:r>
              <a:rPr lang="en-US" sz="2800" dirty="0">
                <a:solidFill>
                  <a:schemeClr val="bg1"/>
                </a:solidFill>
                <a:latin typeface="Garamond" panose="02020404030301010803" pitchFamily="18" charset="0"/>
              </a:rPr>
              <a:t>GETTING STARTED WITH PYTHON</a:t>
            </a:r>
            <a:endParaRPr lang="en-US" sz="2800" dirty="0" smtClean="0">
              <a:solidFill>
                <a:schemeClr val="bg1"/>
              </a:solidFill>
              <a:latin typeface="Garamond" panose="02020404030301010803" pitchFamily="18" charset="0"/>
            </a:endParaRPr>
          </a:p>
        </p:txBody>
      </p:sp>
      <mc:AlternateContent xmlns:mc="http://schemas.openxmlformats.org/markup-compatibility/2006" xmlns:a14="http://schemas.microsoft.com/office/drawing/2010/main">
        <mc:Choice Requires="a14">
          <p:sp>
            <p:nvSpPr>
              <p:cNvPr id="8" name="Rectangle 7"/>
              <p:cNvSpPr/>
              <p:nvPr/>
            </p:nvSpPr>
            <p:spPr>
              <a:xfrm>
                <a:off x="155573" y="838200"/>
                <a:ext cx="11885614" cy="5078313"/>
              </a:xfrm>
              <a:prstGeom prst="rect">
                <a:avLst/>
              </a:prstGeom>
            </p:spPr>
            <p:txBody>
              <a:bodyPr wrap="square" numCol="1">
                <a:spAutoFit/>
              </a:bodyPr>
              <a:lstStyle/>
              <a:p>
                <a:pPr algn="ctr">
                  <a:buSzPct val="100000"/>
                </a:pPr>
                <a:r>
                  <a:rPr lang="en-US" sz="2800" dirty="0" smtClean="0">
                    <a:solidFill>
                      <a:srgbClr val="FF0000"/>
                    </a:solidFill>
                    <a:latin typeface="Garamond" panose="02020404030301010803" pitchFamily="18" charset="0"/>
                  </a:rPr>
                  <a:t>Repeated Execution</a:t>
                </a:r>
              </a:p>
              <a:p>
                <a:pPr algn="ctr">
                  <a:buSzPct val="100000"/>
                </a:pPr>
                <a:r>
                  <a:rPr lang="en-US" sz="2800" dirty="0" smtClean="0">
                    <a:solidFill>
                      <a:srgbClr val="FF0000"/>
                    </a:solidFill>
                    <a:latin typeface="Garamond" panose="02020404030301010803" pitchFamily="18" charset="0"/>
                  </a:rPr>
                  <a:t>for… loops</a:t>
                </a:r>
              </a:p>
              <a:p>
                <a:pPr>
                  <a:buSzPct val="100000"/>
                </a:pPr>
                <a:r>
                  <a:rPr lang="en-US" sz="2800" dirty="0" smtClean="0">
                    <a:solidFill>
                      <a:srgbClr val="FF0000"/>
                    </a:solidFill>
                    <a:latin typeface="Garamond" panose="02020404030301010803" pitchFamily="18" charset="0"/>
                  </a:rPr>
                  <a:t>Assignment 3</a:t>
                </a:r>
              </a:p>
              <a:p>
                <a:pPr marL="342900" indent="-342900">
                  <a:buBlip>
                    <a:blip r:embed="rId2"/>
                  </a:buBlip>
                </a:pPr>
                <a:r>
                  <a:rPr lang="en-US" sz="2400" dirty="0" smtClean="0">
                    <a:solidFill>
                      <a:srgbClr val="002060"/>
                    </a:solidFill>
                    <a:latin typeface="Garamond" panose="02020404030301010803" pitchFamily="18" charset="0"/>
                  </a:rPr>
                  <a:t>Below is the expression to calculate the </a:t>
                </a:r>
                <a14:m>
                  <m:oMath xmlns:m="http://schemas.openxmlformats.org/officeDocument/2006/math">
                    <m:sSub>
                      <m:sSubPr>
                        <m:ctrlPr>
                          <a:rPr lang="en-US" sz="2400" i="1">
                            <a:solidFill>
                              <a:srgbClr val="002060"/>
                            </a:solidFill>
                            <a:latin typeface="Cambria Math"/>
                          </a:rPr>
                        </m:ctrlPr>
                      </m:sSubPr>
                      <m:e>
                        <m:r>
                          <a:rPr lang="en-US" sz="2400" i="1">
                            <a:solidFill>
                              <a:srgbClr val="002060"/>
                            </a:solidFill>
                            <a:latin typeface="Cambria Math"/>
                          </a:rPr>
                          <m:t>𝐵</m:t>
                        </m:r>
                      </m:e>
                      <m:sub>
                        <m:r>
                          <a:rPr lang="en-US" sz="2400" i="1">
                            <a:solidFill>
                              <a:srgbClr val="002060"/>
                            </a:solidFill>
                            <a:latin typeface="Cambria Math"/>
                          </a:rPr>
                          <m:t>𝑜</m:t>
                        </m:r>
                      </m:sub>
                    </m:sSub>
                  </m:oMath>
                </a14:m>
                <a:r>
                  <a:rPr lang="en-US" sz="2400" dirty="0">
                    <a:solidFill>
                      <a:srgbClr val="002060"/>
                    </a:solidFill>
                    <a:latin typeface="Garamond" panose="02020404030301010803" pitchFamily="18" charset="0"/>
                  </a:rPr>
                  <a:t> value corresponding to a given current pressure.</a:t>
                </a:r>
              </a:p>
              <a:p>
                <a:pPr lvl="3"/>
                <a14:m>
                  <m:oMathPara xmlns:m="http://schemas.openxmlformats.org/officeDocument/2006/math">
                    <m:oMathParaPr>
                      <m:jc m:val="centerGroup"/>
                    </m:oMathParaPr>
                    <m:oMath xmlns:m="http://schemas.openxmlformats.org/officeDocument/2006/math">
                      <m:sSub>
                        <m:sSubPr>
                          <m:ctrlPr>
                            <a:rPr lang="en-US" sz="2400" i="1">
                              <a:solidFill>
                                <a:srgbClr val="002060"/>
                              </a:solidFill>
                              <a:latin typeface="Cambria Math"/>
                            </a:rPr>
                          </m:ctrlPr>
                        </m:sSubPr>
                        <m:e>
                          <m:r>
                            <a:rPr lang="en-US" sz="2400" i="1">
                              <a:solidFill>
                                <a:srgbClr val="002060"/>
                              </a:solidFill>
                              <a:latin typeface="Cambria Math"/>
                            </a:rPr>
                            <m:t>𝐵</m:t>
                          </m:r>
                        </m:e>
                        <m:sub>
                          <m:r>
                            <a:rPr lang="en-US" sz="2400" i="1">
                              <a:solidFill>
                                <a:srgbClr val="002060"/>
                              </a:solidFill>
                              <a:latin typeface="Cambria Math"/>
                            </a:rPr>
                            <m:t>𝑜</m:t>
                          </m:r>
                        </m:sub>
                      </m:sSub>
                      <m:r>
                        <a:rPr lang="en-US" sz="2400" i="1">
                          <a:solidFill>
                            <a:srgbClr val="002060"/>
                          </a:solidFill>
                          <a:latin typeface="Cambria Math"/>
                        </a:rPr>
                        <m:t>=</m:t>
                      </m:r>
                      <m:sSub>
                        <m:sSubPr>
                          <m:ctrlPr>
                            <a:rPr lang="en-US" sz="2400" i="1">
                              <a:solidFill>
                                <a:srgbClr val="002060"/>
                              </a:solidFill>
                              <a:latin typeface="Cambria Math"/>
                            </a:rPr>
                          </m:ctrlPr>
                        </m:sSubPr>
                        <m:e>
                          <m:r>
                            <a:rPr lang="en-US" sz="2400" i="1">
                              <a:solidFill>
                                <a:srgbClr val="002060"/>
                              </a:solidFill>
                              <a:latin typeface="Cambria Math"/>
                            </a:rPr>
                            <m:t>𝐵</m:t>
                          </m:r>
                        </m:e>
                        <m:sub>
                          <m:r>
                            <a:rPr lang="en-US" sz="2400" i="1">
                              <a:solidFill>
                                <a:srgbClr val="002060"/>
                              </a:solidFill>
                              <a:latin typeface="Cambria Math"/>
                            </a:rPr>
                            <m:t>𝑜𝑏</m:t>
                          </m:r>
                        </m:sub>
                      </m:sSub>
                      <m:d>
                        <m:dPr>
                          <m:begChr m:val="["/>
                          <m:endChr m:val="]"/>
                          <m:ctrlPr>
                            <a:rPr lang="en-US" sz="2400" i="1">
                              <a:solidFill>
                                <a:srgbClr val="002060"/>
                              </a:solidFill>
                              <a:latin typeface="Cambria Math"/>
                            </a:rPr>
                          </m:ctrlPr>
                        </m:dPr>
                        <m:e>
                          <m:r>
                            <a:rPr lang="en-US" sz="2400" i="1">
                              <a:solidFill>
                                <a:srgbClr val="002060"/>
                              </a:solidFill>
                              <a:latin typeface="Cambria Math"/>
                            </a:rPr>
                            <m:t>1−</m:t>
                          </m:r>
                          <m:sSub>
                            <m:sSubPr>
                              <m:ctrlPr>
                                <a:rPr lang="en-US" sz="2400" i="1">
                                  <a:solidFill>
                                    <a:srgbClr val="002060"/>
                                  </a:solidFill>
                                  <a:latin typeface="Cambria Math"/>
                                </a:rPr>
                              </m:ctrlPr>
                            </m:sSubPr>
                            <m:e>
                              <m:r>
                                <a:rPr lang="en-US" sz="2400" i="1">
                                  <a:solidFill>
                                    <a:srgbClr val="002060"/>
                                  </a:solidFill>
                                  <a:latin typeface="Cambria Math"/>
                                </a:rPr>
                                <m:t>𝑐</m:t>
                              </m:r>
                            </m:e>
                            <m:sub>
                              <m:r>
                                <a:rPr lang="en-US" sz="2400" i="1">
                                  <a:solidFill>
                                    <a:srgbClr val="002060"/>
                                  </a:solidFill>
                                  <a:latin typeface="Cambria Math"/>
                                </a:rPr>
                                <m:t>𝑜</m:t>
                              </m:r>
                            </m:sub>
                          </m:sSub>
                          <m:d>
                            <m:dPr>
                              <m:ctrlPr>
                                <a:rPr lang="en-US" sz="2400" i="1">
                                  <a:solidFill>
                                    <a:srgbClr val="002060"/>
                                  </a:solidFill>
                                  <a:latin typeface="Cambria Math"/>
                                </a:rPr>
                              </m:ctrlPr>
                            </m:dPr>
                            <m:e>
                              <m:sSub>
                                <m:sSubPr>
                                  <m:ctrlPr>
                                    <a:rPr lang="en-US" sz="2400" i="1">
                                      <a:solidFill>
                                        <a:srgbClr val="002060"/>
                                      </a:solidFill>
                                      <a:latin typeface="Cambria Math"/>
                                    </a:rPr>
                                  </m:ctrlPr>
                                </m:sSubPr>
                                <m:e>
                                  <m:r>
                                    <a:rPr lang="en-US" sz="2400" i="1">
                                      <a:solidFill>
                                        <a:srgbClr val="002060"/>
                                      </a:solidFill>
                                      <a:latin typeface="Cambria Math"/>
                                    </a:rPr>
                                    <m:t>𝑃</m:t>
                                  </m:r>
                                </m:e>
                                <m:sub>
                                  <m:r>
                                    <a:rPr lang="en-US" sz="2400" i="1">
                                      <a:solidFill>
                                        <a:srgbClr val="002060"/>
                                      </a:solidFill>
                                      <a:latin typeface="Cambria Math"/>
                                    </a:rPr>
                                    <m:t>𝑛𝑜𝑤</m:t>
                                  </m:r>
                                </m:sub>
                              </m:sSub>
                              <m:r>
                                <a:rPr lang="en-US" sz="2400" i="1">
                                  <a:solidFill>
                                    <a:srgbClr val="002060"/>
                                  </a:solidFill>
                                  <a:latin typeface="Cambria Math"/>
                                </a:rPr>
                                <m:t>−</m:t>
                              </m:r>
                              <m:sSub>
                                <m:sSubPr>
                                  <m:ctrlPr>
                                    <a:rPr lang="en-US" sz="2400" i="1">
                                      <a:solidFill>
                                        <a:srgbClr val="002060"/>
                                      </a:solidFill>
                                      <a:latin typeface="Cambria Math"/>
                                    </a:rPr>
                                  </m:ctrlPr>
                                </m:sSubPr>
                                <m:e>
                                  <m:r>
                                    <a:rPr lang="en-US" sz="2400" i="1">
                                      <a:solidFill>
                                        <a:srgbClr val="002060"/>
                                      </a:solidFill>
                                      <a:latin typeface="Cambria Math"/>
                                    </a:rPr>
                                    <m:t>𝑃</m:t>
                                  </m:r>
                                </m:e>
                                <m:sub>
                                  <m:r>
                                    <a:rPr lang="en-US" sz="2400" i="1">
                                      <a:solidFill>
                                        <a:srgbClr val="002060"/>
                                      </a:solidFill>
                                      <a:latin typeface="Cambria Math"/>
                                    </a:rPr>
                                    <m:t>𝑏</m:t>
                                  </m:r>
                                </m:sub>
                              </m:sSub>
                            </m:e>
                          </m:d>
                        </m:e>
                      </m:d>
                      <m:r>
                        <a:rPr lang="en-US" sz="2400" i="1">
                          <a:solidFill>
                            <a:srgbClr val="002060"/>
                          </a:solidFill>
                          <a:latin typeface="Cambria Math"/>
                        </a:rPr>
                        <m:t>−−−−−−−−−−</m:t>
                      </m:r>
                      <m:r>
                        <a:rPr lang="en-US" sz="2400" i="1">
                          <a:solidFill>
                            <a:srgbClr val="002060"/>
                          </a:solidFill>
                          <a:latin typeface="Cambria Math"/>
                        </a:rPr>
                        <m:t>𝑃</m:t>
                      </m:r>
                      <m:r>
                        <a:rPr lang="en-US" sz="2400" i="1">
                          <a:solidFill>
                            <a:srgbClr val="002060"/>
                          </a:solidFill>
                          <a:latin typeface="Cambria Math"/>
                        </a:rPr>
                        <m:t>6</m:t>
                      </m:r>
                    </m:oMath>
                  </m:oMathPara>
                </a14:m>
                <a:endParaRPr lang="en-US" sz="2400" dirty="0" smtClean="0">
                  <a:solidFill>
                    <a:srgbClr val="002060"/>
                  </a:solidFill>
                  <a:latin typeface="Garamond" panose="02020404030301010803" pitchFamily="18" charset="0"/>
                </a:endParaRPr>
              </a:p>
              <a:p>
                <a:pPr lvl="3"/>
                <a:endParaRPr lang="en-US" sz="2400" dirty="0">
                  <a:solidFill>
                    <a:srgbClr val="002060"/>
                  </a:solidFill>
                  <a:latin typeface="Garamond" panose="02020404030301010803" pitchFamily="18" charset="0"/>
                </a:endParaRPr>
              </a:p>
              <a:p>
                <a:pPr marL="342900" indent="-342900">
                  <a:buBlip>
                    <a:blip r:embed="rId2"/>
                  </a:buBlip>
                </a:pPr>
                <a:r>
                  <a:rPr lang="en-US" sz="2400" dirty="0">
                    <a:solidFill>
                      <a:srgbClr val="002060"/>
                    </a:solidFill>
                    <a:latin typeface="Garamond" panose="02020404030301010803" pitchFamily="18" charset="0"/>
                  </a:rPr>
                  <a:t> Given a set of parameter (N</a:t>
                </a:r>
                <a:r>
                  <a:rPr lang="en-US" sz="2400" baseline="-25000" dirty="0">
                    <a:solidFill>
                      <a:srgbClr val="002060"/>
                    </a:solidFill>
                    <a:latin typeface="Garamond" panose="02020404030301010803" pitchFamily="18" charset="0"/>
                  </a:rPr>
                  <a:t>p</a:t>
                </a:r>
                <a:r>
                  <a:rPr lang="en-US" sz="2400" dirty="0">
                    <a:solidFill>
                      <a:srgbClr val="002060"/>
                    </a:solidFill>
                    <a:latin typeface="Garamond" panose="02020404030301010803" pitchFamily="18" charset="0"/>
                  </a:rPr>
                  <a:t>, </a:t>
                </a:r>
                <a:r>
                  <a:rPr lang="en-US" sz="2400" dirty="0" err="1">
                    <a:solidFill>
                      <a:srgbClr val="002060"/>
                    </a:solidFill>
                    <a:latin typeface="Garamond" panose="02020404030301010803" pitchFamily="18" charset="0"/>
                  </a:rPr>
                  <a:t>B</a:t>
                </a:r>
                <a:r>
                  <a:rPr lang="en-US" sz="2400" baseline="-25000" dirty="0" err="1">
                    <a:solidFill>
                      <a:srgbClr val="002060"/>
                    </a:solidFill>
                    <a:latin typeface="Garamond" panose="02020404030301010803" pitchFamily="18" charset="0"/>
                  </a:rPr>
                  <a:t>oi</a:t>
                </a:r>
                <a:r>
                  <a:rPr lang="en-US" sz="2400" dirty="0">
                    <a:solidFill>
                      <a:srgbClr val="002060"/>
                    </a:solidFill>
                    <a:latin typeface="Garamond" panose="02020404030301010803" pitchFamily="18" charset="0"/>
                  </a:rPr>
                  <a:t>, B</a:t>
                </a:r>
                <a:r>
                  <a:rPr lang="en-US" sz="2400" baseline="-25000" dirty="0">
                    <a:solidFill>
                      <a:srgbClr val="002060"/>
                    </a:solidFill>
                    <a:latin typeface="Garamond" panose="02020404030301010803" pitchFamily="18" charset="0"/>
                  </a:rPr>
                  <a:t>ob</a:t>
                </a:r>
                <a:r>
                  <a:rPr lang="en-US" sz="2400" dirty="0">
                    <a:solidFill>
                      <a:srgbClr val="002060"/>
                    </a:solidFill>
                    <a:latin typeface="Garamond" panose="02020404030301010803" pitchFamily="18" charset="0"/>
                  </a:rPr>
                  <a:t>, </a:t>
                </a:r>
                <a:r>
                  <a:rPr lang="en-US" sz="2400" dirty="0" err="1">
                    <a:solidFill>
                      <a:srgbClr val="002060"/>
                    </a:solidFill>
                    <a:latin typeface="Garamond" panose="02020404030301010803" pitchFamily="18" charset="0"/>
                  </a:rPr>
                  <a:t>c</a:t>
                </a:r>
                <a:r>
                  <a:rPr lang="en-US" sz="2400" baseline="-25000" dirty="0" err="1">
                    <a:solidFill>
                      <a:srgbClr val="002060"/>
                    </a:solidFill>
                    <a:latin typeface="Garamond" panose="02020404030301010803" pitchFamily="18" charset="0"/>
                  </a:rPr>
                  <a:t>e</a:t>
                </a:r>
                <a:r>
                  <a:rPr lang="en-US" sz="2400" dirty="0">
                    <a:solidFill>
                      <a:srgbClr val="002060"/>
                    </a:solidFill>
                    <a:latin typeface="Garamond" panose="02020404030301010803" pitchFamily="18" charset="0"/>
                  </a:rPr>
                  <a:t>, c</a:t>
                </a:r>
                <a:r>
                  <a:rPr lang="en-US" sz="2400" baseline="-25000" dirty="0">
                    <a:solidFill>
                      <a:srgbClr val="002060"/>
                    </a:solidFill>
                    <a:latin typeface="Garamond" panose="02020404030301010803" pitchFamily="18" charset="0"/>
                  </a:rPr>
                  <a:t>o</a:t>
                </a:r>
                <a:r>
                  <a:rPr lang="en-US" sz="2400" dirty="0">
                    <a:solidFill>
                      <a:srgbClr val="002060"/>
                    </a:solidFill>
                    <a:latin typeface="Garamond" panose="02020404030301010803" pitchFamily="18" charset="0"/>
                  </a:rPr>
                  <a:t> and P</a:t>
                </a:r>
                <a:r>
                  <a:rPr lang="en-US" sz="2400" baseline="-25000" dirty="0">
                    <a:solidFill>
                      <a:srgbClr val="002060"/>
                    </a:solidFill>
                    <a:latin typeface="Garamond" panose="02020404030301010803" pitchFamily="18" charset="0"/>
                  </a:rPr>
                  <a:t>i</a:t>
                </a:r>
                <a:r>
                  <a:rPr lang="en-US" sz="2400" dirty="0">
                    <a:solidFill>
                      <a:srgbClr val="002060"/>
                    </a:solidFill>
                    <a:latin typeface="Garamond" panose="02020404030301010803" pitchFamily="18" charset="0"/>
                  </a:rPr>
                  <a:t>) values and a grid of current pressure values, write a Python script to implement Equations P5 and P6 for each block. Also include statements to sum up and present the total cumulative oil produced from the entire reservoir</a:t>
                </a:r>
                <a:r>
                  <a:rPr lang="en-US" sz="2400" dirty="0" smtClean="0">
                    <a:solidFill>
                      <a:srgbClr val="002060"/>
                    </a:solidFill>
                    <a:latin typeface="Garamond" panose="02020404030301010803" pitchFamily="18" charset="0"/>
                  </a:rPr>
                  <a:t>.</a:t>
                </a:r>
              </a:p>
              <a:p>
                <a:pPr marL="342900" indent="-342900">
                  <a:buBlip>
                    <a:blip r:embed="rId2"/>
                  </a:buBlip>
                </a:pPr>
                <a:endParaRPr lang="en-US" sz="2400" dirty="0" smtClean="0">
                  <a:solidFill>
                    <a:srgbClr val="002060"/>
                  </a:solidFill>
                  <a:latin typeface="Garamond" panose="02020404030301010803" pitchFamily="18" charset="0"/>
                </a:endParaRPr>
              </a:p>
              <a:p>
                <a:pPr marL="342900" indent="-342900">
                  <a:buBlip>
                    <a:blip r:embed="rId2"/>
                  </a:buBlip>
                </a:pPr>
                <a:r>
                  <a:rPr lang="en-US" sz="2400" dirty="0">
                    <a:solidFill>
                      <a:srgbClr val="002060"/>
                    </a:solidFill>
                    <a:latin typeface="Garamond" panose="02020404030301010803" pitchFamily="18" charset="0"/>
                  </a:rPr>
                  <a:t>Save the script as </a:t>
                </a:r>
                <a:r>
                  <a:rPr lang="en-US" sz="2400" i="1" dirty="0">
                    <a:solidFill>
                      <a:srgbClr val="002060"/>
                    </a:solidFill>
                    <a:latin typeface="Garamond" panose="02020404030301010803" pitchFamily="18" charset="0"/>
                  </a:rPr>
                  <a:t>mat_bal.py</a:t>
                </a:r>
                <a:r>
                  <a:rPr lang="en-US" sz="2400" dirty="0">
                    <a:solidFill>
                      <a:srgbClr val="002060"/>
                    </a:solidFill>
                    <a:latin typeface="Garamond" panose="02020404030301010803" pitchFamily="18" charset="0"/>
                  </a:rPr>
                  <a:t>, commit and push it to your GitHub repository. Submit the URL to your copy of </a:t>
                </a:r>
                <a:r>
                  <a:rPr lang="en-US" sz="2400" i="1" dirty="0">
                    <a:solidFill>
                      <a:srgbClr val="002060"/>
                    </a:solidFill>
                    <a:latin typeface="Garamond" panose="02020404030301010803" pitchFamily="18" charset="0"/>
                  </a:rPr>
                  <a:t>PET328_2021_Class </a:t>
                </a:r>
                <a:r>
                  <a:rPr lang="en-US" sz="2400" dirty="0">
                    <a:solidFill>
                      <a:srgbClr val="002060"/>
                    </a:solidFill>
                    <a:latin typeface="Garamond" panose="02020404030301010803" pitchFamily="18" charset="0"/>
                  </a:rPr>
                  <a:t>repository.  Furthermore, send a pull request to the original </a:t>
                </a:r>
                <a:r>
                  <a:rPr lang="en-US" sz="2400" i="1" dirty="0">
                    <a:solidFill>
                      <a:srgbClr val="002060"/>
                    </a:solidFill>
                    <a:latin typeface="Garamond" panose="02020404030301010803" pitchFamily="18" charset="0"/>
                  </a:rPr>
                  <a:t>TTOWG/ PET328_2021_Class</a:t>
                </a:r>
                <a:r>
                  <a:rPr lang="en-US" sz="2400" dirty="0">
                    <a:solidFill>
                      <a:srgbClr val="002060"/>
                    </a:solidFill>
                    <a:latin typeface="Garamond" panose="02020404030301010803" pitchFamily="18" charset="0"/>
                  </a:rPr>
                  <a:t> repository.</a:t>
                </a:r>
                <a:endParaRPr lang="en-US" sz="2400" dirty="0" smtClean="0">
                  <a:solidFill>
                    <a:srgbClr val="002060"/>
                  </a:solidFill>
                  <a:latin typeface="Garamond" panose="02020404030301010803" pitchFamily="18" charset="0"/>
                </a:endParaRPr>
              </a:p>
            </p:txBody>
          </p:sp>
        </mc:Choice>
        <mc:Fallback xmlns="">
          <p:sp>
            <p:nvSpPr>
              <p:cNvPr id="8" name="Rectangle 7"/>
              <p:cNvSpPr>
                <a:spLocks noRot="1" noChangeAspect="1" noMove="1" noResize="1" noEditPoints="1" noAdjustHandles="1" noChangeArrowheads="1" noChangeShapeType="1" noTextEdit="1"/>
              </p:cNvSpPr>
              <p:nvPr/>
            </p:nvSpPr>
            <p:spPr>
              <a:xfrm>
                <a:off x="155573" y="838200"/>
                <a:ext cx="11885614" cy="5078313"/>
              </a:xfrm>
              <a:prstGeom prst="rect">
                <a:avLst/>
              </a:prstGeom>
              <a:blipFill rotWithShape="1">
                <a:blip r:embed="rId3"/>
                <a:stretch>
                  <a:fillRect l="-1077" t="-1200" r="-872" b="-1681"/>
                </a:stretch>
              </a:blipFill>
            </p:spPr>
            <p:txBody>
              <a:bodyPr/>
              <a:lstStyle/>
              <a:p>
                <a:r>
                  <a:rPr lang="en-US">
                    <a:noFill/>
                  </a:rPr>
                  <a:t> </a:t>
                </a:r>
              </a:p>
            </p:txBody>
          </p:sp>
        </mc:Fallback>
      </mc:AlternateContent>
    </p:spTree>
    <p:extLst>
      <p:ext uri="{BB962C8B-B14F-4D97-AF65-F5344CB8AC3E}">
        <p14:creationId xmlns:p14="http://schemas.microsoft.com/office/powerpoint/2010/main" val="3502393396"/>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Image result for fluid flow through porous media, imag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Image result for fluid flow through porous media, imag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Title 1"/>
          <p:cNvSpPr txBox="1">
            <a:spLocks/>
          </p:cNvSpPr>
          <p:nvPr/>
        </p:nvSpPr>
        <p:spPr>
          <a:xfrm>
            <a:off x="1587" y="0"/>
            <a:ext cx="10470340" cy="990600"/>
          </a:xfrm>
          <a:prstGeom prst="rect">
            <a:avLst/>
          </a:prstGeom>
          <a:solidFill>
            <a:srgbClr val="7030A0"/>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000" dirty="0">
                <a:solidFill>
                  <a:schemeClr val="bg1"/>
                </a:solidFill>
                <a:latin typeface="Monotype Corsiva" panose="03010101010201010101" pitchFamily="66" charset="0"/>
              </a:rPr>
              <a:t>PET </a:t>
            </a:r>
            <a:r>
              <a:rPr lang="en-US" sz="2000" dirty="0" smtClean="0">
                <a:solidFill>
                  <a:schemeClr val="bg1"/>
                </a:solidFill>
                <a:latin typeface="Monotype Corsiva" panose="03010101010201010101" pitchFamily="66" charset="0"/>
              </a:rPr>
              <a:t>328: Computer Applications in Petroleum Engineering – with Python Programming	</a:t>
            </a:r>
            <a:r>
              <a:rPr lang="en-US" sz="2000" dirty="0" smtClean="0">
                <a:solidFill>
                  <a:srgbClr val="FFFF00"/>
                </a:solidFill>
                <a:latin typeface="Monotype Corsiva" panose="03010101010201010101" pitchFamily="66" charset="0"/>
              </a:rPr>
              <a:t>Dr. Mosobalaje, O. O.</a:t>
            </a:r>
            <a:endParaRPr lang="en-US" sz="2000" dirty="0">
              <a:solidFill>
                <a:srgbClr val="FFFF00"/>
              </a:solidFill>
              <a:latin typeface="Monotype Corsiva" panose="03010101010201010101" pitchFamily="66" charset="0"/>
            </a:endParaRPr>
          </a:p>
          <a:p>
            <a:r>
              <a:rPr lang="en-US" sz="2800" dirty="0">
                <a:solidFill>
                  <a:schemeClr val="bg1"/>
                </a:solidFill>
                <a:latin typeface="Garamond" panose="02020404030301010803" pitchFamily="18" charset="0"/>
              </a:rPr>
              <a:t>GETTING STARTED WITH PYTHON</a:t>
            </a:r>
            <a:endParaRPr lang="en-US" sz="2800" dirty="0" smtClean="0">
              <a:solidFill>
                <a:schemeClr val="bg1"/>
              </a:solidFill>
              <a:latin typeface="Garamond" panose="02020404030301010803" pitchFamily="18" charset="0"/>
            </a:endParaRPr>
          </a:p>
        </p:txBody>
      </p:sp>
      <p:sp>
        <p:nvSpPr>
          <p:cNvPr id="8" name="Rectangle 7"/>
          <p:cNvSpPr/>
          <p:nvPr/>
        </p:nvSpPr>
        <p:spPr>
          <a:xfrm>
            <a:off x="155573" y="838200"/>
            <a:ext cx="11885614" cy="4339650"/>
          </a:xfrm>
          <a:prstGeom prst="rect">
            <a:avLst/>
          </a:prstGeom>
        </p:spPr>
        <p:txBody>
          <a:bodyPr wrap="square" numCol="1">
            <a:spAutoFit/>
          </a:bodyPr>
          <a:lstStyle/>
          <a:p>
            <a:pPr algn="ctr">
              <a:buSzPct val="100000"/>
            </a:pPr>
            <a:r>
              <a:rPr lang="en-US" sz="2800" dirty="0" smtClean="0">
                <a:solidFill>
                  <a:srgbClr val="FF0000"/>
                </a:solidFill>
                <a:latin typeface="Garamond" panose="02020404030301010803" pitchFamily="18" charset="0"/>
              </a:rPr>
              <a:t>Repeated Execution</a:t>
            </a:r>
          </a:p>
          <a:p>
            <a:pPr algn="ctr">
              <a:buSzPct val="100000"/>
            </a:pPr>
            <a:r>
              <a:rPr lang="en-US" sz="2800" dirty="0" smtClean="0">
                <a:solidFill>
                  <a:srgbClr val="FF0000"/>
                </a:solidFill>
                <a:latin typeface="Garamond" panose="02020404030301010803" pitchFamily="18" charset="0"/>
              </a:rPr>
              <a:t>for… loops</a:t>
            </a:r>
          </a:p>
          <a:p>
            <a:pPr>
              <a:buSzPct val="100000"/>
            </a:pPr>
            <a:r>
              <a:rPr lang="en-US" sz="2800" dirty="0" smtClean="0">
                <a:solidFill>
                  <a:srgbClr val="FF0000"/>
                </a:solidFill>
                <a:latin typeface="Garamond" panose="02020404030301010803" pitchFamily="18" charset="0"/>
              </a:rPr>
              <a:t>Assignment 3</a:t>
            </a:r>
          </a:p>
          <a:p>
            <a:pPr marL="342900" indent="-342900">
              <a:buBlip>
                <a:blip r:embed="rId2"/>
              </a:buBlip>
            </a:pPr>
            <a:r>
              <a:rPr lang="en-US" sz="2400" dirty="0">
                <a:solidFill>
                  <a:srgbClr val="002060"/>
                </a:solidFill>
                <a:latin typeface="Garamond" panose="02020404030301010803" pitchFamily="18" charset="0"/>
              </a:rPr>
              <a:t>You may test your script with the following data:</a:t>
            </a:r>
          </a:p>
          <a:p>
            <a:pPr marL="800100" lvl="1" indent="-342900">
              <a:buBlip>
                <a:blip r:embed="rId2"/>
              </a:buBlip>
            </a:pPr>
            <a:r>
              <a:rPr lang="en-US" sz="2400" b="1" dirty="0">
                <a:solidFill>
                  <a:srgbClr val="002060"/>
                </a:solidFill>
                <a:latin typeface="Garamond" panose="02020404030301010803" pitchFamily="18" charset="0"/>
              </a:rPr>
              <a:t>Parameters</a:t>
            </a:r>
            <a:endParaRPr lang="en-US" sz="2400" dirty="0">
              <a:solidFill>
                <a:srgbClr val="002060"/>
              </a:solidFill>
              <a:latin typeface="Garamond" panose="02020404030301010803" pitchFamily="18" charset="0"/>
            </a:endParaRPr>
          </a:p>
          <a:p>
            <a:pPr marL="1257300" lvl="2" indent="-342900">
              <a:buBlip>
                <a:blip r:embed="rId2"/>
              </a:buBlip>
            </a:pPr>
            <a:r>
              <a:rPr lang="en-US" sz="2400" dirty="0">
                <a:solidFill>
                  <a:srgbClr val="002060"/>
                </a:solidFill>
                <a:latin typeface="Garamond" panose="02020404030301010803" pitchFamily="18" charset="0"/>
              </a:rPr>
              <a:t>N = 200,779.157 STB</a:t>
            </a:r>
          </a:p>
          <a:p>
            <a:pPr marL="1257300" lvl="2" indent="-342900">
              <a:buBlip>
                <a:blip r:embed="rId2"/>
              </a:buBlip>
            </a:pPr>
            <a:r>
              <a:rPr lang="en-US" sz="2400" dirty="0">
                <a:solidFill>
                  <a:srgbClr val="002060"/>
                </a:solidFill>
                <a:latin typeface="Garamond" panose="02020404030301010803" pitchFamily="18" charset="0"/>
              </a:rPr>
              <a:t>P</a:t>
            </a:r>
            <a:r>
              <a:rPr lang="en-US" sz="2400" baseline="-25000" dirty="0">
                <a:solidFill>
                  <a:srgbClr val="002060"/>
                </a:solidFill>
                <a:latin typeface="Garamond" panose="02020404030301010803" pitchFamily="18" charset="0"/>
              </a:rPr>
              <a:t>i</a:t>
            </a:r>
            <a:r>
              <a:rPr lang="en-US" sz="2400" dirty="0">
                <a:solidFill>
                  <a:srgbClr val="002060"/>
                </a:solidFill>
                <a:latin typeface="Garamond" panose="02020404030301010803" pitchFamily="18" charset="0"/>
              </a:rPr>
              <a:t> = 4025 psi</a:t>
            </a:r>
          </a:p>
          <a:p>
            <a:pPr marL="1257300" lvl="2" indent="-342900">
              <a:buBlip>
                <a:blip r:embed="rId2"/>
              </a:buBlip>
            </a:pPr>
            <a:r>
              <a:rPr lang="en-US" sz="2400" dirty="0" err="1">
                <a:solidFill>
                  <a:srgbClr val="002060"/>
                </a:solidFill>
                <a:latin typeface="Garamond" panose="02020404030301010803" pitchFamily="18" charset="0"/>
              </a:rPr>
              <a:t>P</a:t>
            </a:r>
            <a:r>
              <a:rPr lang="en-US" sz="2400" baseline="-25000" dirty="0" err="1">
                <a:solidFill>
                  <a:srgbClr val="002060"/>
                </a:solidFill>
                <a:latin typeface="Garamond" panose="02020404030301010803" pitchFamily="18" charset="0"/>
              </a:rPr>
              <a:t>b</a:t>
            </a:r>
            <a:r>
              <a:rPr lang="en-US" sz="2400" dirty="0">
                <a:solidFill>
                  <a:srgbClr val="002060"/>
                </a:solidFill>
                <a:latin typeface="Garamond" panose="02020404030301010803" pitchFamily="18" charset="0"/>
              </a:rPr>
              <a:t> = 3330 psi</a:t>
            </a:r>
          </a:p>
          <a:p>
            <a:pPr marL="1257300" lvl="2" indent="-342900">
              <a:buBlip>
                <a:blip r:embed="rId2"/>
              </a:buBlip>
            </a:pPr>
            <a:r>
              <a:rPr lang="en-US" sz="2400" dirty="0" err="1">
                <a:solidFill>
                  <a:srgbClr val="002060"/>
                </a:solidFill>
                <a:latin typeface="Garamond" panose="02020404030301010803" pitchFamily="18" charset="0"/>
              </a:rPr>
              <a:t>B</a:t>
            </a:r>
            <a:r>
              <a:rPr lang="en-US" sz="2400" baseline="-25000" dirty="0" err="1">
                <a:solidFill>
                  <a:srgbClr val="002060"/>
                </a:solidFill>
                <a:latin typeface="Garamond" panose="02020404030301010803" pitchFamily="18" charset="0"/>
              </a:rPr>
              <a:t>oi</a:t>
            </a:r>
            <a:r>
              <a:rPr lang="en-US" sz="2400" dirty="0">
                <a:solidFill>
                  <a:srgbClr val="002060"/>
                </a:solidFill>
                <a:latin typeface="Garamond" panose="02020404030301010803" pitchFamily="18" charset="0"/>
              </a:rPr>
              <a:t> = 1.2417 RB/STB</a:t>
            </a:r>
          </a:p>
          <a:p>
            <a:pPr marL="1257300" lvl="2" indent="-342900">
              <a:buBlip>
                <a:blip r:embed="rId2"/>
              </a:buBlip>
            </a:pPr>
            <a:r>
              <a:rPr lang="en-US" sz="2400" dirty="0">
                <a:solidFill>
                  <a:srgbClr val="002060"/>
                </a:solidFill>
                <a:latin typeface="Garamond" panose="02020404030301010803" pitchFamily="18" charset="0"/>
              </a:rPr>
              <a:t>B</a:t>
            </a:r>
            <a:r>
              <a:rPr lang="en-US" sz="2400" baseline="-25000" dirty="0">
                <a:solidFill>
                  <a:srgbClr val="002060"/>
                </a:solidFill>
                <a:latin typeface="Garamond" panose="02020404030301010803" pitchFamily="18" charset="0"/>
              </a:rPr>
              <a:t>ob</a:t>
            </a:r>
            <a:r>
              <a:rPr lang="en-US" sz="2400" dirty="0">
                <a:solidFill>
                  <a:srgbClr val="002060"/>
                </a:solidFill>
                <a:latin typeface="Garamond" panose="02020404030301010803" pitchFamily="18" charset="0"/>
              </a:rPr>
              <a:t> = 1.2511RB/STB</a:t>
            </a:r>
          </a:p>
          <a:p>
            <a:pPr marL="1257300" lvl="2" indent="-342900">
              <a:buBlip>
                <a:blip r:embed="rId2"/>
              </a:buBlip>
            </a:pPr>
            <a:r>
              <a:rPr lang="en-US" sz="2400" dirty="0" err="1">
                <a:solidFill>
                  <a:srgbClr val="002060"/>
                </a:solidFill>
                <a:latin typeface="Garamond" panose="02020404030301010803" pitchFamily="18" charset="0"/>
              </a:rPr>
              <a:t>c</a:t>
            </a:r>
            <a:r>
              <a:rPr lang="en-US" sz="2400" baseline="-25000" dirty="0" err="1">
                <a:solidFill>
                  <a:srgbClr val="002060"/>
                </a:solidFill>
                <a:latin typeface="Garamond" panose="02020404030301010803" pitchFamily="18" charset="0"/>
              </a:rPr>
              <a:t>e</a:t>
            </a:r>
            <a:r>
              <a:rPr lang="en-US" sz="2400" dirty="0">
                <a:solidFill>
                  <a:srgbClr val="002060"/>
                </a:solidFill>
                <a:latin typeface="Garamond" panose="02020404030301010803" pitchFamily="18" charset="0"/>
              </a:rPr>
              <a:t> = co = 0.0000113 psi</a:t>
            </a:r>
            <a:r>
              <a:rPr lang="en-US" sz="2400" baseline="30000" dirty="0">
                <a:solidFill>
                  <a:srgbClr val="002060"/>
                </a:solidFill>
                <a:latin typeface="Garamond" panose="02020404030301010803" pitchFamily="18" charset="0"/>
              </a:rPr>
              <a:t>-1</a:t>
            </a:r>
            <a:endParaRPr lang="en-US" sz="2400" dirty="0" smtClean="0">
              <a:solidFill>
                <a:srgbClr val="002060"/>
              </a:solidFill>
              <a:latin typeface="Garamond" panose="02020404030301010803" pitchFamily="18" charset="0"/>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54787" y="2703315"/>
            <a:ext cx="4442238" cy="24745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87458663"/>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Image result for fluid flow through porous media, imag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Image result for fluid flow through porous media, imag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Title 1"/>
          <p:cNvSpPr txBox="1">
            <a:spLocks/>
          </p:cNvSpPr>
          <p:nvPr/>
        </p:nvSpPr>
        <p:spPr>
          <a:xfrm>
            <a:off x="1587" y="0"/>
            <a:ext cx="10470340" cy="990600"/>
          </a:xfrm>
          <a:prstGeom prst="rect">
            <a:avLst/>
          </a:prstGeom>
          <a:solidFill>
            <a:srgbClr val="7030A0"/>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000" dirty="0">
                <a:solidFill>
                  <a:schemeClr val="bg1"/>
                </a:solidFill>
                <a:latin typeface="Monotype Corsiva" panose="03010101010201010101" pitchFamily="66" charset="0"/>
              </a:rPr>
              <a:t>PET </a:t>
            </a:r>
            <a:r>
              <a:rPr lang="en-US" sz="2000" dirty="0" smtClean="0">
                <a:solidFill>
                  <a:schemeClr val="bg1"/>
                </a:solidFill>
                <a:latin typeface="Monotype Corsiva" panose="03010101010201010101" pitchFamily="66" charset="0"/>
              </a:rPr>
              <a:t>328: Computer Applications in Petroleum Engineering – with Python Programming	</a:t>
            </a:r>
            <a:r>
              <a:rPr lang="en-US" sz="2000" dirty="0" smtClean="0">
                <a:solidFill>
                  <a:srgbClr val="FFFF00"/>
                </a:solidFill>
                <a:latin typeface="Monotype Corsiva" panose="03010101010201010101" pitchFamily="66" charset="0"/>
              </a:rPr>
              <a:t>Dr. Mosobalaje, O. O.</a:t>
            </a:r>
            <a:endParaRPr lang="en-US" sz="2000" dirty="0">
              <a:solidFill>
                <a:srgbClr val="FFFF00"/>
              </a:solidFill>
              <a:latin typeface="Monotype Corsiva" panose="03010101010201010101" pitchFamily="66" charset="0"/>
            </a:endParaRPr>
          </a:p>
          <a:p>
            <a:r>
              <a:rPr lang="en-US" sz="2800" dirty="0">
                <a:solidFill>
                  <a:schemeClr val="bg1"/>
                </a:solidFill>
                <a:latin typeface="Garamond" panose="02020404030301010803" pitchFamily="18" charset="0"/>
              </a:rPr>
              <a:t>GETTING STARTED WITH PYTHON</a:t>
            </a:r>
            <a:endParaRPr lang="en-US" sz="2800" dirty="0" smtClean="0">
              <a:solidFill>
                <a:schemeClr val="bg1"/>
              </a:solidFill>
              <a:latin typeface="Garamond" panose="02020404030301010803" pitchFamily="18" charset="0"/>
            </a:endParaRPr>
          </a:p>
        </p:txBody>
      </p:sp>
      <p:sp>
        <p:nvSpPr>
          <p:cNvPr id="8" name="Rectangle 7"/>
          <p:cNvSpPr/>
          <p:nvPr/>
        </p:nvSpPr>
        <p:spPr>
          <a:xfrm>
            <a:off x="155573" y="838200"/>
            <a:ext cx="9294814" cy="5386090"/>
          </a:xfrm>
          <a:prstGeom prst="rect">
            <a:avLst/>
          </a:prstGeom>
        </p:spPr>
        <p:txBody>
          <a:bodyPr wrap="square" numCol="1">
            <a:spAutoFit/>
          </a:bodyPr>
          <a:lstStyle/>
          <a:p>
            <a:pPr algn="ctr">
              <a:buSzPct val="100000"/>
            </a:pPr>
            <a:r>
              <a:rPr lang="en-US" sz="2800" dirty="0" smtClean="0">
                <a:solidFill>
                  <a:srgbClr val="FF0000"/>
                </a:solidFill>
                <a:latin typeface="Garamond" panose="02020404030301010803" pitchFamily="18" charset="0"/>
              </a:rPr>
              <a:t>Repeated Execution</a:t>
            </a:r>
          </a:p>
          <a:p>
            <a:pPr algn="ctr">
              <a:buSzPct val="100000"/>
            </a:pPr>
            <a:r>
              <a:rPr lang="en-US" sz="2800" dirty="0" smtClean="0">
                <a:solidFill>
                  <a:srgbClr val="FF0000"/>
                </a:solidFill>
                <a:latin typeface="Garamond" panose="02020404030301010803" pitchFamily="18" charset="0"/>
              </a:rPr>
              <a:t>while... loops</a:t>
            </a:r>
          </a:p>
          <a:p>
            <a:pPr marL="342900" indent="-342900">
              <a:buBlip>
                <a:blip r:embed="rId2"/>
              </a:buBlip>
            </a:pPr>
            <a:r>
              <a:rPr lang="en-US" sz="2400" dirty="0" smtClean="0">
                <a:solidFill>
                  <a:srgbClr val="002060"/>
                </a:solidFill>
                <a:latin typeface="Garamond" panose="02020404030301010803" pitchFamily="18" charset="0"/>
              </a:rPr>
              <a:t>Indefinite loops are implemented with ‘while’ loops.</a:t>
            </a:r>
          </a:p>
          <a:p>
            <a:pPr marL="342900" indent="-342900">
              <a:buBlip>
                <a:blip r:embed="rId2"/>
              </a:buBlip>
            </a:pPr>
            <a:endParaRPr lang="en-US" sz="2400" dirty="0" smtClean="0">
              <a:solidFill>
                <a:srgbClr val="002060"/>
              </a:solidFill>
              <a:latin typeface="Garamond" panose="02020404030301010803" pitchFamily="18" charset="0"/>
            </a:endParaRPr>
          </a:p>
          <a:p>
            <a:pPr marL="342900" indent="-342900">
              <a:buBlip>
                <a:blip r:embed="rId2"/>
              </a:buBlip>
            </a:pPr>
            <a:r>
              <a:rPr lang="en-US" sz="2400" dirty="0" smtClean="0">
                <a:solidFill>
                  <a:srgbClr val="002060"/>
                </a:solidFill>
                <a:latin typeface="Garamond" panose="02020404030301010803" pitchFamily="18" charset="0"/>
              </a:rPr>
              <a:t>Unlike ‘for’ loops, a definite list of items to be acted upon is not presented to ‘while’ loops.</a:t>
            </a:r>
          </a:p>
          <a:p>
            <a:pPr marL="342900" indent="-342900">
              <a:buBlip>
                <a:blip r:embed="rId2"/>
              </a:buBlip>
            </a:pPr>
            <a:endParaRPr lang="en-US" sz="2400" dirty="0" smtClean="0">
              <a:solidFill>
                <a:srgbClr val="002060"/>
              </a:solidFill>
              <a:latin typeface="Garamond" panose="02020404030301010803" pitchFamily="18" charset="0"/>
            </a:endParaRPr>
          </a:p>
          <a:p>
            <a:pPr marL="342900" indent="-342900">
              <a:buBlip>
                <a:blip r:embed="rId2"/>
              </a:buBlip>
            </a:pPr>
            <a:r>
              <a:rPr lang="en-US" sz="2400" dirty="0" smtClean="0">
                <a:solidFill>
                  <a:srgbClr val="002060"/>
                </a:solidFill>
                <a:latin typeface="Garamond" panose="02020404030301010803" pitchFamily="18" charset="0"/>
              </a:rPr>
              <a:t>Rather, ‘while’ loops performs a given block of statement(s) until a specified condition is evaluated to be False; then it stops.</a:t>
            </a:r>
          </a:p>
          <a:p>
            <a:pPr marL="342900" indent="-342900">
              <a:buBlip>
                <a:blip r:embed="rId2"/>
              </a:buBlip>
            </a:pPr>
            <a:endParaRPr lang="en-US" sz="2400" dirty="0" smtClean="0">
              <a:solidFill>
                <a:srgbClr val="002060"/>
              </a:solidFill>
              <a:latin typeface="Garamond" panose="02020404030301010803" pitchFamily="18" charset="0"/>
            </a:endParaRPr>
          </a:p>
          <a:p>
            <a:pPr marL="342900" indent="-342900">
              <a:buBlip>
                <a:blip r:embed="rId2"/>
              </a:buBlip>
            </a:pPr>
            <a:r>
              <a:rPr lang="en-US" sz="2400" dirty="0" smtClean="0">
                <a:solidFill>
                  <a:srgbClr val="002060"/>
                </a:solidFill>
                <a:latin typeface="Garamond" panose="02020404030301010803" pitchFamily="18" charset="0"/>
              </a:rPr>
              <a:t>The loop runs if the specified condition is True, just like an ‘if’ statement.</a:t>
            </a:r>
          </a:p>
          <a:p>
            <a:pPr marL="342900" indent="-342900">
              <a:buBlip>
                <a:blip r:embed="rId2"/>
              </a:buBlip>
            </a:pPr>
            <a:endParaRPr lang="en-US" sz="2400" dirty="0" smtClean="0">
              <a:solidFill>
                <a:srgbClr val="002060"/>
              </a:solidFill>
              <a:latin typeface="Garamond" panose="02020404030301010803" pitchFamily="18" charset="0"/>
            </a:endParaRPr>
          </a:p>
          <a:p>
            <a:pPr marL="342900" indent="-342900">
              <a:buBlip>
                <a:blip r:embed="rId2"/>
              </a:buBlip>
            </a:pPr>
            <a:r>
              <a:rPr lang="en-US" sz="2400" dirty="0" smtClean="0">
                <a:solidFill>
                  <a:srgbClr val="002060"/>
                </a:solidFill>
                <a:latin typeface="Garamond" panose="02020404030301010803" pitchFamily="18" charset="0"/>
              </a:rPr>
              <a:t>However, unlike an ‘if’ statement, the ‘while’ loop repeats the block of statement(s).</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80398" y="1143000"/>
            <a:ext cx="2483766" cy="3657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76215630"/>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Image result for fluid flow through porous media, imag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Image result for fluid flow through porous media, imag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Title 1"/>
          <p:cNvSpPr txBox="1">
            <a:spLocks/>
          </p:cNvSpPr>
          <p:nvPr/>
        </p:nvSpPr>
        <p:spPr>
          <a:xfrm>
            <a:off x="1587" y="0"/>
            <a:ext cx="10470340" cy="990600"/>
          </a:xfrm>
          <a:prstGeom prst="rect">
            <a:avLst/>
          </a:prstGeom>
          <a:solidFill>
            <a:srgbClr val="7030A0"/>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000" dirty="0">
                <a:solidFill>
                  <a:schemeClr val="bg1"/>
                </a:solidFill>
                <a:latin typeface="Monotype Corsiva" panose="03010101010201010101" pitchFamily="66" charset="0"/>
              </a:rPr>
              <a:t>PET </a:t>
            </a:r>
            <a:r>
              <a:rPr lang="en-US" sz="2000" dirty="0" smtClean="0">
                <a:solidFill>
                  <a:schemeClr val="bg1"/>
                </a:solidFill>
                <a:latin typeface="Monotype Corsiva" panose="03010101010201010101" pitchFamily="66" charset="0"/>
              </a:rPr>
              <a:t>328: Computer Applications in Petroleum Engineering – with Python Programming	</a:t>
            </a:r>
            <a:r>
              <a:rPr lang="en-US" sz="2000" dirty="0" smtClean="0">
                <a:solidFill>
                  <a:srgbClr val="FFFF00"/>
                </a:solidFill>
                <a:latin typeface="Monotype Corsiva" panose="03010101010201010101" pitchFamily="66" charset="0"/>
              </a:rPr>
              <a:t>Dr. Mosobalaje, O. O.</a:t>
            </a:r>
            <a:endParaRPr lang="en-US" sz="2000" dirty="0">
              <a:solidFill>
                <a:srgbClr val="FFFF00"/>
              </a:solidFill>
              <a:latin typeface="Monotype Corsiva" panose="03010101010201010101" pitchFamily="66" charset="0"/>
            </a:endParaRPr>
          </a:p>
          <a:p>
            <a:r>
              <a:rPr lang="en-US" sz="2800" dirty="0">
                <a:solidFill>
                  <a:schemeClr val="bg1"/>
                </a:solidFill>
                <a:latin typeface="Garamond" panose="02020404030301010803" pitchFamily="18" charset="0"/>
              </a:rPr>
              <a:t>GETTING STARTED WITH PYTHON</a:t>
            </a:r>
            <a:endParaRPr lang="en-US" sz="2800" dirty="0" smtClean="0">
              <a:solidFill>
                <a:schemeClr val="bg1"/>
              </a:solidFill>
              <a:latin typeface="Garamond" panose="02020404030301010803" pitchFamily="18" charset="0"/>
            </a:endParaRPr>
          </a:p>
        </p:txBody>
      </p:sp>
      <p:sp>
        <p:nvSpPr>
          <p:cNvPr id="8" name="Rectangle 7"/>
          <p:cNvSpPr/>
          <p:nvPr/>
        </p:nvSpPr>
        <p:spPr>
          <a:xfrm>
            <a:off x="155573" y="838200"/>
            <a:ext cx="8228014" cy="3908762"/>
          </a:xfrm>
          <a:prstGeom prst="rect">
            <a:avLst/>
          </a:prstGeom>
        </p:spPr>
        <p:txBody>
          <a:bodyPr wrap="square" numCol="1">
            <a:spAutoFit/>
          </a:bodyPr>
          <a:lstStyle/>
          <a:p>
            <a:pPr algn="ctr">
              <a:buSzPct val="100000"/>
            </a:pPr>
            <a:r>
              <a:rPr lang="en-US" sz="2800" dirty="0" smtClean="0">
                <a:solidFill>
                  <a:srgbClr val="FF0000"/>
                </a:solidFill>
                <a:latin typeface="Garamond" panose="02020404030301010803" pitchFamily="18" charset="0"/>
              </a:rPr>
              <a:t>Repeated Execution</a:t>
            </a:r>
          </a:p>
          <a:p>
            <a:pPr algn="ctr">
              <a:buSzPct val="100000"/>
            </a:pPr>
            <a:r>
              <a:rPr lang="en-US" sz="2800" dirty="0" smtClean="0">
                <a:solidFill>
                  <a:srgbClr val="FF0000"/>
                </a:solidFill>
                <a:latin typeface="Garamond" panose="02020404030301010803" pitchFamily="18" charset="0"/>
              </a:rPr>
              <a:t>while... loops</a:t>
            </a:r>
          </a:p>
          <a:p>
            <a:pPr marL="342900" indent="-342900">
              <a:buBlip>
                <a:blip r:embed="rId2"/>
              </a:buBlip>
            </a:pPr>
            <a:r>
              <a:rPr lang="en-US" sz="2400" dirty="0" smtClean="0">
                <a:solidFill>
                  <a:srgbClr val="002060"/>
                </a:solidFill>
                <a:latin typeface="Garamond" panose="02020404030301010803" pitchFamily="18" charset="0"/>
              </a:rPr>
              <a:t>The execution of ‘while’ loops goes thus:</a:t>
            </a:r>
          </a:p>
          <a:p>
            <a:pPr marL="800100" lvl="1" indent="-342900">
              <a:buBlip>
                <a:blip r:embed="rId2"/>
              </a:buBlip>
            </a:pPr>
            <a:r>
              <a:rPr lang="en-US" sz="2400" dirty="0" smtClean="0">
                <a:solidFill>
                  <a:srgbClr val="002060"/>
                </a:solidFill>
                <a:latin typeface="Garamond" panose="02020404030301010803" pitchFamily="18" charset="0"/>
              </a:rPr>
              <a:t>Evaluate the specified condition</a:t>
            </a:r>
          </a:p>
          <a:p>
            <a:pPr marL="800100" lvl="1" indent="-342900">
              <a:buBlip>
                <a:blip r:embed="rId2"/>
              </a:buBlip>
            </a:pPr>
            <a:endParaRPr lang="en-US" sz="2400" dirty="0" smtClean="0">
              <a:solidFill>
                <a:srgbClr val="002060"/>
              </a:solidFill>
              <a:latin typeface="Garamond" panose="02020404030301010803" pitchFamily="18" charset="0"/>
            </a:endParaRPr>
          </a:p>
          <a:p>
            <a:pPr marL="800100" lvl="1" indent="-342900">
              <a:buBlip>
                <a:blip r:embed="rId2"/>
              </a:buBlip>
            </a:pPr>
            <a:r>
              <a:rPr lang="en-US" sz="2400" dirty="0" smtClean="0">
                <a:solidFill>
                  <a:srgbClr val="002060"/>
                </a:solidFill>
                <a:latin typeface="Garamond" panose="02020404030301010803" pitchFamily="18" charset="0"/>
              </a:rPr>
              <a:t>If condition is False, exit the loop and continue with statements(s) outside (below) the loop.</a:t>
            </a:r>
          </a:p>
          <a:p>
            <a:pPr marL="800100" lvl="1" indent="-342900">
              <a:buBlip>
                <a:blip r:embed="rId2"/>
              </a:buBlip>
            </a:pPr>
            <a:endParaRPr lang="en-US" sz="2400" dirty="0" smtClean="0">
              <a:solidFill>
                <a:srgbClr val="002060"/>
              </a:solidFill>
              <a:latin typeface="Garamond" panose="02020404030301010803" pitchFamily="18" charset="0"/>
            </a:endParaRPr>
          </a:p>
          <a:p>
            <a:pPr marL="800100" lvl="1" indent="-342900">
              <a:buBlip>
                <a:blip r:embed="rId2"/>
              </a:buBlip>
            </a:pPr>
            <a:r>
              <a:rPr lang="en-US" sz="2400" dirty="0" smtClean="0">
                <a:solidFill>
                  <a:srgbClr val="002060"/>
                </a:solidFill>
                <a:latin typeface="Garamond" panose="02020404030301010803" pitchFamily="18" charset="0"/>
              </a:rPr>
              <a:t>Execute the block of statement(s) if condition is true and return to evaluation step</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80398" y="1143000"/>
            <a:ext cx="2483766" cy="3657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64273779"/>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1911192</TotalTime>
  <Words>13772</Words>
  <Application>Microsoft Office PowerPoint</Application>
  <PresentationFormat>Custom</PresentationFormat>
  <Paragraphs>1598</Paragraphs>
  <Slides>200</Slides>
  <Notes>1</Notes>
  <HiddenSlides>0</HiddenSlides>
  <MMClips>0</MMClips>
  <ScaleCrop>false</ScaleCrop>
  <HeadingPairs>
    <vt:vector size="4" baseType="variant">
      <vt:variant>
        <vt:lpstr>Theme</vt:lpstr>
      </vt:variant>
      <vt:variant>
        <vt:i4>2</vt:i4>
      </vt:variant>
      <vt:variant>
        <vt:lpstr>Slide Titles</vt:lpstr>
      </vt:variant>
      <vt:variant>
        <vt:i4>200</vt:i4>
      </vt:variant>
    </vt:vector>
  </HeadingPairs>
  <TitlesOfParts>
    <vt:vector size="202" baseType="lpstr">
      <vt:lpstr>Office Theme</vt:lpstr>
      <vt:lpstr>Custom Design</vt:lpstr>
      <vt:lpstr>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Hewlett-Packard</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Driving Administrative Quality For Vision 10: 2022</dc:title>
  <dc:creator>HP</dc:creator>
  <cp:lastModifiedBy>TTOWG</cp:lastModifiedBy>
  <cp:revision>820</cp:revision>
  <cp:lastPrinted>2015-08-03T07:22:59Z</cp:lastPrinted>
  <dcterms:created xsi:type="dcterms:W3CDTF">2014-01-31T21:42:27Z</dcterms:created>
  <dcterms:modified xsi:type="dcterms:W3CDTF">2021-08-28T21:43:07Z</dcterms:modified>
</cp:coreProperties>
</file>